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Microsoft_Equation1.bin" ContentType="application/vnd.openxmlformats-officedocument.oleObject"/>
  <Override PartName="/ppt/embeddings/Microsoft_Equation2.bin" ContentType="application/vnd.openxmlformats-officedocument.oleObject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0"/>
  </p:notesMasterIdLst>
  <p:sldIdLst>
    <p:sldId id="321" r:id="rId2"/>
    <p:sldId id="376" r:id="rId3"/>
    <p:sldId id="377" r:id="rId4"/>
    <p:sldId id="378" r:id="rId5"/>
    <p:sldId id="379" r:id="rId6"/>
    <p:sldId id="380" r:id="rId7"/>
    <p:sldId id="326" r:id="rId8"/>
    <p:sldId id="274" r:id="rId9"/>
    <p:sldId id="281" r:id="rId10"/>
    <p:sldId id="282" r:id="rId11"/>
    <p:sldId id="283" r:id="rId12"/>
    <p:sldId id="284" r:id="rId13"/>
    <p:sldId id="367" r:id="rId14"/>
    <p:sldId id="369" r:id="rId15"/>
    <p:sldId id="370" r:id="rId16"/>
    <p:sldId id="328" r:id="rId17"/>
    <p:sldId id="329" r:id="rId18"/>
    <p:sldId id="330" r:id="rId19"/>
    <p:sldId id="331" r:id="rId20"/>
    <p:sldId id="332" r:id="rId21"/>
    <p:sldId id="333" r:id="rId22"/>
    <p:sldId id="334" r:id="rId23"/>
    <p:sldId id="335" r:id="rId24"/>
    <p:sldId id="336" r:id="rId25"/>
    <p:sldId id="337" r:id="rId26"/>
    <p:sldId id="338" r:id="rId27"/>
    <p:sldId id="381" r:id="rId28"/>
    <p:sldId id="385" r:id="rId29"/>
    <p:sldId id="382" r:id="rId30"/>
    <p:sldId id="383" r:id="rId31"/>
    <p:sldId id="384" r:id="rId32"/>
    <p:sldId id="386" r:id="rId33"/>
    <p:sldId id="387" r:id="rId34"/>
    <p:sldId id="388" r:id="rId35"/>
    <p:sldId id="389" r:id="rId36"/>
    <p:sldId id="390" r:id="rId37"/>
    <p:sldId id="391" r:id="rId38"/>
    <p:sldId id="392" r:id="rId39"/>
    <p:sldId id="393" r:id="rId40"/>
    <p:sldId id="394" r:id="rId41"/>
    <p:sldId id="395" r:id="rId42"/>
    <p:sldId id="396" r:id="rId43"/>
    <p:sldId id="397" r:id="rId44"/>
    <p:sldId id="398" r:id="rId45"/>
    <p:sldId id="399" r:id="rId46"/>
    <p:sldId id="400" r:id="rId47"/>
    <p:sldId id="401" r:id="rId48"/>
    <p:sldId id="402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69" autoAdjust="0"/>
    <p:restoredTop sz="88433" autoAdjust="0"/>
  </p:normalViewPr>
  <p:slideViewPr>
    <p:cSldViewPr snapToGrid="0" snapToObjects="1">
      <p:cViewPr varScale="1">
        <p:scale>
          <a:sx n="76" d="100"/>
          <a:sy n="76" d="100"/>
        </p:scale>
        <p:origin x="-25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Relationship Id="rId2" Type="http://schemas.openxmlformats.org/officeDocument/2006/relationships/image" Target="../media/image1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Relationship Id="rId2" Type="http://schemas.openxmlformats.org/officeDocument/2006/relationships/image" Target="../media/image1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Relationship Id="rId2" Type="http://schemas.openxmlformats.org/officeDocument/2006/relationships/image" Target="../media/image2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Relationship Id="rId2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Relationship Id="rId2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Relationship Id="rId2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Relationship Id="rId2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Relationship Id="rId2" Type="http://schemas.openxmlformats.org/officeDocument/2006/relationships/image" Target="../media/image1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3C4F9-F37E-4225-8EDE-0041EBD1A368}" type="datetimeFigureOut">
              <a:rPr lang="en-US" smtClean="0"/>
              <a:pPr/>
              <a:t>1/29/15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F8AD2-6882-4531-8560-2C8EEF2B5B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302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F8589C-7547-4196-B514-36172A11687D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2200">
                <a:latin typeface="Lucida Grande" charset="0"/>
                <a:cs typeface="Lucida Grande" charset="0"/>
                <a:sym typeface="Lucida Grande" charset="0"/>
              </a:rPr>
              <a:t>Before we get started - is anyone familiar with map reduce?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292100"/>
            <a:ext cx="8648700" cy="804862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099050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 with a 1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45250"/>
            <a:ext cx="2133600" cy="365125"/>
          </a:xfrm>
        </p:spPr>
        <p:txBody>
          <a:bodyPr/>
          <a:lstStyle/>
          <a:p>
            <a:fld id="{4FC35801-B62B-1347-8D7D-E1D9FD950611}" type="datetimeFigureOut">
              <a:rPr lang="en-US" smtClean="0"/>
              <a:pPr/>
              <a:t>1/29/15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452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45250"/>
            <a:ext cx="2133600" cy="365125"/>
          </a:xfrm>
        </p:spPr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16187"/>
            <a:ext cx="7772400" cy="1362075"/>
          </a:xfrm>
        </p:spPr>
        <p:txBody>
          <a:bodyPr anchor="t">
            <a:normAutofit/>
          </a:bodyPr>
          <a:lstStyle>
            <a:lvl1pPr algn="ctr">
              <a:defRPr sz="3200" b="1" cap="all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160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177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33969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3731"/>
            <a:ext cx="4040188" cy="455122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33969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3730"/>
            <a:ext cx="4041775" cy="455122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1/29/15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6462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1/29/15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1/29/15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35801-B62B-1347-8D7D-E1D9FD950611}" type="datetimeFigureOut">
              <a:rPr lang="en-US" smtClean="0"/>
              <a:pPr/>
              <a:t>1/29/15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8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9.w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10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1.w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12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3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14.w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15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14.w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16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14.wmf"/><Relationship Id="rId5" Type="http://schemas.openxmlformats.org/officeDocument/2006/relationships/oleObject" Target="../embeddings/oleObject13.bin"/><Relationship Id="rId6" Type="http://schemas.openxmlformats.org/officeDocument/2006/relationships/image" Target="../media/image17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hyperlink" Target="http://xkcd.com/ngram-charts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18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14.wmf"/><Relationship Id="rId5" Type="http://schemas.openxmlformats.org/officeDocument/2006/relationships/oleObject" Target="../embeddings/oleObject16.bin"/><Relationship Id="rId6" Type="http://schemas.openxmlformats.org/officeDocument/2006/relationships/image" Target="../media/image15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14.wmf"/><Relationship Id="rId5" Type="http://schemas.openxmlformats.org/officeDocument/2006/relationships/oleObject" Target="../embeddings/oleObject18.bin"/><Relationship Id="rId6" Type="http://schemas.openxmlformats.org/officeDocument/2006/relationships/image" Target="../media/image15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19.wmf"/><Relationship Id="rId5" Type="http://schemas.openxmlformats.org/officeDocument/2006/relationships/oleObject" Target="../embeddings/oleObject20.bin"/><Relationship Id="rId6" Type="http://schemas.openxmlformats.org/officeDocument/2006/relationships/image" Target="../media/image20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21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.bin"/><Relationship Id="rId4" Type="http://schemas.openxmlformats.org/officeDocument/2006/relationships/image" Target="../media/image22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miacs.umd.edu/~jimmylin/cloud-computing/SIGIR-2009/Lin-MapReduce-SIGIR2009.pdf" TargetMode="External"/><Relationship Id="rId4" Type="http://schemas.openxmlformats.org/officeDocument/2006/relationships/hyperlink" Target="http://code.google.com/edu/submissions/mapreduce-minilecture/listing.html" TargetMode="External"/><Relationship Id="rId5" Type="http://schemas.openxmlformats.org/officeDocument/2006/relationships/hyperlink" Target="http://vimeo.com/3584536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6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Naïve Bayes and </a:t>
            </a:r>
            <a:r>
              <a:rPr lang="en-US" dirty="0" err="1" smtClean="0"/>
              <a:t>Hadoop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Shannon Quinn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Andrew W. Moore</a:t>
            </a: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Using the Naïve Distribution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Once you have a Naïve Distribution you can easily compute any row of the joint distribution.</a:t>
            </a:r>
          </a:p>
          <a:p>
            <a:pPr eaLnBrk="1" hangingPunct="1"/>
            <a:r>
              <a:rPr lang="en-US" sz="2800" dirty="0" smtClean="0"/>
              <a:t>Suppose A, B, C and D are independently distributed. What is </a:t>
            </a:r>
            <a:r>
              <a:rPr lang="en-US" sz="2800" dirty="0" smtClean="0">
                <a:solidFill>
                  <a:schemeClr val="hlink"/>
                </a:solidFill>
              </a:rPr>
              <a:t>P(A ^ ~B ^ C ^ ~D)</a:t>
            </a:r>
            <a:r>
              <a:rPr lang="en-US" sz="2800" dirty="0" smtClean="0"/>
              <a:t>?</a:t>
            </a:r>
          </a:p>
          <a:p>
            <a:pPr eaLnBrk="1" hangingPunct="1">
              <a:buFontTx/>
              <a:buNone/>
            </a:pPr>
            <a:endParaRPr lang="en-US" sz="2800" dirty="0" smtClean="0"/>
          </a:p>
          <a:p>
            <a:pPr eaLnBrk="1" hangingPunct="1">
              <a:buFontTx/>
              <a:buNone/>
            </a:pP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hlink"/>
                </a:solidFill>
              </a:rPr>
              <a:t>P(A) P(~B) P(C) P(~D)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Andrew W. Moore</a:t>
            </a: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Naïve Distribution General Case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574088" cy="1066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Suppose X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,X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,…,</a:t>
            </a:r>
            <a:r>
              <a:rPr lang="en-US" sz="2800" dirty="0" err="1" smtClean="0"/>
              <a:t>X</a:t>
            </a:r>
            <a:r>
              <a:rPr lang="en-US" sz="2800" baseline="-25000" dirty="0" err="1" smtClean="0"/>
              <a:t>d</a:t>
            </a:r>
            <a:r>
              <a:rPr lang="en-US" sz="2800" dirty="0" smtClean="0"/>
              <a:t> are independently distributed.</a:t>
            </a:r>
          </a:p>
        </p:txBody>
      </p:sp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304800" y="3352800"/>
            <a:ext cx="857408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800" dirty="0"/>
              <a:t>So if we have a Naïve Distribution we can construct any row of the implied Joint Distribution on demand</a:t>
            </a:r>
            <a:r>
              <a:rPr lang="en-US" sz="2800" dirty="0" smtClean="0"/>
              <a:t>.</a:t>
            </a: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US" sz="2800" dirty="0" smtClean="0"/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800" dirty="0" smtClean="0"/>
              <a:t>How do we learn this?</a:t>
            </a:r>
            <a:endParaRPr lang="en-US" sz="28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323094" y="2197100"/>
          <a:ext cx="6863644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1" name="Equation" r:id="rId3" imgW="3251160" imgH="228600" progId="Equation.3">
                  <p:embed/>
                </p:oleObj>
              </mc:Choice>
              <mc:Fallback>
                <p:oleObj name="Equation" r:id="rId3" imgW="325116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3094" y="2197100"/>
                        <a:ext cx="6863644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Andrew W. Moore</a:t>
            </a: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Learning a Naïve Density Estimator</a:t>
            </a:r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762000" y="4191000"/>
            <a:ext cx="7391400" cy="64135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dirty="0"/>
              <a:t>Another trivial learning algorithm!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74933" y="1973199"/>
            <a:ext cx="2007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MLE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679684" y="3146137"/>
            <a:ext cx="2007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Dirichlet</a:t>
            </a:r>
            <a:r>
              <a:rPr lang="en-US" dirty="0" smtClean="0"/>
              <a:t> (MAP)</a:t>
            </a:r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1728839" y="1850390"/>
          <a:ext cx="4108081" cy="740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02" name="Equation" r:id="rId3" imgW="2184120" imgH="393480" progId="Equation.3">
                  <p:embed/>
                </p:oleObj>
              </mc:Choice>
              <mc:Fallback>
                <p:oleObj name="Equation" r:id="rId3" imgW="2184120" imgH="39348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8839" y="1850390"/>
                        <a:ext cx="4108081" cy="7404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54" name="Object 10"/>
          <p:cNvGraphicFramePr>
            <a:graphicFrameLocks noChangeAspect="1"/>
          </p:cNvGraphicFramePr>
          <p:nvPr/>
        </p:nvGraphicFramePr>
        <p:xfrm>
          <a:off x="1419225" y="2927350"/>
          <a:ext cx="4729163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03" name="Equation" r:id="rId5" imgW="2514600" imgH="393480" progId="Equation.3">
                  <p:embed/>
                </p:oleObj>
              </mc:Choice>
              <mc:Fallback>
                <p:oleObj name="Equation" r:id="rId5" imgW="2514600" imgH="39348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9225" y="2927350"/>
                        <a:ext cx="4729163" cy="739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Andrew W. Moore</a:t>
            </a:r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Independently Distributed Data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Review: A and B are </a:t>
            </a:r>
            <a:r>
              <a:rPr lang="en-US" i="1" dirty="0" smtClean="0"/>
              <a:t>independent </a:t>
            </a:r>
            <a:r>
              <a:rPr lang="en-US" dirty="0" smtClean="0"/>
              <a:t>if </a:t>
            </a:r>
          </a:p>
          <a:p>
            <a:pPr lvl="1"/>
            <a:r>
              <a:rPr lang="en-US" dirty="0" err="1" smtClean="0"/>
              <a:t>Pr(A,B</a:t>
            </a:r>
            <a:r>
              <a:rPr lang="en-US" dirty="0" smtClean="0"/>
              <a:t>)=</a:t>
            </a:r>
            <a:r>
              <a:rPr lang="en-US" dirty="0" err="1" smtClean="0"/>
              <a:t>Pr(A)Pr(B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Sometimes written: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 and B are </a:t>
            </a:r>
            <a:r>
              <a:rPr lang="en-US" i="1" dirty="0" smtClean="0"/>
              <a:t>conditionally independent given C</a:t>
            </a:r>
            <a:r>
              <a:rPr lang="en-US" dirty="0" smtClean="0"/>
              <a:t> if </a:t>
            </a:r>
            <a:r>
              <a:rPr lang="en-US" dirty="0" err="1" smtClean="0"/>
              <a:t>Pr(A,B|C</a:t>
            </a:r>
            <a:r>
              <a:rPr lang="en-US" dirty="0" smtClean="0"/>
              <a:t>)=</a:t>
            </a:r>
            <a:r>
              <a:rPr lang="en-US" dirty="0" err="1" smtClean="0"/>
              <a:t>Pr(A|C</a:t>
            </a:r>
            <a:r>
              <a:rPr lang="en-US" dirty="0" smtClean="0"/>
              <a:t>)*</a:t>
            </a:r>
            <a:r>
              <a:rPr lang="en-US" dirty="0" err="1" smtClean="0"/>
              <a:t>Pr(B|C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Written</a:t>
            </a:r>
          </a:p>
        </p:txBody>
      </p:sp>
      <p:graphicFrame>
        <p:nvGraphicFramePr>
          <p:cNvPr id="299012" name="Object 4"/>
          <p:cNvGraphicFramePr>
            <a:graphicFrameLocks noChangeAspect="1"/>
          </p:cNvGraphicFramePr>
          <p:nvPr/>
        </p:nvGraphicFramePr>
        <p:xfrm>
          <a:off x="3254476" y="3039179"/>
          <a:ext cx="1406115" cy="555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64" name="Equation" r:id="rId3" imgW="419040" imgH="164880" progId="Equation.3">
                  <p:embed/>
                </p:oleObj>
              </mc:Choice>
              <mc:Fallback>
                <p:oleObj name="Equation" r:id="rId3" imgW="419040" imgH="1648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4476" y="3039179"/>
                        <a:ext cx="1406115" cy="5553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9016" name="Object 4"/>
          <p:cNvGraphicFramePr>
            <a:graphicFrameLocks noChangeAspect="1"/>
          </p:cNvGraphicFramePr>
          <p:nvPr/>
        </p:nvGraphicFramePr>
        <p:xfrm>
          <a:off x="2935288" y="5232400"/>
          <a:ext cx="2046287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65" name="Equation" r:id="rId5" imgW="609480" imgH="203040" progId="Equation.3">
                  <p:embed/>
                </p:oleObj>
              </mc:Choice>
              <mc:Fallback>
                <p:oleObj name="Equation" r:id="rId5" imgW="609480" imgH="2030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5288" y="5232400"/>
                        <a:ext cx="2046287" cy="684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Bayes</a:t>
            </a:r>
            <a:r>
              <a:rPr lang="en-US" dirty="0" smtClean="0"/>
              <a:t> Classifiers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If we can do inference over </a:t>
            </a:r>
            <a:r>
              <a:rPr lang="en-US" sz="2600" dirty="0" err="1" smtClean="0"/>
              <a:t>Pr(X,Y</a:t>
            </a:r>
            <a:r>
              <a:rPr lang="en-US" sz="2600" dirty="0" smtClean="0"/>
              <a:t>)…</a:t>
            </a:r>
          </a:p>
          <a:p>
            <a:r>
              <a:rPr lang="en-US" sz="2600" dirty="0" smtClean="0"/>
              <a:t>… in particular compute </a:t>
            </a:r>
            <a:r>
              <a:rPr lang="en-US" sz="2600" dirty="0" err="1" smtClean="0"/>
              <a:t>Pr(X|Y</a:t>
            </a:r>
            <a:r>
              <a:rPr lang="en-US" sz="2600" dirty="0" smtClean="0"/>
              <a:t>) and </a:t>
            </a:r>
            <a:r>
              <a:rPr lang="en-US" sz="2600" dirty="0" err="1" smtClean="0"/>
              <a:t>Pr(Y</a:t>
            </a:r>
            <a:r>
              <a:rPr lang="en-US" sz="2600" dirty="0" smtClean="0"/>
              <a:t>).</a:t>
            </a:r>
          </a:p>
          <a:p>
            <a:pPr lvl="1"/>
            <a:r>
              <a:rPr lang="en-US" sz="2600" dirty="0" smtClean="0"/>
              <a:t>We can compute</a:t>
            </a:r>
            <a:endParaRPr lang="en-US" sz="2600" dirty="0"/>
          </a:p>
        </p:txBody>
      </p:sp>
      <p:graphicFrame>
        <p:nvGraphicFramePr>
          <p:cNvPr id="328707" name="Object 3"/>
          <p:cNvGraphicFramePr>
            <a:graphicFrameLocks noChangeAspect="1"/>
          </p:cNvGraphicFramePr>
          <p:nvPr/>
        </p:nvGraphicFramePr>
        <p:xfrm>
          <a:off x="1849438" y="3213100"/>
          <a:ext cx="5237162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35" name="Equation" r:id="rId3" imgW="2565360" imgH="431640" progId="Equation.3">
                  <p:embed/>
                </p:oleObj>
              </mc:Choice>
              <mc:Fallback>
                <p:oleObj name="Equation" r:id="rId3" imgW="256536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9438" y="3213100"/>
                        <a:ext cx="5237162" cy="881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Can we make this interesting? </a:t>
            </a:r>
            <a:r>
              <a:rPr lang="en-US" sz="2800" dirty="0" smtClean="0">
                <a:solidFill>
                  <a:srgbClr val="FF0000"/>
                </a:solidFill>
              </a:rPr>
              <a:t>Yes!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Key ideas:</a:t>
            </a:r>
          </a:p>
          <a:p>
            <a:pPr lvl="1"/>
            <a:r>
              <a:rPr lang="en-US" sz="2400" dirty="0" smtClean="0"/>
              <a:t>Pick the class variable Y</a:t>
            </a:r>
          </a:p>
          <a:p>
            <a:pPr lvl="1"/>
            <a:r>
              <a:rPr lang="en-US" sz="2400" dirty="0" smtClean="0"/>
              <a:t>Instead of estimating P(X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,…,</a:t>
            </a:r>
            <a:r>
              <a:rPr lang="en-US" sz="2400" dirty="0" err="1" smtClean="0"/>
              <a:t>X</a:t>
            </a:r>
            <a:r>
              <a:rPr lang="en-US" sz="2400" baseline="-25000" dirty="0" err="1" smtClean="0"/>
              <a:t>n</a:t>
            </a:r>
            <a:r>
              <a:rPr lang="en-US" sz="2400" dirty="0" err="1" smtClean="0"/>
              <a:t>,Y</a:t>
            </a:r>
            <a:r>
              <a:rPr lang="en-US" sz="2400" dirty="0" smtClean="0"/>
              <a:t>) = P(X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)*…*</a:t>
            </a:r>
            <a:r>
              <a:rPr lang="en-US" sz="2400" dirty="0" err="1" smtClean="0"/>
              <a:t>P(X</a:t>
            </a:r>
            <a:r>
              <a:rPr lang="en-US" sz="2400" baseline="-25000" dirty="0" err="1" smtClean="0"/>
              <a:t>n</a:t>
            </a:r>
            <a:r>
              <a:rPr lang="en-US" sz="2400" dirty="0" smtClean="0"/>
              <a:t>)*Y, estimate P(X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,…,</a:t>
            </a:r>
            <a:r>
              <a:rPr lang="en-US" sz="2400" dirty="0" err="1" smtClean="0"/>
              <a:t>X</a:t>
            </a:r>
            <a:r>
              <a:rPr lang="en-US" sz="2400" baseline="-25000" dirty="0" err="1" smtClean="0"/>
              <a:t>n</a:t>
            </a:r>
            <a:r>
              <a:rPr lang="en-US" sz="2400" dirty="0" err="1" smtClean="0"/>
              <a:t>|Y</a:t>
            </a:r>
            <a:r>
              <a:rPr lang="en-US" sz="2400" dirty="0" smtClean="0"/>
              <a:t>) = P(X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|Y)*…*</a:t>
            </a:r>
            <a:r>
              <a:rPr lang="en-US" sz="2400" dirty="0" err="1" smtClean="0"/>
              <a:t>P(X</a:t>
            </a:r>
            <a:r>
              <a:rPr lang="en-US" sz="2400" baseline="-25000" dirty="0" err="1" smtClean="0"/>
              <a:t>n</a:t>
            </a:r>
            <a:r>
              <a:rPr lang="en-US" sz="2400" dirty="0" err="1" smtClean="0"/>
              <a:t>|Y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Or, assume </a:t>
            </a:r>
            <a:r>
              <a:rPr lang="en-US" sz="2400" dirty="0" err="1" smtClean="0"/>
              <a:t>P(X</a:t>
            </a:r>
            <a:r>
              <a:rPr lang="en-US" sz="2400" baseline="-25000" dirty="0" err="1" smtClean="0"/>
              <a:t>i</a:t>
            </a:r>
            <a:r>
              <a:rPr lang="en-US" sz="2400" dirty="0" err="1" smtClean="0"/>
              <a:t>|Y</a:t>
            </a:r>
            <a:r>
              <a:rPr lang="en-US" sz="2400" dirty="0" smtClean="0"/>
              <a:t>)=Pr(X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|X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,…,X</a:t>
            </a:r>
            <a:r>
              <a:rPr lang="en-US" sz="2400" baseline="-25000" dirty="0" smtClean="0"/>
              <a:t>i-1</a:t>
            </a:r>
            <a:r>
              <a:rPr lang="en-US" sz="2400" dirty="0" smtClean="0"/>
              <a:t>,X</a:t>
            </a:r>
            <a:r>
              <a:rPr lang="en-US" sz="2400" baseline="-25000" dirty="0" smtClean="0"/>
              <a:t>i+1</a:t>
            </a:r>
            <a:r>
              <a:rPr lang="en-US" sz="2400" dirty="0" smtClean="0"/>
              <a:t>,…</a:t>
            </a:r>
            <a:r>
              <a:rPr lang="en-US" sz="2400" dirty="0" err="1" smtClean="0"/>
              <a:t>X</a:t>
            </a:r>
            <a:r>
              <a:rPr lang="en-US" sz="2400" baseline="-25000" dirty="0" err="1" smtClean="0"/>
              <a:t>n</a:t>
            </a:r>
            <a:r>
              <a:rPr lang="en-US" sz="2400" dirty="0" err="1" smtClean="0"/>
              <a:t>,Y</a:t>
            </a:r>
            <a:r>
              <a:rPr lang="en-US" sz="2400" dirty="0" smtClean="0"/>
              <a:t>) </a:t>
            </a:r>
          </a:p>
          <a:p>
            <a:pPr lvl="1"/>
            <a:r>
              <a:rPr lang="en-US" sz="2400" dirty="0" smtClean="0"/>
              <a:t>Or, that X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 is conditionally independent of every </a:t>
            </a:r>
            <a:r>
              <a:rPr lang="en-US" sz="2400" dirty="0" err="1" smtClean="0"/>
              <a:t>X</a:t>
            </a:r>
            <a:r>
              <a:rPr lang="en-US" sz="2400" baseline="-25000" dirty="0" err="1" smtClean="0"/>
              <a:t>j</a:t>
            </a:r>
            <a:r>
              <a:rPr lang="en-US" sz="2400" dirty="0" smtClean="0"/>
              <a:t>, j!=</a:t>
            </a:r>
            <a:r>
              <a:rPr lang="en-US" sz="2400" dirty="0" err="1" smtClean="0"/>
              <a:t>i</a:t>
            </a:r>
            <a:r>
              <a:rPr lang="en-US" sz="2400" dirty="0" smtClean="0"/>
              <a:t>, given Y.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How to estimate?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26406" y="5939055"/>
            <a:ext cx="1088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Naïve </a:t>
            </a:r>
            <a:r>
              <a:rPr lang="en-US" dirty="0" err="1" smtClean="0"/>
              <a:t>Bayes</a:t>
            </a:r>
            <a:r>
              <a:rPr lang="en-US" dirty="0" smtClean="0"/>
              <a:t> classifier – v1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Dataset: each example has</a:t>
            </a:r>
          </a:p>
          <a:p>
            <a:pPr lvl="1"/>
            <a:r>
              <a:rPr lang="en-US" sz="2800" dirty="0" smtClean="0"/>
              <a:t>A unique id </a:t>
            </a:r>
            <a:r>
              <a:rPr lang="en-US" sz="2800" i="1" dirty="0" err="1" smtClean="0"/>
              <a:t>id</a:t>
            </a:r>
            <a:endParaRPr lang="en-US" sz="2800" dirty="0" smtClean="0"/>
          </a:p>
          <a:p>
            <a:pPr lvl="2"/>
            <a:r>
              <a:rPr lang="en-US" sz="2400" dirty="0" smtClean="0"/>
              <a:t>Why? For debugging the feature extractor</a:t>
            </a:r>
          </a:p>
          <a:p>
            <a:pPr lvl="1"/>
            <a:r>
              <a:rPr lang="en-US" sz="2800" i="1" dirty="0" smtClean="0"/>
              <a:t>d</a:t>
            </a:r>
            <a:r>
              <a:rPr lang="en-US" sz="2800" dirty="0" smtClean="0"/>
              <a:t> attributes </a:t>
            </a:r>
            <a:r>
              <a:rPr lang="en-US" sz="2800" i="1" dirty="0" smtClean="0"/>
              <a:t>X</a:t>
            </a:r>
            <a:r>
              <a:rPr lang="en-US" sz="2800" i="1" baseline="-25000" dirty="0" smtClean="0"/>
              <a:t>1</a:t>
            </a:r>
            <a:r>
              <a:rPr lang="en-US" sz="2800" i="1" dirty="0" smtClean="0"/>
              <a:t>,…,</a:t>
            </a:r>
            <a:r>
              <a:rPr lang="en-US" sz="2800" i="1" dirty="0" err="1" smtClean="0"/>
              <a:t>X</a:t>
            </a:r>
            <a:r>
              <a:rPr lang="en-US" sz="2800" i="1" baseline="-25000" dirty="0" err="1" smtClean="0"/>
              <a:t>d</a:t>
            </a:r>
            <a:endParaRPr lang="en-US" sz="2800" i="1" baseline="-25000" dirty="0" smtClean="0"/>
          </a:p>
          <a:p>
            <a:pPr lvl="2"/>
            <a:r>
              <a:rPr lang="en-US" sz="2400" dirty="0" smtClean="0"/>
              <a:t>Each </a:t>
            </a:r>
            <a:r>
              <a:rPr lang="en-US" sz="2400" i="1" dirty="0" smtClean="0"/>
              <a:t>X</a:t>
            </a:r>
            <a:r>
              <a:rPr lang="en-US" sz="2400" i="1" baseline="-25000" dirty="0" smtClean="0"/>
              <a:t>i</a:t>
            </a:r>
            <a:r>
              <a:rPr lang="en-US" sz="2400" dirty="0" smtClean="0"/>
              <a:t> takes a discrete value in </a:t>
            </a:r>
            <a:r>
              <a:rPr lang="en-US" sz="2400" i="1" dirty="0" err="1" smtClean="0"/>
              <a:t>dom</a:t>
            </a:r>
            <a:r>
              <a:rPr lang="en-US" sz="2400" i="1" dirty="0" smtClean="0"/>
              <a:t>(X</a:t>
            </a:r>
            <a:r>
              <a:rPr lang="en-US" sz="2400" i="1" baseline="-25000" dirty="0" smtClean="0"/>
              <a:t>i</a:t>
            </a:r>
            <a:r>
              <a:rPr lang="en-US" sz="2400" i="1" dirty="0" smtClean="0"/>
              <a:t>)</a:t>
            </a:r>
          </a:p>
          <a:p>
            <a:pPr lvl="1"/>
            <a:r>
              <a:rPr lang="en-US" sz="2800" dirty="0" smtClean="0"/>
              <a:t>One class label </a:t>
            </a:r>
            <a:r>
              <a:rPr lang="en-US" sz="2800" i="1" dirty="0" smtClean="0"/>
              <a:t>Y </a:t>
            </a:r>
            <a:r>
              <a:rPr lang="en-US" sz="2800" dirty="0" smtClean="0"/>
              <a:t>in </a:t>
            </a:r>
            <a:r>
              <a:rPr lang="en-US" sz="2800" i="1" dirty="0" err="1" smtClean="0"/>
              <a:t>dom</a:t>
            </a:r>
            <a:r>
              <a:rPr lang="en-US" sz="2800" i="1" dirty="0" smtClean="0"/>
              <a:t>(Y)</a:t>
            </a:r>
          </a:p>
          <a:p>
            <a:r>
              <a:rPr lang="en-US" sz="2800" dirty="0" smtClean="0"/>
              <a:t>You have a </a:t>
            </a:r>
            <a:r>
              <a:rPr lang="en-US" sz="2800" i="1" dirty="0" smtClean="0"/>
              <a:t>train</a:t>
            </a:r>
            <a:r>
              <a:rPr lang="en-US" sz="2800" dirty="0" smtClean="0"/>
              <a:t> dataset and a </a:t>
            </a:r>
            <a:r>
              <a:rPr lang="en-US" sz="2800" i="1" dirty="0" smtClean="0"/>
              <a:t>test</a:t>
            </a:r>
            <a:r>
              <a:rPr lang="en-US" sz="2800" dirty="0" smtClean="0"/>
              <a:t> dataset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Naïve </a:t>
            </a:r>
            <a:r>
              <a:rPr lang="en-US" dirty="0" err="1" smtClean="0"/>
              <a:t>Bayes</a:t>
            </a:r>
            <a:r>
              <a:rPr lang="en-US" dirty="0" smtClean="0"/>
              <a:t> classifier – v1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3467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You have a </a:t>
            </a:r>
            <a:r>
              <a:rPr lang="en-US" i="1" dirty="0" smtClean="0"/>
              <a:t>train</a:t>
            </a:r>
            <a:r>
              <a:rPr lang="en-US" dirty="0" smtClean="0"/>
              <a:t> dataset and a </a:t>
            </a:r>
            <a:r>
              <a:rPr lang="en-US" i="1" dirty="0" smtClean="0"/>
              <a:t>test</a:t>
            </a:r>
            <a:r>
              <a:rPr lang="en-US" dirty="0" smtClean="0"/>
              <a:t> dataset</a:t>
            </a:r>
          </a:p>
          <a:p>
            <a:r>
              <a:rPr lang="en-US" dirty="0" smtClean="0"/>
              <a:t>Initialize an “event counter” (</a:t>
            </a:r>
            <a:r>
              <a:rPr lang="en-US" dirty="0" err="1" smtClean="0"/>
              <a:t>hashtable</a:t>
            </a:r>
            <a:r>
              <a:rPr lang="en-US" dirty="0" smtClean="0"/>
              <a:t>) C</a:t>
            </a:r>
          </a:p>
          <a:p>
            <a:r>
              <a:rPr lang="en-US" dirty="0" smtClean="0"/>
              <a:t>For each example </a:t>
            </a:r>
            <a:r>
              <a:rPr lang="en-US" i="1" dirty="0" smtClean="0"/>
              <a:t>id, y, x</a:t>
            </a:r>
            <a:r>
              <a:rPr lang="en-US" i="1" baseline="-25000" dirty="0" smtClean="0"/>
              <a:t>1</a:t>
            </a:r>
            <a:r>
              <a:rPr lang="en-US" i="1" dirty="0" smtClean="0"/>
              <a:t>,….,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d</a:t>
            </a:r>
            <a:r>
              <a:rPr lang="en-US" i="1" dirty="0" smtClean="0"/>
              <a:t> </a:t>
            </a:r>
            <a:r>
              <a:rPr lang="en-US" dirty="0" smtClean="0"/>
              <a:t>in </a:t>
            </a:r>
            <a:r>
              <a:rPr lang="en-US" i="1" dirty="0" smtClean="0"/>
              <a:t>train:</a:t>
            </a:r>
          </a:p>
          <a:p>
            <a:pPr lvl="1"/>
            <a:r>
              <a:rPr lang="en-US" dirty="0" smtClean="0"/>
              <a:t>C(“</a:t>
            </a:r>
            <a:r>
              <a:rPr lang="en-US" i="1" dirty="0" smtClean="0"/>
              <a:t>Y</a:t>
            </a:r>
            <a:r>
              <a:rPr lang="en-US" dirty="0" smtClean="0"/>
              <a:t>=ANY”) ++;   C(“</a:t>
            </a:r>
            <a:r>
              <a:rPr lang="en-US" i="1" dirty="0" smtClean="0"/>
              <a:t>Y=y”) ++</a:t>
            </a:r>
          </a:p>
          <a:p>
            <a:pPr lvl="1"/>
            <a:r>
              <a:rPr lang="en-US" dirty="0" smtClean="0"/>
              <a:t>For </a:t>
            </a:r>
            <a:r>
              <a:rPr lang="en-US" i="1" dirty="0" smtClean="0"/>
              <a:t>j </a:t>
            </a:r>
            <a:r>
              <a:rPr lang="en-US" dirty="0" smtClean="0"/>
              <a:t>in </a:t>
            </a:r>
            <a:r>
              <a:rPr lang="en-US" i="1" dirty="0" smtClean="0"/>
              <a:t>1..d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C(“</a:t>
            </a:r>
            <a:r>
              <a:rPr lang="en-US" i="1" dirty="0" smtClean="0"/>
              <a:t>Y=y ^ 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j</a:t>
            </a:r>
            <a:r>
              <a:rPr lang="en-US" i="1" dirty="0" smtClean="0"/>
              <a:t>=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j</a:t>
            </a:r>
            <a:r>
              <a:rPr lang="en-US" dirty="0" smtClean="0"/>
              <a:t>”) ++</a:t>
            </a:r>
          </a:p>
          <a:p>
            <a:r>
              <a:rPr lang="en-US" dirty="0" smtClean="0"/>
              <a:t>For each example </a:t>
            </a:r>
            <a:r>
              <a:rPr lang="en-US" i="1" dirty="0" smtClean="0"/>
              <a:t>id, y, x</a:t>
            </a:r>
            <a:r>
              <a:rPr lang="en-US" i="1" baseline="-25000" dirty="0" smtClean="0"/>
              <a:t>1</a:t>
            </a:r>
            <a:r>
              <a:rPr lang="en-US" i="1" dirty="0" smtClean="0"/>
              <a:t>,….,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d</a:t>
            </a:r>
            <a:r>
              <a:rPr lang="en-US" i="1" dirty="0" smtClean="0"/>
              <a:t> </a:t>
            </a:r>
            <a:r>
              <a:rPr lang="en-US" dirty="0" smtClean="0"/>
              <a:t>in </a:t>
            </a:r>
            <a:r>
              <a:rPr lang="en-US" i="1" dirty="0" smtClean="0"/>
              <a:t>test:</a:t>
            </a:r>
          </a:p>
          <a:p>
            <a:pPr lvl="1"/>
            <a:r>
              <a:rPr lang="en-US" dirty="0" smtClean="0"/>
              <a:t>For each </a:t>
            </a:r>
            <a:r>
              <a:rPr lang="en-US" i="1" dirty="0" smtClean="0"/>
              <a:t>y’ </a:t>
            </a:r>
            <a:r>
              <a:rPr lang="en-US" dirty="0" smtClean="0"/>
              <a:t>in</a:t>
            </a:r>
            <a:r>
              <a:rPr lang="en-US" i="1" dirty="0" smtClean="0"/>
              <a:t> </a:t>
            </a:r>
            <a:r>
              <a:rPr lang="en-US" i="1" dirty="0" err="1" smtClean="0"/>
              <a:t>dom</a:t>
            </a:r>
            <a:r>
              <a:rPr lang="en-US" i="1" dirty="0" smtClean="0"/>
              <a:t>(Y):</a:t>
            </a:r>
          </a:p>
          <a:p>
            <a:pPr lvl="2"/>
            <a:r>
              <a:rPr lang="en-US" dirty="0" smtClean="0"/>
              <a:t>Compute Pr</a:t>
            </a:r>
            <a:r>
              <a:rPr lang="en-US" i="1" dirty="0" smtClean="0"/>
              <a:t>(y’,x</a:t>
            </a:r>
            <a:r>
              <a:rPr lang="en-US" i="1" baseline="-25000" dirty="0" smtClean="0"/>
              <a:t>1</a:t>
            </a:r>
            <a:r>
              <a:rPr lang="en-US" i="1" dirty="0" smtClean="0"/>
              <a:t>,….,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d</a:t>
            </a:r>
            <a:r>
              <a:rPr lang="en-US" i="1" dirty="0" smtClean="0"/>
              <a:t>) = </a:t>
            </a:r>
          </a:p>
          <a:p>
            <a:pPr lvl="2"/>
            <a:endParaRPr lang="en-US" i="1" dirty="0" smtClean="0"/>
          </a:p>
          <a:p>
            <a:pPr lvl="2"/>
            <a:endParaRPr lang="en-US" i="1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Return the best </a:t>
            </a:r>
            <a:r>
              <a:rPr lang="en-US" i="1" dirty="0" smtClean="0"/>
              <a:t>y’</a:t>
            </a:r>
            <a:endParaRPr lang="en-US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797425" y="3940175"/>
          <a:ext cx="4167188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603" name="Equation" r:id="rId3" imgW="2209680" imgH="507960" progId="Equation.3">
                  <p:embed/>
                </p:oleObj>
              </mc:Choice>
              <mc:Fallback>
                <p:oleObj name="Equation" r:id="rId3" imgW="2209680" imgH="5079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7425" y="3940175"/>
                        <a:ext cx="4167188" cy="957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9555" name="Object 3"/>
          <p:cNvGraphicFramePr>
            <a:graphicFrameLocks noChangeAspect="1"/>
          </p:cNvGraphicFramePr>
          <p:nvPr/>
        </p:nvGraphicFramePr>
        <p:xfrm>
          <a:off x="980281" y="4897438"/>
          <a:ext cx="4383088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604" name="Equation" r:id="rId5" imgW="2323800" imgH="507960" progId="Equation.3">
                  <p:embed/>
                </p:oleObj>
              </mc:Choice>
              <mc:Fallback>
                <p:oleObj name="Equation" r:id="rId5" imgW="2323800" imgH="5079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0281" y="4897438"/>
                        <a:ext cx="4383088" cy="958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Naïve </a:t>
            </a:r>
            <a:r>
              <a:rPr lang="en-US" dirty="0" err="1" smtClean="0"/>
              <a:t>Bayes</a:t>
            </a:r>
            <a:r>
              <a:rPr lang="en-US" dirty="0" smtClean="0"/>
              <a:t> classifier – v1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3467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You have a </a:t>
            </a:r>
            <a:r>
              <a:rPr lang="en-US" i="1" dirty="0" smtClean="0"/>
              <a:t>train</a:t>
            </a:r>
            <a:r>
              <a:rPr lang="en-US" dirty="0" smtClean="0"/>
              <a:t> dataset and a </a:t>
            </a:r>
            <a:r>
              <a:rPr lang="en-US" i="1" dirty="0" smtClean="0"/>
              <a:t>test</a:t>
            </a:r>
            <a:r>
              <a:rPr lang="en-US" dirty="0" smtClean="0"/>
              <a:t> dataset</a:t>
            </a:r>
          </a:p>
          <a:p>
            <a:r>
              <a:rPr lang="en-US" dirty="0" smtClean="0"/>
              <a:t>Initialize an “event counter” (</a:t>
            </a:r>
            <a:r>
              <a:rPr lang="en-US" dirty="0" err="1" smtClean="0"/>
              <a:t>hashtable</a:t>
            </a:r>
            <a:r>
              <a:rPr lang="en-US" dirty="0" smtClean="0"/>
              <a:t>) C</a:t>
            </a:r>
          </a:p>
          <a:p>
            <a:r>
              <a:rPr lang="en-US" dirty="0" smtClean="0"/>
              <a:t>For each example </a:t>
            </a:r>
            <a:r>
              <a:rPr lang="en-US" i="1" dirty="0" smtClean="0"/>
              <a:t>id, y, x</a:t>
            </a:r>
            <a:r>
              <a:rPr lang="en-US" i="1" baseline="-25000" dirty="0" smtClean="0"/>
              <a:t>1</a:t>
            </a:r>
            <a:r>
              <a:rPr lang="en-US" i="1" dirty="0" smtClean="0"/>
              <a:t>,….,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d</a:t>
            </a:r>
            <a:r>
              <a:rPr lang="en-US" i="1" dirty="0" smtClean="0"/>
              <a:t> </a:t>
            </a:r>
            <a:r>
              <a:rPr lang="en-US" dirty="0" smtClean="0"/>
              <a:t>in </a:t>
            </a:r>
            <a:r>
              <a:rPr lang="en-US" i="1" dirty="0" smtClean="0"/>
              <a:t>train:</a:t>
            </a:r>
          </a:p>
          <a:p>
            <a:pPr lvl="1"/>
            <a:r>
              <a:rPr lang="en-US" dirty="0" smtClean="0"/>
              <a:t>C(“</a:t>
            </a:r>
            <a:r>
              <a:rPr lang="en-US" i="1" dirty="0" smtClean="0"/>
              <a:t>Y</a:t>
            </a:r>
            <a:r>
              <a:rPr lang="en-US" dirty="0" smtClean="0"/>
              <a:t>=ANY”) ++;   C(“</a:t>
            </a:r>
            <a:r>
              <a:rPr lang="en-US" i="1" dirty="0" smtClean="0"/>
              <a:t>Y=y”) ++</a:t>
            </a:r>
          </a:p>
          <a:p>
            <a:pPr lvl="1"/>
            <a:r>
              <a:rPr lang="en-US" dirty="0" smtClean="0"/>
              <a:t>For </a:t>
            </a:r>
            <a:r>
              <a:rPr lang="en-US" i="1" dirty="0" smtClean="0"/>
              <a:t>j </a:t>
            </a:r>
            <a:r>
              <a:rPr lang="en-US" dirty="0" smtClean="0"/>
              <a:t>in </a:t>
            </a:r>
            <a:r>
              <a:rPr lang="en-US" i="1" dirty="0" smtClean="0"/>
              <a:t>1..d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C(“</a:t>
            </a:r>
            <a:r>
              <a:rPr lang="en-US" i="1" dirty="0" smtClean="0"/>
              <a:t>Y=y ^ 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j</a:t>
            </a:r>
            <a:r>
              <a:rPr lang="en-US" i="1" dirty="0" smtClean="0"/>
              <a:t>=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j</a:t>
            </a:r>
            <a:r>
              <a:rPr lang="en-US" dirty="0" smtClean="0"/>
              <a:t>”) ++</a:t>
            </a:r>
          </a:p>
          <a:p>
            <a:r>
              <a:rPr lang="en-US" dirty="0" smtClean="0"/>
              <a:t>For each example </a:t>
            </a:r>
            <a:r>
              <a:rPr lang="en-US" i="1" dirty="0" smtClean="0"/>
              <a:t>id, y, x</a:t>
            </a:r>
            <a:r>
              <a:rPr lang="en-US" i="1" baseline="-25000" dirty="0" smtClean="0"/>
              <a:t>1</a:t>
            </a:r>
            <a:r>
              <a:rPr lang="en-US" i="1" dirty="0" smtClean="0"/>
              <a:t>,….,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d</a:t>
            </a:r>
            <a:r>
              <a:rPr lang="en-US" i="1" dirty="0" smtClean="0"/>
              <a:t> </a:t>
            </a:r>
            <a:r>
              <a:rPr lang="en-US" dirty="0" smtClean="0"/>
              <a:t>in </a:t>
            </a:r>
            <a:r>
              <a:rPr lang="en-US" i="1" dirty="0" smtClean="0"/>
              <a:t>test:</a:t>
            </a:r>
          </a:p>
          <a:p>
            <a:pPr lvl="1"/>
            <a:r>
              <a:rPr lang="en-US" dirty="0" smtClean="0"/>
              <a:t>For each </a:t>
            </a:r>
            <a:r>
              <a:rPr lang="en-US" i="1" dirty="0" smtClean="0"/>
              <a:t>y’ </a:t>
            </a:r>
            <a:r>
              <a:rPr lang="en-US" dirty="0" smtClean="0"/>
              <a:t>in</a:t>
            </a:r>
            <a:r>
              <a:rPr lang="en-US" i="1" dirty="0" smtClean="0"/>
              <a:t> </a:t>
            </a:r>
            <a:r>
              <a:rPr lang="en-US" i="1" dirty="0" err="1" smtClean="0"/>
              <a:t>dom</a:t>
            </a:r>
            <a:r>
              <a:rPr lang="en-US" i="1" dirty="0" smtClean="0"/>
              <a:t>(Y):</a:t>
            </a:r>
          </a:p>
          <a:p>
            <a:pPr lvl="2"/>
            <a:r>
              <a:rPr lang="en-US" dirty="0" smtClean="0"/>
              <a:t>Compute Pr</a:t>
            </a:r>
            <a:r>
              <a:rPr lang="en-US" i="1" dirty="0" smtClean="0"/>
              <a:t>(y’,x</a:t>
            </a:r>
            <a:r>
              <a:rPr lang="en-US" i="1" baseline="-25000" dirty="0" smtClean="0"/>
              <a:t>1</a:t>
            </a:r>
            <a:r>
              <a:rPr lang="en-US" i="1" dirty="0" smtClean="0"/>
              <a:t>,….,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d</a:t>
            </a:r>
            <a:r>
              <a:rPr lang="en-US" i="1" dirty="0" smtClean="0"/>
              <a:t>) = </a:t>
            </a:r>
          </a:p>
          <a:p>
            <a:pPr lvl="2"/>
            <a:endParaRPr lang="en-US" i="1" dirty="0" smtClean="0"/>
          </a:p>
          <a:p>
            <a:pPr lvl="2"/>
            <a:endParaRPr lang="en-US" i="1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Return the best </a:t>
            </a:r>
            <a:r>
              <a:rPr lang="en-US" i="1" dirty="0" smtClean="0"/>
              <a:t>y’</a:t>
            </a:r>
            <a:endParaRPr lang="en-US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797425" y="3940175"/>
          <a:ext cx="4167188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627" name="Equation" r:id="rId3" imgW="2209680" imgH="507960" progId="Equation.3">
                  <p:embed/>
                </p:oleObj>
              </mc:Choice>
              <mc:Fallback>
                <p:oleObj name="Equation" r:id="rId3" imgW="2209680" imgH="5079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7425" y="3940175"/>
                        <a:ext cx="4167188" cy="957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9555" name="Object 3"/>
          <p:cNvGraphicFramePr>
            <a:graphicFrameLocks noChangeAspect="1"/>
          </p:cNvGraphicFramePr>
          <p:nvPr/>
        </p:nvGraphicFramePr>
        <p:xfrm>
          <a:off x="752475" y="4897438"/>
          <a:ext cx="4840288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628" name="Equation" r:id="rId5" imgW="2565360" imgH="507960" progId="Equation.3">
                  <p:embed/>
                </p:oleObj>
              </mc:Choice>
              <mc:Fallback>
                <p:oleObj name="Equation" r:id="rId5" imgW="2565360" imgH="5079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5" y="4897438"/>
                        <a:ext cx="4840288" cy="958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974080" y="5323840"/>
            <a:ext cx="2954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will </a:t>
            </a:r>
            <a:r>
              <a:rPr lang="en-US" dirty="0" err="1" smtClean="0"/>
              <a:t>overfit</a:t>
            </a:r>
            <a:r>
              <a:rPr lang="en-US" dirty="0" smtClean="0"/>
              <a:t>, so …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Naïve </a:t>
            </a:r>
            <a:r>
              <a:rPr lang="en-US" dirty="0" err="1" smtClean="0"/>
              <a:t>Bayes</a:t>
            </a:r>
            <a:r>
              <a:rPr lang="en-US" dirty="0" smtClean="0"/>
              <a:t> classifier – v1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3467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You have a </a:t>
            </a:r>
            <a:r>
              <a:rPr lang="en-US" i="1" dirty="0" smtClean="0"/>
              <a:t>train</a:t>
            </a:r>
            <a:r>
              <a:rPr lang="en-US" dirty="0" smtClean="0"/>
              <a:t> dataset and a </a:t>
            </a:r>
            <a:r>
              <a:rPr lang="en-US" i="1" dirty="0" smtClean="0"/>
              <a:t>test</a:t>
            </a:r>
            <a:r>
              <a:rPr lang="en-US" dirty="0" smtClean="0"/>
              <a:t> dataset</a:t>
            </a:r>
          </a:p>
          <a:p>
            <a:r>
              <a:rPr lang="en-US" dirty="0" smtClean="0"/>
              <a:t>Initialize an “event counter” (</a:t>
            </a:r>
            <a:r>
              <a:rPr lang="en-US" dirty="0" err="1" smtClean="0"/>
              <a:t>hashtable</a:t>
            </a:r>
            <a:r>
              <a:rPr lang="en-US" dirty="0" smtClean="0"/>
              <a:t>) C</a:t>
            </a:r>
          </a:p>
          <a:p>
            <a:r>
              <a:rPr lang="en-US" dirty="0" smtClean="0"/>
              <a:t>For each example </a:t>
            </a:r>
            <a:r>
              <a:rPr lang="en-US" i="1" dirty="0" smtClean="0"/>
              <a:t>id, y, x</a:t>
            </a:r>
            <a:r>
              <a:rPr lang="en-US" i="1" baseline="-25000" dirty="0" smtClean="0"/>
              <a:t>1</a:t>
            </a:r>
            <a:r>
              <a:rPr lang="en-US" i="1" dirty="0" smtClean="0"/>
              <a:t>,….,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d</a:t>
            </a:r>
            <a:r>
              <a:rPr lang="en-US" i="1" dirty="0" smtClean="0"/>
              <a:t> </a:t>
            </a:r>
            <a:r>
              <a:rPr lang="en-US" dirty="0" smtClean="0"/>
              <a:t>in </a:t>
            </a:r>
            <a:r>
              <a:rPr lang="en-US" i="1" dirty="0" smtClean="0"/>
              <a:t>train:</a:t>
            </a:r>
          </a:p>
          <a:p>
            <a:pPr lvl="1"/>
            <a:r>
              <a:rPr lang="en-US" dirty="0" smtClean="0"/>
              <a:t>C(“</a:t>
            </a:r>
            <a:r>
              <a:rPr lang="en-US" i="1" dirty="0" smtClean="0"/>
              <a:t>Y</a:t>
            </a:r>
            <a:r>
              <a:rPr lang="en-US" dirty="0" smtClean="0"/>
              <a:t>=ANY”) ++;   C(“</a:t>
            </a:r>
            <a:r>
              <a:rPr lang="en-US" i="1" dirty="0" smtClean="0"/>
              <a:t>Y=y”) ++</a:t>
            </a:r>
          </a:p>
          <a:p>
            <a:pPr lvl="1"/>
            <a:r>
              <a:rPr lang="en-US" dirty="0" smtClean="0"/>
              <a:t>For </a:t>
            </a:r>
            <a:r>
              <a:rPr lang="en-US" i="1" dirty="0" smtClean="0"/>
              <a:t>j </a:t>
            </a:r>
            <a:r>
              <a:rPr lang="en-US" dirty="0" smtClean="0"/>
              <a:t>in </a:t>
            </a:r>
            <a:r>
              <a:rPr lang="en-US" i="1" dirty="0" smtClean="0"/>
              <a:t>1..d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C(“</a:t>
            </a:r>
            <a:r>
              <a:rPr lang="en-US" i="1" dirty="0" smtClean="0"/>
              <a:t>Y=y ^ 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j</a:t>
            </a:r>
            <a:r>
              <a:rPr lang="en-US" i="1" dirty="0" smtClean="0"/>
              <a:t>=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j</a:t>
            </a:r>
            <a:r>
              <a:rPr lang="en-US" dirty="0" smtClean="0"/>
              <a:t>”) ++</a:t>
            </a:r>
          </a:p>
          <a:p>
            <a:r>
              <a:rPr lang="en-US" dirty="0" smtClean="0"/>
              <a:t>For each example </a:t>
            </a:r>
            <a:r>
              <a:rPr lang="en-US" i="1" dirty="0" smtClean="0"/>
              <a:t>id, y, x</a:t>
            </a:r>
            <a:r>
              <a:rPr lang="en-US" i="1" baseline="-25000" dirty="0" smtClean="0"/>
              <a:t>1</a:t>
            </a:r>
            <a:r>
              <a:rPr lang="en-US" i="1" dirty="0" smtClean="0"/>
              <a:t>,….,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d</a:t>
            </a:r>
            <a:r>
              <a:rPr lang="en-US" i="1" dirty="0" smtClean="0"/>
              <a:t> </a:t>
            </a:r>
            <a:r>
              <a:rPr lang="en-US" dirty="0" smtClean="0"/>
              <a:t>in </a:t>
            </a:r>
            <a:r>
              <a:rPr lang="en-US" i="1" dirty="0" smtClean="0"/>
              <a:t>test:</a:t>
            </a:r>
          </a:p>
          <a:p>
            <a:pPr lvl="1"/>
            <a:r>
              <a:rPr lang="en-US" dirty="0" smtClean="0"/>
              <a:t>For each </a:t>
            </a:r>
            <a:r>
              <a:rPr lang="en-US" i="1" dirty="0" smtClean="0"/>
              <a:t>y’ </a:t>
            </a:r>
            <a:r>
              <a:rPr lang="en-US" dirty="0" smtClean="0"/>
              <a:t>in</a:t>
            </a:r>
            <a:r>
              <a:rPr lang="en-US" i="1" dirty="0" smtClean="0"/>
              <a:t> </a:t>
            </a:r>
            <a:r>
              <a:rPr lang="en-US" i="1" dirty="0" err="1" smtClean="0"/>
              <a:t>dom</a:t>
            </a:r>
            <a:r>
              <a:rPr lang="en-US" i="1" dirty="0" smtClean="0"/>
              <a:t>(Y):</a:t>
            </a:r>
          </a:p>
          <a:p>
            <a:pPr lvl="2"/>
            <a:r>
              <a:rPr lang="en-US" dirty="0" smtClean="0"/>
              <a:t>Compute Pr</a:t>
            </a:r>
            <a:r>
              <a:rPr lang="en-US" i="1" dirty="0" smtClean="0"/>
              <a:t>(y’,x</a:t>
            </a:r>
            <a:r>
              <a:rPr lang="en-US" i="1" baseline="-25000" dirty="0" smtClean="0"/>
              <a:t>1</a:t>
            </a:r>
            <a:r>
              <a:rPr lang="en-US" i="1" dirty="0" smtClean="0"/>
              <a:t>,….,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d</a:t>
            </a:r>
            <a:r>
              <a:rPr lang="en-US" i="1" dirty="0" smtClean="0"/>
              <a:t>) = </a:t>
            </a:r>
          </a:p>
          <a:p>
            <a:pPr lvl="2"/>
            <a:endParaRPr lang="en-US" i="1" dirty="0" smtClean="0"/>
          </a:p>
          <a:p>
            <a:pPr lvl="2"/>
            <a:endParaRPr lang="en-US" i="1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Return the best </a:t>
            </a:r>
            <a:r>
              <a:rPr lang="en-US" i="1" dirty="0" smtClean="0"/>
              <a:t>y’</a:t>
            </a:r>
            <a:endParaRPr lang="en-US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797425" y="3940175"/>
          <a:ext cx="4167188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651" name="Equation" r:id="rId3" imgW="2209680" imgH="507960" progId="Equation.3">
                  <p:embed/>
                </p:oleObj>
              </mc:Choice>
              <mc:Fallback>
                <p:oleObj name="Equation" r:id="rId3" imgW="2209680" imgH="5079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7425" y="3940175"/>
                        <a:ext cx="4167188" cy="957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9555" name="Object 3"/>
          <p:cNvGraphicFramePr>
            <a:graphicFrameLocks noChangeAspect="1"/>
          </p:cNvGraphicFramePr>
          <p:nvPr/>
        </p:nvGraphicFramePr>
        <p:xfrm>
          <a:off x="231775" y="4897438"/>
          <a:ext cx="6037263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652" name="Equation" r:id="rId5" imgW="3200400" imgH="507960" progId="Equation.3">
                  <p:embed/>
                </p:oleObj>
              </mc:Choice>
              <mc:Fallback>
                <p:oleObj name="Equation" r:id="rId5" imgW="3200400" imgH="5079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75" y="4897438"/>
                        <a:ext cx="6037263" cy="958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496367" y="4932958"/>
            <a:ext cx="24317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where:</a:t>
            </a:r>
          </a:p>
          <a:p>
            <a:r>
              <a:rPr lang="en-US" i="1" dirty="0" err="1" smtClean="0"/>
              <a:t>q</a:t>
            </a:r>
            <a:r>
              <a:rPr lang="en-US" i="1" baseline="-25000" dirty="0" err="1" smtClean="0"/>
              <a:t>j</a:t>
            </a:r>
            <a:r>
              <a:rPr lang="en-US" i="1" dirty="0" smtClean="0"/>
              <a:t> = 1/|</a:t>
            </a:r>
            <a:r>
              <a:rPr lang="en-US" i="1" dirty="0" err="1" smtClean="0"/>
              <a:t>dom</a:t>
            </a:r>
            <a:r>
              <a:rPr lang="en-US" i="1" dirty="0" smtClean="0"/>
              <a:t>(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j</a:t>
            </a:r>
            <a:r>
              <a:rPr lang="en-US" i="1" dirty="0" smtClean="0"/>
              <a:t>)|</a:t>
            </a:r>
          </a:p>
          <a:p>
            <a:r>
              <a:rPr lang="en-US" i="1" dirty="0" err="1" smtClean="0"/>
              <a:t>q</a:t>
            </a:r>
            <a:r>
              <a:rPr lang="en-US" i="1" baseline="-25000" dirty="0" err="1" smtClean="0"/>
              <a:t>y</a:t>
            </a:r>
            <a:r>
              <a:rPr lang="en-US" i="1" dirty="0" smtClean="0"/>
              <a:t> = 1/|</a:t>
            </a:r>
            <a:r>
              <a:rPr lang="en-US" i="1" dirty="0" err="1" smtClean="0"/>
              <a:t>dom</a:t>
            </a:r>
            <a:r>
              <a:rPr lang="en-US" i="1" dirty="0" smtClean="0"/>
              <a:t>(Y)|</a:t>
            </a:r>
          </a:p>
          <a:p>
            <a:r>
              <a:rPr lang="en-US" i="1" dirty="0" smtClean="0"/>
              <a:t>m=1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974080" y="6234668"/>
            <a:ext cx="2954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will underflow, so …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6259"/>
            <a:ext cx="8521700" cy="68517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72015" y="3923717"/>
            <a:ext cx="3571985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http://xkcd.com/ngram-charts/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Naïve </a:t>
            </a:r>
            <a:r>
              <a:rPr lang="en-US" dirty="0" err="1" smtClean="0"/>
              <a:t>Bayes</a:t>
            </a:r>
            <a:r>
              <a:rPr lang="en-US" dirty="0" smtClean="0"/>
              <a:t> classifier – v1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3467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You have a </a:t>
            </a:r>
            <a:r>
              <a:rPr lang="en-US" i="1" dirty="0" smtClean="0"/>
              <a:t>train</a:t>
            </a:r>
            <a:r>
              <a:rPr lang="en-US" dirty="0" smtClean="0"/>
              <a:t> dataset and a </a:t>
            </a:r>
            <a:r>
              <a:rPr lang="en-US" i="1" dirty="0" smtClean="0"/>
              <a:t>test</a:t>
            </a:r>
            <a:r>
              <a:rPr lang="en-US" dirty="0" smtClean="0"/>
              <a:t> dataset</a:t>
            </a:r>
          </a:p>
          <a:p>
            <a:r>
              <a:rPr lang="en-US" dirty="0" smtClean="0"/>
              <a:t>Initialize an “event counter” (</a:t>
            </a:r>
            <a:r>
              <a:rPr lang="en-US" dirty="0" err="1" smtClean="0"/>
              <a:t>hashtable</a:t>
            </a:r>
            <a:r>
              <a:rPr lang="en-US" dirty="0" smtClean="0"/>
              <a:t>) C</a:t>
            </a:r>
          </a:p>
          <a:p>
            <a:r>
              <a:rPr lang="en-US" dirty="0" smtClean="0"/>
              <a:t>For each example </a:t>
            </a:r>
            <a:r>
              <a:rPr lang="en-US" i="1" dirty="0" smtClean="0"/>
              <a:t>id, y, x</a:t>
            </a:r>
            <a:r>
              <a:rPr lang="en-US" i="1" baseline="-25000" dirty="0" smtClean="0"/>
              <a:t>1</a:t>
            </a:r>
            <a:r>
              <a:rPr lang="en-US" i="1" dirty="0" smtClean="0"/>
              <a:t>,….,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d</a:t>
            </a:r>
            <a:r>
              <a:rPr lang="en-US" i="1" dirty="0" smtClean="0"/>
              <a:t> </a:t>
            </a:r>
            <a:r>
              <a:rPr lang="en-US" dirty="0" smtClean="0"/>
              <a:t>in </a:t>
            </a:r>
            <a:r>
              <a:rPr lang="en-US" i="1" dirty="0" smtClean="0"/>
              <a:t>train:</a:t>
            </a:r>
          </a:p>
          <a:p>
            <a:pPr lvl="1"/>
            <a:r>
              <a:rPr lang="en-US" dirty="0" smtClean="0"/>
              <a:t>C(“</a:t>
            </a:r>
            <a:r>
              <a:rPr lang="en-US" i="1" dirty="0" smtClean="0"/>
              <a:t>Y</a:t>
            </a:r>
            <a:r>
              <a:rPr lang="en-US" dirty="0" smtClean="0"/>
              <a:t>=ANY”) ++;   C(“</a:t>
            </a:r>
            <a:r>
              <a:rPr lang="en-US" i="1" dirty="0" smtClean="0"/>
              <a:t>Y=y”) ++</a:t>
            </a:r>
          </a:p>
          <a:p>
            <a:pPr lvl="1"/>
            <a:r>
              <a:rPr lang="en-US" dirty="0" smtClean="0"/>
              <a:t>For </a:t>
            </a:r>
            <a:r>
              <a:rPr lang="en-US" i="1" dirty="0" smtClean="0"/>
              <a:t>j </a:t>
            </a:r>
            <a:r>
              <a:rPr lang="en-US" dirty="0" smtClean="0"/>
              <a:t>in </a:t>
            </a:r>
            <a:r>
              <a:rPr lang="en-US" i="1" dirty="0" smtClean="0"/>
              <a:t>1..d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C(“</a:t>
            </a:r>
            <a:r>
              <a:rPr lang="en-US" i="1" dirty="0" smtClean="0"/>
              <a:t>Y=y ^ 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j</a:t>
            </a:r>
            <a:r>
              <a:rPr lang="en-US" i="1" dirty="0" smtClean="0"/>
              <a:t>=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j</a:t>
            </a:r>
            <a:r>
              <a:rPr lang="en-US" dirty="0" smtClean="0"/>
              <a:t>”) ++</a:t>
            </a:r>
          </a:p>
          <a:p>
            <a:r>
              <a:rPr lang="en-US" dirty="0" smtClean="0"/>
              <a:t>For each example </a:t>
            </a:r>
            <a:r>
              <a:rPr lang="en-US" i="1" dirty="0" smtClean="0"/>
              <a:t>id, y, x</a:t>
            </a:r>
            <a:r>
              <a:rPr lang="en-US" i="1" baseline="-25000" dirty="0" smtClean="0"/>
              <a:t>1</a:t>
            </a:r>
            <a:r>
              <a:rPr lang="en-US" i="1" dirty="0" smtClean="0"/>
              <a:t>,….,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d</a:t>
            </a:r>
            <a:r>
              <a:rPr lang="en-US" i="1" dirty="0" smtClean="0"/>
              <a:t> </a:t>
            </a:r>
            <a:r>
              <a:rPr lang="en-US" dirty="0" smtClean="0"/>
              <a:t>in </a:t>
            </a:r>
            <a:r>
              <a:rPr lang="en-US" i="1" dirty="0" smtClean="0"/>
              <a:t>test:</a:t>
            </a:r>
          </a:p>
          <a:p>
            <a:pPr lvl="1"/>
            <a:r>
              <a:rPr lang="en-US" dirty="0" smtClean="0"/>
              <a:t>For each </a:t>
            </a:r>
            <a:r>
              <a:rPr lang="en-US" i="1" dirty="0" smtClean="0"/>
              <a:t>y’ </a:t>
            </a:r>
            <a:r>
              <a:rPr lang="en-US" dirty="0" smtClean="0"/>
              <a:t>in</a:t>
            </a:r>
            <a:r>
              <a:rPr lang="en-US" i="1" dirty="0" smtClean="0"/>
              <a:t> </a:t>
            </a:r>
            <a:r>
              <a:rPr lang="en-US" i="1" dirty="0" err="1" smtClean="0"/>
              <a:t>dom</a:t>
            </a:r>
            <a:r>
              <a:rPr lang="en-US" i="1" dirty="0" smtClean="0"/>
              <a:t>(Y):</a:t>
            </a:r>
          </a:p>
          <a:p>
            <a:pPr lvl="2"/>
            <a:r>
              <a:rPr lang="en-US" dirty="0" smtClean="0"/>
              <a:t>Compute log Pr</a:t>
            </a:r>
            <a:r>
              <a:rPr lang="en-US" i="1" dirty="0" smtClean="0"/>
              <a:t>(y’,x</a:t>
            </a:r>
            <a:r>
              <a:rPr lang="en-US" i="1" baseline="-25000" dirty="0" smtClean="0"/>
              <a:t>1</a:t>
            </a:r>
            <a:r>
              <a:rPr lang="en-US" i="1" dirty="0" smtClean="0"/>
              <a:t>,….,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d</a:t>
            </a:r>
            <a:r>
              <a:rPr lang="en-US" i="1" dirty="0" smtClean="0"/>
              <a:t>) = </a:t>
            </a:r>
          </a:p>
          <a:p>
            <a:pPr lvl="2"/>
            <a:endParaRPr lang="en-US" i="1" dirty="0" smtClean="0"/>
          </a:p>
          <a:p>
            <a:pPr lvl="2"/>
            <a:endParaRPr lang="en-US" i="1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Return the best </a:t>
            </a:r>
            <a:r>
              <a:rPr lang="en-US" i="1" dirty="0" smtClean="0"/>
              <a:t>y’</a:t>
            </a:r>
            <a:endParaRPr lang="en-US" dirty="0" smtClean="0"/>
          </a:p>
        </p:txBody>
      </p:sp>
      <p:graphicFrame>
        <p:nvGraphicFramePr>
          <p:cNvPr id="279555" name="Object 3"/>
          <p:cNvGraphicFramePr>
            <a:graphicFrameLocks noChangeAspect="1"/>
          </p:cNvGraphicFramePr>
          <p:nvPr/>
        </p:nvGraphicFramePr>
        <p:xfrm>
          <a:off x="503237" y="4717415"/>
          <a:ext cx="7018338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655" name="Equation" r:id="rId3" imgW="3720960" imgH="482400" progId="Equation.3">
                  <p:embed/>
                </p:oleObj>
              </mc:Choice>
              <mc:Fallback>
                <p:oleObj name="Equation" r:id="rId3" imgW="3720960" imgH="482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7" y="4717415"/>
                        <a:ext cx="7018338" cy="911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712267" y="3198951"/>
            <a:ext cx="24317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where:</a:t>
            </a:r>
          </a:p>
          <a:p>
            <a:r>
              <a:rPr lang="en-US" i="1" dirty="0" err="1" smtClean="0"/>
              <a:t>q</a:t>
            </a:r>
            <a:r>
              <a:rPr lang="en-US" i="1" baseline="-25000" dirty="0" err="1" smtClean="0"/>
              <a:t>j</a:t>
            </a:r>
            <a:r>
              <a:rPr lang="en-US" i="1" dirty="0" smtClean="0"/>
              <a:t> = 1/|</a:t>
            </a:r>
            <a:r>
              <a:rPr lang="en-US" i="1" dirty="0" err="1" smtClean="0"/>
              <a:t>dom</a:t>
            </a:r>
            <a:r>
              <a:rPr lang="en-US" i="1" dirty="0" smtClean="0"/>
              <a:t>(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j</a:t>
            </a:r>
            <a:r>
              <a:rPr lang="en-US" i="1" dirty="0" smtClean="0"/>
              <a:t>)|</a:t>
            </a:r>
          </a:p>
          <a:p>
            <a:r>
              <a:rPr lang="en-US" i="1" dirty="0" err="1" smtClean="0"/>
              <a:t>q</a:t>
            </a:r>
            <a:r>
              <a:rPr lang="en-US" i="1" baseline="-25000" dirty="0" err="1" smtClean="0"/>
              <a:t>y</a:t>
            </a:r>
            <a:r>
              <a:rPr lang="en-US" i="1" dirty="0" smtClean="0"/>
              <a:t> = 1/|</a:t>
            </a:r>
            <a:r>
              <a:rPr lang="en-US" i="1" dirty="0" err="1" smtClean="0"/>
              <a:t>dom</a:t>
            </a:r>
            <a:r>
              <a:rPr lang="en-US" i="1" dirty="0" smtClean="0"/>
              <a:t>(Y)|</a:t>
            </a:r>
          </a:p>
          <a:p>
            <a:r>
              <a:rPr lang="en-US" i="1" dirty="0" smtClean="0"/>
              <a:t>m=1</a:t>
            </a:r>
            <a:endParaRPr lang="en-US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Naïve </a:t>
            </a:r>
            <a:r>
              <a:rPr lang="en-US" dirty="0" err="1" smtClean="0"/>
              <a:t>Bayes</a:t>
            </a:r>
            <a:r>
              <a:rPr lang="en-US" dirty="0" smtClean="0"/>
              <a:t> classifier – v2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3467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For text documents, what features do you use?</a:t>
            </a:r>
          </a:p>
          <a:p>
            <a:r>
              <a:rPr lang="en-US" dirty="0" smtClean="0"/>
              <a:t>One common choice:</a:t>
            </a:r>
          </a:p>
          <a:p>
            <a:pPr lvl="1"/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r>
              <a:rPr lang="en-US" dirty="0" smtClean="0"/>
              <a:t> = first word in the document</a:t>
            </a:r>
          </a:p>
          <a:p>
            <a:pPr lvl="1"/>
            <a:r>
              <a:rPr lang="en-US" dirty="0" smtClean="0"/>
              <a:t>X</a:t>
            </a:r>
            <a:r>
              <a:rPr lang="en-US" baseline="-25000" dirty="0" smtClean="0"/>
              <a:t>2</a:t>
            </a:r>
            <a:r>
              <a:rPr lang="en-US" dirty="0" smtClean="0"/>
              <a:t> = second word in the document</a:t>
            </a:r>
          </a:p>
          <a:p>
            <a:pPr lvl="1"/>
            <a:r>
              <a:rPr lang="en-US" dirty="0" smtClean="0"/>
              <a:t>X</a:t>
            </a:r>
            <a:r>
              <a:rPr lang="en-US" baseline="-25000" dirty="0" smtClean="0"/>
              <a:t>3</a:t>
            </a:r>
            <a:r>
              <a:rPr lang="en-US" dirty="0" smtClean="0"/>
              <a:t> = third …</a:t>
            </a:r>
          </a:p>
          <a:p>
            <a:pPr lvl="1"/>
            <a:r>
              <a:rPr lang="en-US" dirty="0" smtClean="0"/>
              <a:t>X</a:t>
            </a:r>
            <a:r>
              <a:rPr lang="en-US" baseline="-25000" dirty="0" smtClean="0"/>
              <a:t>4</a:t>
            </a:r>
            <a:r>
              <a:rPr lang="en-US" dirty="0" smtClean="0"/>
              <a:t> = …</a:t>
            </a:r>
          </a:p>
          <a:p>
            <a:pPr lvl="1"/>
            <a:r>
              <a:rPr lang="en-US" dirty="0" smtClean="0"/>
              <a:t>…</a:t>
            </a:r>
          </a:p>
          <a:p>
            <a:r>
              <a:rPr lang="en-US" dirty="0" smtClean="0"/>
              <a:t>But: Pr(</a:t>
            </a:r>
            <a:r>
              <a:rPr lang="en-US" i="1" dirty="0" smtClean="0"/>
              <a:t>X</a:t>
            </a:r>
            <a:r>
              <a:rPr lang="en-US" i="1" baseline="-25000" dirty="0" smtClean="0"/>
              <a:t>13</a:t>
            </a:r>
            <a:r>
              <a:rPr lang="en-US" i="1" dirty="0" smtClean="0"/>
              <a:t>=</a:t>
            </a:r>
            <a:r>
              <a:rPr lang="en-US" i="1" dirty="0" err="1" smtClean="0"/>
              <a:t>hockey|Y</a:t>
            </a:r>
            <a:r>
              <a:rPr lang="en-US" i="1" dirty="0" smtClean="0"/>
              <a:t>=sports</a:t>
            </a:r>
            <a:r>
              <a:rPr lang="en-US" dirty="0" smtClean="0"/>
              <a:t>) is probably not that different from Pr(</a:t>
            </a:r>
            <a:r>
              <a:rPr lang="en-US" i="1" dirty="0" smtClean="0"/>
              <a:t>X</a:t>
            </a:r>
            <a:r>
              <a:rPr lang="en-US" i="1" baseline="-25000" dirty="0" smtClean="0"/>
              <a:t>11</a:t>
            </a:r>
            <a:r>
              <a:rPr lang="en-US" i="1" dirty="0" smtClean="0"/>
              <a:t>=</a:t>
            </a:r>
            <a:r>
              <a:rPr lang="en-US" i="1" dirty="0" err="1" smtClean="0"/>
              <a:t>hockey|Y</a:t>
            </a:r>
            <a:r>
              <a:rPr lang="en-US" i="1" dirty="0" smtClean="0"/>
              <a:t>=sports</a:t>
            </a:r>
            <a:r>
              <a:rPr lang="en-US" dirty="0" smtClean="0"/>
              <a:t>)…so instead of treating them as different variables, treat them as different copies of the same variable</a:t>
            </a:r>
            <a:endParaRPr lang="en-US" i="1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Naïve </a:t>
            </a:r>
            <a:r>
              <a:rPr lang="en-US" dirty="0" err="1" smtClean="0"/>
              <a:t>Bayes</a:t>
            </a:r>
            <a:r>
              <a:rPr lang="en-US" dirty="0" smtClean="0"/>
              <a:t> classifier – v1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3467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You have a </a:t>
            </a:r>
            <a:r>
              <a:rPr lang="en-US" i="1" dirty="0" smtClean="0"/>
              <a:t>train</a:t>
            </a:r>
            <a:r>
              <a:rPr lang="en-US" dirty="0" smtClean="0"/>
              <a:t> dataset and a </a:t>
            </a:r>
            <a:r>
              <a:rPr lang="en-US" i="1" dirty="0" smtClean="0"/>
              <a:t>test</a:t>
            </a:r>
            <a:r>
              <a:rPr lang="en-US" dirty="0" smtClean="0"/>
              <a:t> dataset</a:t>
            </a:r>
          </a:p>
          <a:p>
            <a:r>
              <a:rPr lang="en-US" dirty="0" smtClean="0"/>
              <a:t>Initialize an “event counter” (</a:t>
            </a:r>
            <a:r>
              <a:rPr lang="en-US" dirty="0" err="1" smtClean="0"/>
              <a:t>hashtable</a:t>
            </a:r>
            <a:r>
              <a:rPr lang="en-US" dirty="0" smtClean="0"/>
              <a:t>) C</a:t>
            </a:r>
          </a:p>
          <a:p>
            <a:r>
              <a:rPr lang="en-US" dirty="0" smtClean="0"/>
              <a:t>For each example </a:t>
            </a:r>
            <a:r>
              <a:rPr lang="en-US" i="1" dirty="0" smtClean="0"/>
              <a:t>id, y, x</a:t>
            </a:r>
            <a:r>
              <a:rPr lang="en-US" i="1" baseline="-25000" dirty="0" smtClean="0"/>
              <a:t>1</a:t>
            </a:r>
            <a:r>
              <a:rPr lang="en-US" i="1" dirty="0" smtClean="0"/>
              <a:t>,….,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d</a:t>
            </a:r>
            <a:r>
              <a:rPr lang="en-US" i="1" dirty="0" smtClean="0"/>
              <a:t> </a:t>
            </a:r>
            <a:r>
              <a:rPr lang="en-US" dirty="0" smtClean="0"/>
              <a:t>in </a:t>
            </a:r>
            <a:r>
              <a:rPr lang="en-US" i="1" dirty="0" smtClean="0"/>
              <a:t>train:</a:t>
            </a:r>
          </a:p>
          <a:p>
            <a:pPr lvl="1"/>
            <a:r>
              <a:rPr lang="en-US" dirty="0" smtClean="0"/>
              <a:t>C(“</a:t>
            </a:r>
            <a:r>
              <a:rPr lang="en-US" i="1" dirty="0" smtClean="0"/>
              <a:t>Y</a:t>
            </a:r>
            <a:r>
              <a:rPr lang="en-US" dirty="0" smtClean="0"/>
              <a:t>=ANY”) ++;   C(“</a:t>
            </a:r>
            <a:r>
              <a:rPr lang="en-US" i="1" dirty="0" smtClean="0"/>
              <a:t>Y=y”) ++</a:t>
            </a:r>
          </a:p>
          <a:p>
            <a:pPr lvl="1"/>
            <a:r>
              <a:rPr lang="en-US" dirty="0" smtClean="0"/>
              <a:t>For </a:t>
            </a:r>
            <a:r>
              <a:rPr lang="en-US" i="1" dirty="0" smtClean="0"/>
              <a:t>j </a:t>
            </a:r>
            <a:r>
              <a:rPr lang="en-US" dirty="0" smtClean="0"/>
              <a:t>in </a:t>
            </a:r>
            <a:r>
              <a:rPr lang="en-US" i="1" dirty="0" smtClean="0"/>
              <a:t>1..d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C(“</a:t>
            </a:r>
            <a:r>
              <a:rPr lang="en-US" i="1" dirty="0" smtClean="0"/>
              <a:t>Y=y ^ 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j</a:t>
            </a:r>
            <a:r>
              <a:rPr lang="en-US" i="1" dirty="0" smtClean="0"/>
              <a:t>=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j</a:t>
            </a:r>
            <a:r>
              <a:rPr lang="en-US" dirty="0" smtClean="0"/>
              <a:t>”) ++</a:t>
            </a:r>
          </a:p>
          <a:p>
            <a:r>
              <a:rPr lang="en-US" dirty="0" smtClean="0"/>
              <a:t>For each example </a:t>
            </a:r>
            <a:r>
              <a:rPr lang="en-US" i="1" dirty="0" smtClean="0"/>
              <a:t>id, y, x</a:t>
            </a:r>
            <a:r>
              <a:rPr lang="en-US" i="1" baseline="-25000" dirty="0" smtClean="0"/>
              <a:t>1</a:t>
            </a:r>
            <a:r>
              <a:rPr lang="en-US" i="1" dirty="0" smtClean="0"/>
              <a:t>,….,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d</a:t>
            </a:r>
            <a:r>
              <a:rPr lang="en-US" i="1" dirty="0" smtClean="0"/>
              <a:t> </a:t>
            </a:r>
            <a:r>
              <a:rPr lang="en-US" dirty="0" smtClean="0"/>
              <a:t>in </a:t>
            </a:r>
            <a:r>
              <a:rPr lang="en-US" i="1" dirty="0" smtClean="0"/>
              <a:t>test:</a:t>
            </a:r>
          </a:p>
          <a:p>
            <a:pPr lvl="1"/>
            <a:r>
              <a:rPr lang="en-US" dirty="0" smtClean="0"/>
              <a:t>For each </a:t>
            </a:r>
            <a:r>
              <a:rPr lang="en-US" i="1" dirty="0" smtClean="0"/>
              <a:t>y’ </a:t>
            </a:r>
            <a:r>
              <a:rPr lang="en-US" dirty="0" smtClean="0"/>
              <a:t>in</a:t>
            </a:r>
            <a:r>
              <a:rPr lang="en-US" i="1" dirty="0" smtClean="0"/>
              <a:t> </a:t>
            </a:r>
            <a:r>
              <a:rPr lang="en-US" i="1" dirty="0" err="1" smtClean="0"/>
              <a:t>dom</a:t>
            </a:r>
            <a:r>
              <a:rPr lang="en-US" i="1" dirty="0" smtClean="0"/>
              <a:t>(Y):</a:t>
            </a:r>
          </a:p>
          <a:p>
            <a:pPr lvl="2"/>
            <a:r>
              <a:rPr lang="en-US" dirty="0" smtClean="0"/>
              <a:t>Compute Pr</a:t>
            </a:r>
            <a:r>
              <a:rPr lang="en-US" i="1" dirty="0" smtClean="0"/>
              <a:t>(y’,x</a:t>
            </a:r>
            <a:r>
              <a:rPr lang="en-US" i="1" baseline="-25000" dirty="0" smtClean="0"/>
              <a:t>1</a:t>
            </a:r>
            <a:r>
              <a:rPr lang="en-US" i="1" dirty="0" smtClean="0"/>
              <a:t>,….,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d</a:t>
            </a:r>
            <a:r>
              <a:rPr lang="en-US" i="1" dirty="0" smtClean="0"/>
              <a:t>) = </a:t>
            </a:r>
          </a:p>
          <a:p>
            <a:pPr lvl="2"/>
            <a:endParaRPr lang="en-US" i="1" dirty="0" smtClean="0"/>
          </a:p>
          <a:p>
            <a:pPr lvl="2"/>
            <a:endParaRPr lang="en-US" i="1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Return the best </a:t>
            </a:r>
            <a:r>
              <a:rPr lang="en-US" i="1" dirty="0" smtClean="0"/>
              <a:t>y’</a:t>
            </a:r>
            <a:endParaRPr lang="en-US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797425" y="3940175"/>
          <a:ext cx="4167188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723" name="Equation" r:id="rId3" imgW="2209680" imgH="507960" progId="Equation.3">
                  <p:embed/>
                </p:oleObj>
              </mc:Choice>
              <mc:Fallback>
                <p:oleObj name="Equation" r:id="rId3" imgW="2209680" imgH="5079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7425" y="3940175"/>
                        <a:ext cx="4167188" cy="957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9555" name="Object 3"/>
          <p:cNvGraphicFramePr>
            <a:graphicFrameLocks noChangeAspect="1"/>
          </p:cNvGraphicFramePr>
          <p:nvPr/>
        </p:nvGraphicFramePr>
        <p:xfrm>
          <a:off x="980281" y="4897438"/>
          <a:ext cx="4383088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724" name="Equation" r:id="rId5" imgW="2323800" imgH="507960" progId="Equation.3">
                  <p:embed/>
                </p:oleObj>
              </mc:Choice>
              <mc:Fallback>
                <p:oleObj name="Equation" r:id="rId5" imgW="2323800" imgH="5079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0281" y="4897438"/>
                        <a:ext cx="4383088" cy="958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Naïve </a:t>
            </a:r>
            <a:r>
              <a:rPr lang="en-US" dirty="0" err="1" smtClean="0"/>
              <a:t>Bayes</a:t>
            </a:r>
            <a:r>
              <a:rPr lang="en-US" dirty="0" smtClean="0"/>
              <a:t> classifier – v2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3467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You have a </a:t>
            </a:r>
            <a:r>
              <a:rPr lang="en-US" i="1" dirty="0" smtClean="0"/>
              <a:t>train</a:t>
            </a:r>
            <a:r>
              <a:rPr lang="en-US" dirty="0" smtClean="0"/>
              <a:t> dataset and a </a:t>
            </a:r>
            <a:r>
              <a:rPr lang="en-US" i="1" dirty="0" smtClean="0"/>
              <a:t>test</a:t>
            </a:r>
            <a:r>
              <a:rPr lang="en-US" dirty="0" smtClean="0"/>
              <a:t> dataset</a:t>
            </a:r>
          </a:p>
          <a:p>
            <a:r>
              <a:rPr lang="en-US" dirty="0" smtClean="0"/>
              <a:t>Initialize an “event counter” (</a:t>
            </a:r>
            <a:r>
              <a:rPr lang="en-US" dirty="0" err="1" smtClean="0"/>
              <a:t>hashtable</a:t>
            </a:r>
            <a:r>
              <a:rPr lang="en-US" dirty="0" smtClean="0"/>
              <a:t>) C</a:t>
            </a:r>
          </a:p>
          <a:p>
            <a:r>
              <a:rPr lang="en-US" dirty="0" smtClean="0"/>
              <a:t>For each example </a:t>
            </a:r>
            <a:r>
              <a:rPr lang="en-US" i="1" dirty="0" smtClean="0"/>
              <a:t>id, y, x</a:t>
            </a:r>
            <a:r>
              <a:rPr lang="en-US" i="1" baseline="-25000" dirty="0" smtClean="0"/>
              <a:t>1</a:t>
            </a:r>
            <a:r>
              <a:rPr lang="en-US" i="1" dirty="0" smtClean="0"/>
              <a:t>,….,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d</a:t>
            </a:r>
            <a:r>
              <a:rPr lang="en-US" i="1" dirty="0" smtClean="0"/>
              <a:t> </a:t>
            </a:r>
            <a:r>
              <a:rPr lang="en-US" dirty="0" smtClean="0"/>
              <a:t>in </a:t>
            </a:r>
            <a:r>
              <a:rPr lang="en-US" i="1" dirty="0" smtClean="0"/>
              <a:t>train:</a:t>
            </a:r>
          </a:p>
          <a:p>
            <a:pPr lvl="1"/>
            <a:r>
              <a:rPr lang="en-US" dirty="0" smtClean="0"/>
              <a:t>C(“</a:t>
            </a:r>
            <a:r>
              <a:rPr lang="en-US" i="1" dirty="0" smtClean="0"/>
              <a:t>Y</a:t>
            </a:r>
            <a:r>
              <a:rPr lang="en-US" dirty="0" smtClean="0"/>
              <a:t>=ANY”) ++;   C(“</a:t>
            </a:r>
            <a:r>
              <a:rPr lang="en-US" i="1" dirty="0" smtClean="0"/>
              <a:t>Y=y”) ++</a:t>
            </a:r>
          </a:p>
          <a:p>
            <a:pPr lvl="1"/>
            <a:r>
              <a:rPr lang="en-US" dirty="0" smtClean="0"/>
              <a:t>For </a:t>
            </a:r>
            <a:r>
              <a:rPr lang="en-US" i="1" dirty="0" smtClean="0"/>
              <a:t>j </a:t>
            </a:r>
            <a:r>
              <a:rPr lang="en-US" dirty="0" smtClean="0"/>
              <a:t>in </a:t>
            </a:r>
            <a:r>
              <a:rPr lang="en-US" i="1" dirty="0" smtClean="0"/>
              <a:t>1..d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C(“</a:t>
            </a:r>
            <a:r>
              <a:rPr lang="en-US" i="1" dirty="0" smtClean="0"/>
              <a:t>Y=y ^ 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j</a:t>
            </a:r>
            <a:r>
              <a:rPr lang="en-US" i="1" dirty="0" smtClean="0"/>
              <a:t>=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j</a:t>
            </a:r>
            <a:r>
              <a:rPr lang="en-US" dirty="0" smtClean="0"/>
              <a:t>”) ++</a:t>
            </a:r>
          </a:p>
          <a:p>
            <a:r>
              <a:rPr lang="en-US" dirty="0" smtClean="0"/>
              <a:t>For each example </a:t>
            </a:r>
            <a:r>
              <a:rPr lang="en-US" i="1" dirty="0" smtClean="0"/>
              <a:t>id, y, x</a:t>
            </a:r>
            <a:r>
              <a:rPr lang="en-US" i="1" baseline="-25000" dirty="0" smtClean="0"/>
              <a:t>1</a:t>
            </a:r>
            <a:r>
              <a:rPr lang="en-US" i="1" dirty="0" smtClean="0"/>
              <a:t>,….,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d</a:t>
            </a:r>
            <a:r>
              <a:rPr lang="en-US" i="1" dirty="0" smtClean="0"/>
              <a:t> </a:t>
            </a:r>
            <a:r>
              <a:rPr lang="en-US" dirty="0" smtClean="0"/>
              <a:t>in </a:t>
            </a:r>
            <a:r>
              <a:rPr lang="en-US" i="1" dirty="0" smtClean="0"/>
              <a:t>test:</a:t>
            </a:r>
          </a:p>
          <a:p>
            <a:pPr lvl="1"/>
            <a:r>
              <a:rPr lang="en-US" dirty="0" smtClean="0"/>
              <a:t>For each </a:t>
            </a:r>
            <a:r>
              <a:rPr lang="en-US" i="1" dirty="0" smtClean="0"/>
              <a:t>y’ </a:t>
            </a:r>
            <a:r>
              <a:rPr lang="en-US" dirty="0" smtClean="0"/>
              <a:t>in</a:t>
            </a:r>
            <a:r>
              <a:rPr lang="en-US" i="1" dirty="0" smtClean="0"/>
              <a:t> </a:t>
            </a:r>
            <a:r>
              <a:rPr lang="en-US" i="1" dirty="0" err="1" smtClean="0"/>
              <a:t>dom</a:t>
            </a:r>
            <a:r>
              <a:rPr lang="en-US" i="1" dirty="0" smtClean="0"/>
              <a:t>(Y):</a:t>
            </a:r>
          </a:p>
          <a:p>
            <a:pPr lvl="2"/>
            <a:r>
              <a:rPr lang="en-US" dirty="0" smtClean="0"/>
              <a:t>Compute Pr</a:t>
            </a:r>
            <a:r>
              <a:rPr lang="en-US" i="1" dirty="0" smtClean="0"/>
              <a:t>(y’,x</a:t>
            </a:r>
            <a:r>
              <a:rPr lang="en-US" i="1" baseline="-25000" dirty="0" smtClean="0"/>
              <a:t>1</a:t>
            </a:r>
            <a:r>
              <a:rPr lang="en-US" i="1" dirty="0" smtClean="0"/>
              <a:t>,….,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d</a:t>
            </a:r>
            <a:r>
              <a:rPr lang="en-US" i="1" dirty="0" smtClean="0"/>
              <a:t>) = </a:t>
            </a:r>
          </a:p>
          <a:p>
            <a:pPr lvl="2"/>
            <a:endParaRPr lang="en-US" i="1" dirty="0" smtClean="0"/>
          </a:p>
          <a:p>
            <a:pPr lvl="2"/>
            <a:endParaRPr lang="en-US" i="1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Return the best </a:t>
            </a:r>
            <a:r>
              <a:rPr lang="en-US" i="1" dirty="0" smtClean="0"/>
              <a:t>y’</a:t>
            </a:r>
            <a:endParaRPr lang="en-US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797425" y="3940175"/>
          <a:ext cx="4167188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747" name="Equation" r:id="rId3" imgW="2209680" imgH="507960" progId="Equation.3">
                  <p:embed/>
                </p:oleObj>
              </mc:Choice>
              <mc:Fallback>
                <p:oleObj name="Equation" r:id="rId3" imgW="2209680" imgH="5079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7425" y="3940175"/>
                        <a:ext cx="4167188" cy="957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9555" name="Object 3"/>
          <p:cNvGraphicFramePr>
            <a:graphicFrameLocks noChangeAspect="1"/>
          </p:cNvGraphicFramePr>
          <p:nvPr/>
        </p:nvGraphicFramePr>
        <p:xfrm>
          <a:off x="980281" y="4897438"/>
          <a:ext cx="4383088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748" name="Equation" r:id="rId5" imgW="2323800" imgH="507960" progId="Equation.3">
                  <p:embed/>
                </p:oleObj>
              </mc:Choice>
              <mc:Fallback>
                <p:oleObj name="Equation" r:id="rId5" imgW="2323800" imgH="5079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0281" y="4897438"/>
                        <a:ext cx="4383088" cy="958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 flipV="1">
            <a:off x="2827020" y="3383280"/>
            <a:ext cx="297180" cy="1219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255520" y="5227320"/>
            <a:ext cx="297180" cy="1219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852160" y="4465320"/>
            <a:ext cx="297180" cy="1219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Naïve </a:t>
            </a:r>
            <a:r>
              <a:rPr lang="en-US" dirty="0" err="1" smtClean="0"/>
              <a:t>Bayes</a:t>
            </a:r>
            <a:r>
              <a:rPr lang="en-US" dirty="0" smtClean="0"/>
              <a:t> classifier – v2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3467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You have a </a:t>
            </a:r>
            <a:r>
              <a:rPr lang="en-US" i="1" dirty="0" smtClean="0"/>
              <a:t>train</a:t>
            </a:r>
            <a:r>
              <a:rPr lang="en-US" dirty="0" smtClean="0"/>
              <a:t> dataset and a </a:t>
            </a:r>
            <a:r>
              <a:rPr lang="en-US" i="1" dirty="0" smtClean="0"/>
              <a:t>test</a:t>
            </a:r>
            <a:r>
              <a:rPr lang="en-US" dirty="0" smtClean="0"/>
              <a:t> dataset</a:t>
            </a:r>
          </a:p>
          <a:p>
            <a:r>
              <a:rPr lang="en-US" dirty="0" smtClean="0"/>
              <a:t>Initialize an “event counter” (</a:t>
            </a:r>
            <a:r>
              <a:rPr lang="en-US" dirty="0" err="1" smtClean="0"/>
              <a:t>hashtable</a:t>
            </a:r>
            <a:r>
              <a:rPr lang="en-US" dirty="0" smtClean="0"/>
              <a:t>) C</a:t>
            </a:r>
          </a:p>
          <a:p>
            <a:r>
              <a:rPr lang="en-US" dirty="0" smtClean="0"/>
              <a:t>For each example </a:t>
            </a:r>
            <a:r>
              <a:rPr lang="en-US" i="1" dirty="0" smtClean="0"/>
              <a:t>id, y, x</a:t>
            </a:r>
            <a:r>
              <a:rPr lang="en-US" i="1" baseline="-25000" dirty="0" smtClean="0"/>
              <a:t>1</a:t>
            </a:r>
            <a:r>
              <a:rPr lang="en-US" i="1" dirty="0" smtClean="0"/>
              <a:t>,….,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d</a:t>
            </a:r>
            <a:r>
              <a:rPr lang="en-US" i="1" dirty="0" smtClean="0"/>
              <a:t> </a:t>
            </a:r>
            <a:r>
              <a:rPr lang="en-US" dirty="0" smtClean="0"/>
              <a:t>in </a:t>
            </a:r>
            <a:r>
              <a:rPr lang="en-US" i="1" dirty="0" smtClean="0"/>
              <a:t>train:</a:t>
            </a:r>
          </a:p>
          <a:p>
            <a:pPr lvl="1"/>
            <a:r>
              <a:rPr lang="en-US" dirty="0" smtClean="0"/>
              <a:t>C(“</a:t>
            </a:r>
            <a:r>
              <a:rPr lang="en-US" i="1" dirty="0" smtClean="0"/>
              <a:t>Y</a:t>
            </a:r>
            <a:r>
              <a:rPr lang="en-US" dirty="0" smtClean="0"/>
              <a:t>=ANY”) ++;   C(“</a:t>
            </a:r>
            <a:r>
              <a:rPr lang="en-US" i="1" dirty="0" smtClean="0"/>
              <a:t>Y=y”) ++</a:t>
            </a:r>
          </a:p>
          <a:p>
            <a:pPr lvl="1"/>
            <a:r>
              <a:rPr lang="en-US" dirty="0" smtClean="0"/>
              <a:t>For </a:t>
            </a:r>
            <a:r>
              <a:rPr lang="en-US" i="1" dirty="0" smtClean="0"/>
              <a:t>j </a:t>
            </a:r>
            <a:r>
              <a:rPr lang="en-US" dirty="0" smtClean="0"/>
              <a:t>in </a:t>
            </a:r>
            <a:r>
              <a:rPr lang="en-US" i="1" dirty="0" smtClean="0"/>
              <a:t>1..d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C(“</a:t>
            </a:r>
            <a:r>
              <a:rPr lang="en-US" i="1" dirty="0" smtClean="0"/>
              <a:t>Y=y ^ X=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j</a:t>
            </a:r>
            <a:r>
              <a:rPr lang="en-US" dirty="0" smtClean="0"/>
              <a:t>”) ++</a:t>
            </a:r>
          </a:p>
          <a:p>
            <a:r>
              <a:rPr lang="en-US" dirty="0" smtClean="0"/>
              <a:t>For each example </a:t>
            </a:r>
            <a:r>
              <a:rPr lang="en-US" i="1" dirty="0" smtClean="0"/>
              <a:t>id, y, x</a:t>
            </a:r>
            <a:r>
              <a:rPr lang="en-US" i="1" baseline="-25000" dirty="0" smtClean="0"/>
              <a:t>1</a:t>
            </a:r>
            <a:r>
              <a:rPr lang="en-US" i="1" dirty="0" smtClean="0"/>
              <a:t>,….,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d</a:t>
            </a:r>
            <a:r>
              <a:rPr lang="en-US" i="1" dirty="0" smtClean="0"/>
              <a:t> </a:t>
            </a:r>
            <a:r>
              <a:rPr lang="en-US" dirty="0" smtClean="0"/>
              <a:t>in </a:t>
            </a:r>
            <a:r>
              <a:rPr lang="en-US" i="1" dirty="0" smtClean="0"/>
              <a:t>test:</a:t>
            </a:r>
          </a:p>
          <a:p>
            <a:pPr lvl="1"/>
            <a:r>
              <a:rPr lang="en-US" dirty="0" smtClean="0"/>
              <a:t>For each </a:t>
            </a:r>
            <a:r>
              <a:rPr lang="en-US" i="1" dirty="0" smtClean="0"/>
              <a:t>y’ </a:t>
            </a:r>
            <a:r>
              <a:rPr lang="en-US" dirty="0" smtClean="0"/>
              <a:t>in</a:t>
            </a:r>
            <a:r>
              <a:rPr lang="en-US" i="1" dirty="0" smtClean="0"/>
              <a:t> </a:t>
            </a:r>
            <a:r>
              <a:rPr lang="en-US" i="1" dirty="0" err="1" smtClean="0"/>
              <a:t>dom</a:t>
            </a:r>
            <a:r>
              <a:rPr lang="en-US" i="1" dirty="0" smtClean="0"/>
              <a:t>(Y):</a:t>
            </a:r>
          </a:p>
          <a:p>
            <a:pPr lvl="2"/>
            <a:r>
              <a:rPr lang="en-US" dirty="0" smtClean="0"/>
              <a:t>Compute Pr</a:t>
            </a:r>
            <a:r>
              <a:rPr lang="en-US" i="1" dirty="0" smtClean="0"/>
              <a:t>(y’,x</a:t>
            </a:r>
            <a:r>
              <a:rPr lang="en-US" i="1" baseline="-25000" dirty="0" smtClean="0"/>
              <a:t>1</a:t>
            </a:r>
            <a:r>
              <a:rPr lang="en-US" i="1" dirty="0" smtClean="0"/>
              <a:t>,….,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d</a:t>
            </a:r>
            <a:r>
              <a:rPr lang="en-US" i="1" dirty="0" smtClean="0"/>
              <a:t>) = </a:t>
            </a:r>
          </a:p>
          <a:p>
            <a:pPr lvl="2"/>
            <a:endParaRPr lang="en-US" i="1" dirty="0" smtClean="0"/>
          </a:p>
          <a:p>
            <a:pPr lvl="2"/>
            <a:endParaRPr lang="en-US" i="1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Return the best </a:t>
            </a:r>
            <a:r>
              <a:rPr lang="en-US" i="1" dirty="0" smtClean="0"/>
              <a:t>y’</a:t>
            </a:r>
            <a:endParaRPr lang="en-US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845050" y="3940175"/>
          <a:ext cx="4070350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71" name="Equation" r:id="rId3" imgW="2158920" imgH="507960" progId="Equation.3">
                  <p:embed/>
                </p:oleObj>
              </mc:Choice>
              <mc:Fallback>
                <p:oleObj name="Equation" r:id="rId3" imgW="2158920" imgH="5079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5050" y="3940175"/>
                        <a:ext cx="4070350" cy="957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9555" name="Object 3"/>
          <p:cNvGraphicFramePr>
            <a:graphicFrameLocks noChangeAspect="1"/>
          </p:cNvGraphicFramePr>
          <p:nvPr/>
        </p:nvGraphicFramePr>
        <p:xfrm>
          <a:off x="1027113" y="4897438"/>
          <a:ext cx="4287837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72" name="Equation" r:id="rId5" imgW="2273040" imgH="507960" progId="Equation.3">
                  <p:embed/>
                </p:oleObj>
              </mc:Choice>
              <mc:Fallback>
                <p:oleObj name="Equation" r:id="rId5" imgW="2273040" imgH="5079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7113" y="4897438"/>
                        <a:ext cx="4287837" cy="958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Naïve </a:t>
            </a:r>
            <a:r>
              <a:rPr lang="en-US" dirty="0" err="1" smtClean="0"/>
              <a:t>Bayes</a:t>
            </a:r>
            <a:r>
              <a:rPr lang="en-US" dirty="0" smtClean="0"/>
              <a:t> classifier – v2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3467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You have a </a:t>
            </a:r>
            <a:r>
              <a:rPr lang="en-US" i="1" dirty="0" smtClean="0"/>
              <a:t>train</a:t>
            </a:r>
            <a:r>
              <a:rPr lang="en-US" dirty="0" smtClean="0"/>
              <a:t> dataset and a </a:t>
            </a:r>
            <a:r>
              <a:rPr lang="en-US" i="1" dirty="0" smtClean="0"/>
              <a:t>test</a:t>
            </a:r>
            <a:r>
              <a:rPr lang="en-US" dirty="0" smtClean="0"/>
              <a:t> dataset</a:t>
            </a:r>
          </a:p>
          <a:p>
            <a:r>
              <a:rPr lang="en-US" dirty="0" smtClean="0"/>
              <a:t>Initialize an “event counter” (</a:t>
            </a:r>
            <a:r>
              <a:rPr lang="en-US" dirty="0" err="1" smtClean="0"/>
              <a:t>hashtable</a:t>
            </a:r>
            <a:r>
              <a:rPr lang="en-US" dirty="0" smtClean="0"/>
              <a:t>) C</a:t>
            </a:r>
          </a:p>
          <a:p>
            <a:r>
              <a:rPr lang="en-US" dirty="0" smtClean="0"/>
              <a:t>For each example </a:t>
            </a:r>
            <a:r>
              <a:rPr lang="en-US" i="1" dirty="0" smtClean="0"/>
              <a:t>id, y, x</a:t>
            </a:r>
            <a:r>
              <a:rPr lang="en-US" i="1" baseline="-25000" dirty="0" smtClean="0"/>
              <a:t>1</a:t>
            </a:r>
            <a:r>
              <a:rPr lang="en-US" i="1" dirty="0" smtClean="0"/>
              <a:t>,….,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d</a:t>
            </a:r>
            <a:r>
              <a:rPr lang="en-US" i="1" dirty="0" smtClean="0"/>
              <a:t> </a:t>
            </a:r>
            <a:r>
              <a:rPr lang="en-US" dirty="0" smtClean="0"/>
              <a:t>in </a:t>
            </a:r>
            <a:r>
              <a:rPr lang="en-US" i="1" dirty="0" smtClean="0"/>
              <a:t>train:</a:t>
            </a:r>
          </a:p>
          <a:p>
            <a:pPr lvl="1"/>
            <a:r>
              <a:rPr lang="en-US" dirty="0" smtClean="0"/>
              <a:t>C(“</a:t>
            </a:r>
            <a:r>
              <a:rPr lang="en-US" i="1" dirty="0" smtClean="0"/>
              <a:t>Y</a:t>
            </a:r>
            <a:r>
              <a:rPr lang="en-US" dirty="0" smtClean="0"/>
              <a:t>=ANY”) ++;   C(“</a:t>
            </a:r>
            <a:r>
              <a:rPr lang="en-US" i="1" dirty="0" smtClean="0"/>
              <a:t>Y=y”) ++</a:t>
            </a:r>
          </a:p>
          <a:p>
            <a:pPr lvl="1"/>
            <a:r>
              <a:rPr lang="en-US" dirty="0" smtClean="0"/>
              <a:t>For </a:t>
            </a:r>
            <a:r>
              <a:rPr lang="en-US" i="1" dirty="0" smtClean="0"/>
              <a:t>j </a:t>
            </a:r>
            <a:r>
              <a:rPr lang="en-US" dirty="0" smtClean="0"/>
              <a:t>in </a:t>
            </a:r>
            <a:r>
              <a:rPr lang="en-US" i="1" dirty="0" smtClean="0"/>
              <a:t>1..d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C(“</a:t>
            </a:r>
            <a:r>
              <a:rPr lang="en-US" i="1" dirty="0" smtClean="0"/>
              <a:t>Y=y ^ X=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j</a:t>
            </a:r>
            <a:r>
              <a:rPr lang="en-US" dirty="0" smtClean="0"/>
              <a:t>”) ++</a:t>
            </a:r>
          </a:p>
          <a:p>
            <a:r>
              <a:rPr lang="en-US" dirty="0" smtClean="0"/>
              <a:t>For each example </a:t>
            </a:r>
            <a:r>
              <a:rPr lang="en-US" i="1" dirty="0" smtClean="0"/>
              <a:t>id, y, x</a:t>
            </a:r>
            <a:r>
              <a:rPr lang="en-US" i="1" baseline="-25000" dirty="0" smtClean="0"/>
              <a:t>1</a:t>
            </a:r>
            <a:r>
              <a:rPr lang="en-US" i="1" dirty="0" smtClean="0"/>
              <a:t>,….,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d</a:t>
            </a:r>
            <a:r>
              <a:rPr lang="en-US" i="1" dirty="0" smtClean="0"/>
              <a:t> </a:t>
            </a:r>
            <a:r>
              <a:rPr lang="en-US" dirty="0" smtClean="0"/>
              <a:t>in </a:t>
            </a:r>
            <a:r>
              <a:rPr lang="en-US" i="1" dirty="0" smtClean="0"/>
              <a:t>test:</a:t>
            </a:r>
          </a:p>
          <a:p>
            <a:pPr lvl="1"/>
            <a:r>
              <a:rPr lang="en-US" dirty="0" smtClean="0"/>
              <a:t>For each </a:t>
            </a:r>
            <a:r>
              <a:rPr lang="en-US" i="1" dirty="0" smtClean="0"/>
              <a:t>y’ </a:t>
            </a:r>
            <a:r>
              <a:rPr lang="en-US" dirty="0" smtClean="0"/>
              <a:t>in</a:t>
            </a:r>
            <a:r>
              <a:rPr lang="en-US" i="1" dirty="0" smtClean="0"/>
              <a:t> </a:t>
            </a:r>
            <a:r>
              <a:rPr lang="en-US" i="1" dirty="0" err="1" smtClean="0"/>
              <a:t>dom</a:t>
            </a:r>
            <a:r>
              <a:rPr lang="en-US" i="1" dirty="0" smtClean="0"/>
              <a:t>(Y):</a:t>
            </a:r>
          </a:p>
          <a:p>
            <a:pPr lvl="2"/>
            <a:r>
              <a:rPr lang="en-US" dirty="0" smtClean="0"/>
              <a:t>Compute log Pr</a:t>
            </a:r>
            <a:r>
              <a:rPr lang="en-US" i="1" dirty="0" smtClean="0"/>
              <a:t>(y’,x</a:t>
            </a:r>
            <a:r>
              <a:rPr lang="en-US" i="1" baseline="-25000" dirty="0" smtClean="0"/>
              <a:t>1</a:t>
            </a:r>
            <a:r>
              <a:rPr lang="en-US" i="1" dirty="0" smtClean="0"/>
              <a:t>,….,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d</a:t>
            </a:r>
            <a:r>
              <a:rPr lang="en-US" i="1" dirty="0" smtClean="0"/>
              <a:t>) = </a:t>
            </a:r>
          </a:p>
          <a:p>
            <a:pPr lvl="2"/>
            <a:endParaRPr lang="en-US" i="1" dirty="0" smtClean="0"/>
          </a:p>
          <a:p>
            <a:pPr lvl="2"/>
            <a:endParaRPr lang="en-US" i="1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Return the best </a:t>
            </a:r>
            <a:r>
              <a:rPr lang="en-US" i="1" dirty="0" smtClean="0"/>
              <a:t>y’</a:t>
            </a:r>
            <a:endParaRPr lang="en-US" dirty="0" smtClean="0"/>
          </a:p>
        </p:txBody>
      </p:sp>
      <p:graphicFrame>
        <p:nvGraphicFramePr>
          <p:cNvPr id="2795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4378345"/>
              </p:ext>
            </p:extLst>
          </p:nvPr>
        </p:nvGraphicFramePr>
        <p:xfrm>
          <a:off x="695325" y="4683125"/>
          <a:ext cx="6634163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74" name="Equation" r:id="rId3" imgW="3517900" imgH="520700" progId="Equation.3">
                  <p:embed/>
                </p:oleObj>
              </mc:Choice>
              <mc:Fallback>
                <p:oleObj name="Equation" r:id="rId3" imgW="3517900" imgH="520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25" y="4683125"/>
                        <a:ext cx="6634163" cy="982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712267" y="3198951"/>
            <a:ext cx="24317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where:</a:t>
            </a:r>
          </a:p>
          <a:p>
            <a:r>
              <a:rPr lang="en-US" i="1" dirty="0" err="1" smtClean="0"/>
              <a:t>q</a:t>
            </a:r>
            <a:r>
              <a:rPr lang="en-US" i="1" baseline="-25000" dirty="0" err="1" smtClean="0"/>
              <a:t>j</a:t>
            </a:r>
            <a:r>
              <a:rPr lang="en-US" i="1" dirty="0" smtClean="0"/>
              <a:t> = 1/|V|</a:t>
            </a:r>
          </a:p>
          <a:p>
            <a:r>
              <a:rPr lang="en-US" i="1" dirty="0" err="1" smtClean="0"/>
              <a:t>q</a:t>
            </a:r>
            <a:r>
              <a:rPr lang="en-US" i="1" baseline="-25000" dirty="0" err="1" smtClean="0"/>
              <a:t>y</a:t>
            </a:r>
            <a:r>
              <a:rPr lang="en-US" i="1" dirty="0" smtClean="0"/>
              <a:t> = 1/|</a:t>
            </a:r>
            <a:r>
              <a:rPr lang="en-US" i="1" dirty="0" err="1" smtClean="0"/>
              <a:t>dom</a:t>
            </a:r>
            <a:r>
              <a:rPr lang="en-US" i="1" dirty="0" smtClean="0"/>
              <a:t>(Y)|</a:t>
            </a:r>
          </a:p>
          <a:p>
            <a:r>
              <a:rPr lang="en-US" i="1" dirty="0" smtClean="0"/>
              <a:t>m=1</a:t>
            </a:r>
            <a:endParaRPr lang="en-US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 of Naïve </a:t>
            </a:r>
            <a:r>
              <a:rPr lang="en-US" dirty="0" err="1" smtClean="0"/>
              <a:t>Bayes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3467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You have a </a:t>
            </a:r>
            <a:r>
              <a:rPr lang="en-US" i="1" dirty="0" smtClean="0"/>
              <a:t>train</a:t>
            </a:r>
            <a:r>
              <a:rPr lang="en-US" dirty="0" smtClean="0"/>
              <a:t> dataset and a </a:t>
            </a:r>
            <a:r>
              <a:rPr lang="en-US" i="1" dirty="0" smtClean="0"/>
              <a:t>test</a:t>
            </a:r>
            <a:r>
              <a:rPr lang="en-US" dirty="0" smtClean="0"/>
              <a:t> dataset</a:t>
            </a:r>
          </a:p>
          <a:p>
            <a:r>
              <a:rPr lang="en-US" dirty="0" smtClean="0"/>
              <a:t>Initialize an “event counter” (</a:t>
            </a:r>
            <a:r>
              <a:rPr lang="en-US" dirty="0" err="1" smtClean="0"/>
              <a:t>hashtable</a:t>
            </a:r>
            <a:r>
              <a:rPr lang="en-US" dirty="0" smtClean="0"/>
              <a:t>) C</a:t>
            </a:r>
          </a:p>
          <a:p>
            <a:r>
              <a:rPr lang="en-US" dirty="0" smtClean="0"/>
              <a:t>For each example </a:t>
            </a:r>
            <a:r>
              <a:rPr lang="en-US" i="1" dirty="0" smtClean="0"/>
              <a:t>id, y, x</a:t>
            </a:r>
            <a:r>
              <a:rPr lang="en-US" i="1" baseline="-25000" dirty="0" smtClean="0"/>
              <a:t>1</a:t>
            </a:r>
            <a:r>
              <a:rPr lang="en-US" i="1" dirty="0" smtClean="0"/>
              <a:t>,….,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d</a:t>
            </a:r>
            <a:r>
              <a:rPr lang="en-US" i="1" dirty="0" smtClean="0"/>
              <a:t> </a:t>
            </a:r>
            <a:r>
              <a:rPr lang="en-US" dirty="0" smtClean="0"/>
              <a:t>in </a:t>
            </a:r>
            <a:r>
              <a:rPr lang="en-US" i="1" dirty="0" smtClean="0"/>
              <a:t>train:</a:t>
            </a:r>
          </a:p>
          <a:p>
            <a:pPr lvl="1"/>
            <a:r>
              <a:rPr lang="en-US" dirty="0" smtClean="0"/>
              <a:t>C(“</a:t>
            </a:r>
            <a:r>
              <a:rPr lang="en-US" i="1" dirty="0" smtClean="0"/>
              <a:t>Y</a:t>
            </a:r>
            <a:r>
              <a:rPr lang="en-US" dirty="0" smtClean="0"/>
              <a:t>=ANY”) ++;   C(“</a:t>
            </a:r>
            <a:r>
              <a:rPr lang="en-US" i="1" dirty="0" smtClean="0"/>
              <a:t>Y=y”) ++</a:t>
            </a:r>
          </a:p>
          <a:p>
            <a:pPr lvl="1"/>
            <a:r>
              <a:rPr lang="en-US" dirty="0" smtClean="0"/>
              <a:t>For </a:t>
            </a:r>
            <a:r>
              <a:rPr lang="en-US" i="1" dirty="0" smtClean="0"/>
              <a:t>j </a:t>
            </a:r>
            <a:r>
              <a:rPr lang="en-US" dirty="0" smtClean="0"/>
              <a:t>in </a:t>
            </a:r>
            <a:r>
              <a:rPr lang="en-US" i="1" dirty="0" smtClean="0"/>
              <a:t>1..d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C(“</a:t>
            </a:r>
            <a:r>
              <a:rPr lang="en-US" i="1" dirty="0" smtClean="0"/>
              <a:t>Y=y ^ X=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j</a:t>
            </a:r>
            <a:r>
              <a:rPr lang="en-US" dirty="0" smtClean="0"/>
              <a:t>”) ++</a:t>
            </a:r>
          </a:p>
          <a:p>
            <a:r>
              <a:rPr lang="en-US" dirty="0" smtClean="0"/>
              <a:t>For each example </a:t>
            </a:r>
            <a:r>
              <a:rPr lang="en-US" i="1" dirty="0" smtClean="0"/>
              <a:t>id, y, x</a:t>
            </a:r>
            <a:r>
              <a:rPr lang="en-US" i="1" baseline="-25000" dirty="0" smtClean="0"/>
              <a:t>1</a:t>
            </a:r>
            <a:r>
              <a:rPr lang="en-US" i="1" dirty="0" smtClean="0"/>
              <a:t>,….,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d</a:t>
            </a:r>
            <a:r>
              <a:rPr lang="en-US" i="1" dirty="0" smtClean="0"/>
              <a:t> </a:t>
            </a:r>
            <a:r>
              <a:rPr lang="en-US" dirty="0" smtClean="0"/>
              <a:t>in </a:t>
            </a:r>
            <a:r>
              <a:rPr lang="en-US" i="1" dirty="0" smtClean="0"/>
              <a:t>test:</a:t>
            </a:r>
          </a:p>
          <a:p>
            <a:pPr lvl="1"/>
            <a:r>
              <a:rPr lang="en-US" dirty="0" smtClean="0"/>
              <a:t>For each </a:t>
            </a:r>
            <a:r>
              <a:rPr lang="en-US" i="1" dirty="0" smtClean="0"/>
              <a:t>y’ </a:t>
            </a:r>
            <a:r>
              <a:rPr lang="en-US" dirty="0" smtClean="0"/>
              <a:t>in</a:t>
            </a:r>
            <a:r>
              <a:rPr lang="en-US" i="1" dirty="0" smtClean="0"/>
              <a:t> </a:t>
            </a:r>
            <a:r>
              <a:rPr lang="en-US" i="1" dirty="0" err="1" smtClean="0"/>
              <a:t>dom</a:t>
            </a:r>
            <a:r>
              <a:rPr lang="en-US" i="1" dirty="0" smtClean="0"/>
              <a:t>(Y):</a:t>
            </a:r>
          </a:p>
          <a:p>
            <a:pPr lvl="2"/>
            <a:r>
              <a:rPr lang="en-US" dirty="0" smtClean="0"/>
              <a:t>Compute log Pr</a:t>
            </a:r>
            <a:r>
              <a:rPr lang="en-US" i="1" dirty="0" smtClean="0"/>
              <a:t>(y’,x</a:t>
            </a:r>
            <a:r>
              <a:rPr lang="en-US" i="1" baseline="-25000" dirty="0" smtClean="0"/>
              <a:t>1</a:t>
            </a:r>
            <a:r>
              <a:rPr lang="en-US" i="1" dirty="0" smtClean="0"/>
              <a:t>,….,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d</a:t>
            </a:r>
            <a:r>
              <a:rPr lang="en-US" i="1" dirty="0" smtClean="0"/>
              <a:t>) = </a:t>
            </a:r>
          </a:p>
          <a:p>
            <a:pPr lvl="2"/>
            <a:endParaRPr lang="en-US" i="1" dirty="0" smtClean="0"/>
          </a:p>
          <a:p>
            <a:pPr lvl="2"/>
            <a:endParaRPr lang="en-US" i="1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Return the best </a:t>
            </a:r>
            <a:r>
              <a:rPr lang="en-US" i="1" dirty="0" smtClean="0"/>
              <a:t>y’</a:t>
            </a:r>
            <a:endParaRPr lang="en-US" dirty="0" smtClean="0"/>
          </a:p>
        </p:txBody>
      </p:sp>
      <p:graphicFrame>
        <p:nvGraphicFramePr>
          <p:cNvPr id="2795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6656815"/>
              </p:ext>
            </p:extLst>
          </p:nvPr>
        </p:nvGraphicFramePr>
        <p:xfrm>
          <a:off x="695325" y="4683125"/>
          <a:ext cx="6634163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799" name="Equation" r:id="rId3" imgW="3517900" imgH="520700" progId="Equation.3">
                  <p:embed/>
                </p:oleObj>
              </mc:Choice>
              <mc:Fallback>
                <p:oleObj name="Equation" r:id="rId3" imgW="3517900" imgH="520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25" y="4683125"/>
                        <a:ext cx="6634163" cy="982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712267" y="3198951"/>
            <a:ext cx="24317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where:</a:t>
            </a:r>
          </a:p>
          <a:p>
            <a:r>
              <a:rPr lang="en-US" i="1" dirty="0" err="1" smtClean="0"/>
              <a:t>q</a:t>
            </a:r>
            <a:r>
              <a:rPr lang="en-US" i="1" baseline="-25000" dirty="0" err="1" smtClean="0"/>
              <a:t>j</a:t>
            </a:r>
            <a:r>
              <a:rPr lang="en-US" i="1" dirty="0" smtClean="0"/>
              <a:t> = 1/|V|</a:t>
            </a:r>
          </a:p>
          <a:p>
            <a:r>
              <a:rPr lang="en-US" i="1" dirty="0" err="1" smtClean="0"/>
              <a:t>q</a:t>
            </a:r>
            <a:r>
              <a:rPr lang="en-US" i="1" baseline="-25000" dirty="0" err="1" smtClean="0"/>
              <a:t>y</a:t>
            </a:r>
            <a:r>
              <a:rPr lang="en-US" i="1" dirty="0" smtClean="0"/>
              <a:t> = 1/|</a:t>
            </a:r>
            <a:r>
              <a:rPr lang="en-US" i="1" dirty="0" err="1" smtClean="0"/>
              <a:t>dom</a:t>
            </a:r>
            <a:r>
              <a:rPr lang="en-US" i="1" dirty="0" smtClean="0"/>
              <a:t>(Y)|</a:t>
            </a:r>
          </a:p>
          <a:p>
            <a:r>
              <a:rPr lang="en-US" i="1" dirty="0" smtClean="0"/>
              <a:t>m=1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391910" y="1960880"/>
            <a:ext cx="216408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Complexity: O(</a:t>
            </a:r>
            <a:r>
              <a:rPr lang="en-US" i="1" dirty="0" smtClean="0"/>
              <a:t>n), n=</a:t>
            </a:r>
            <a:r>
              <a:rPr lang="en-US" dirty="0" smtClean="0"/>
              <a:t>size of </a:t>
            </a:r>
            <a:r>
              <a:rPr lang="en-US" i="1" dirty="0" smtClean="0"/>
              <a:t>train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6391910" y="5764629"/>
            <a:ext cx="216408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Complexity: O(|</a:t>
            </a:r>
            <a:r>
              <a:rPr lang="en-US" i="1" dirty="0" err="1" smtClean="0"/>
              <a:t>dom</a:t>
            </a:r>
            <a:r>
              <a:rPr lang="en-US" i="1" dirty="0" smtClean="0"/>
              <a:t>(Y)|*n’), n’=</a:t>
            </a:r>
            <a:r>
              <a:rPr lang="en-US" dirty="0" smtClean="0"/>
              <a:t>size of </a:t>
            </a:r>
            <a:r>
              <a:rPr lang="en-US" i="1" dirty="0" smtClean="0"/>
              <a:t>test</a:t>
            </a:r>
            <a:endParaRPr lang="en-US" i="1" dirty="0"/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7828280" y="1681480"/>
            <a:ext cx="528320" cy="304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272975" y="1195308"/>
            <a:ext cx="1871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Sequential reads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272975" y="4399280"/>
            <a:ext cx="1871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Sequential reads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7655392" y="5190420"/>
            <a:ext cx="996017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337512"/>
            <a:ext cx="8128000" cy="45720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MapReduce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8376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Palatino" charset="0"/>
                <a:ea typeface="ヒラギノ明朝 ProN W3" charset="0"/>
                <a:cs typeface="ヒラギノ明朝 ProN W3" charset="0"/>
              </a:rPr>
              <a:t>Inspiration not Plagiarism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01836" y="1321272"/>
            <a:ext cx="8340328" cy="4607719"/>
          </a:xfrm>
        </p:spPr>
        <p:txBody>
          <a:bodyPr>
            <a:normAutofit fontScale="92500" lnSpcReduction="10000"/>
          </a:bodyPr>
          <a:lstStyle/>
          <a:p>
            <a:pPr marL="580409">
              <a:buFont typeface="Zapf Dingbats" charset="0"/>
              <a:buChar char="•"/>
            </a:pPr>
            <a:r>
              <a:rPr lang="en-US" dirty="0">
                <a:latin typeface="Palatino" charset="0"/>
                <a:ea typeface="ヒラギノ明朝 ProN W3" charset="0"/>
                <a:cs typeface="ヒラギノ明朝 ProN W3" charset="0"/>
              </a:rPr>
              <a:t>This is not the first lecture ever on </a:t>
            </a:r>
            <a:r>
              <a:rPr lang="en-US" dirty="0" err="1">
                <a:latin typeface="Palatino" charset="0"/>
                <a:ea typeface="ヒラギノ明朝 ProN W3" charset="0"/>
                <a:cs typeface="ヒラギノ明朝 ProN W3" charset="0"/>
              </a:rPr>
              <a:t>Mapreduce</a:t>
            </a:r>
            <a:endParaRPr lang="en-US" dirty="0">
              <a:latin typeface="Palatino" charset="0"/>
              <a:ea typeface="ヒラギノ明朝 ProN W3" charset="0"/>
              <a:cs typeface="ヒラギノ明朝 ProN W3" charset="0"/>
            </a:endParaRPr>
          </a:p>
          <a:p>
            <a:pPr marL="580409">
              <a:buFont typeface="Zapf Dingbats" charset="0"/>
              <a:buChar char="•"/>
            </a:pPr>
            <a:r>
              <a:rPr lang="en-US" dirty="0">
                <a:latin typeface="Palatino" charset="0"/>
                <a:ea typeface="ヒラギノ明朝 ProN W3" charset="0"/>
                <a:cs typeface="ヒラギノ明朝 ProN W3" charset="0"/>
              </a:rPr>
              <a:t>I borrowed </a:t>
            </a:r>
            <a:r>
              <a:rPr lang="en-US" dirty="0" smtClean="0">
                <a:latin typeface="Palatino" charset="0"/>
                <a:ea typeface="ヒラギノ明朝 ProN W3" charset="0"/>
                <a:cs typeface="ヒラギノ明朝 ProN W3" charset="0"/>
              </a:rPr>
              <a:t>from William Cohen, who borrowed from </a:t>
            </a:r>
            <a:r>
              <a:rPr lang="en-US" dirty="0" err="1">
                <a:latin typeface="Palatino" charset="0"/>
                <a:ea typeface="ヒラギノ明朝 ProN W3" charset="0"/>
                <a:cs typeface="ヒラギノ明朝 ProN W3" charset="0"/>
              </a:rPr>
              <a:t>Alona</a:t>
            </a:r>
            <a:r>
              <a:rPr lang="en-US" dirty="0">
                <a:latin typeface="Palatino" charset="0"/>
                <a:ea typeface="ヒラギノ明朝 ProN W3" charset="0"/>
                <a:cs typeface="ヒラギノ明朝 ProN W3" charset="0"/>
              </a:rPr>
              <a:t> </a:t>
            </a:r>
            <a:r>
              <a:rPr lang="en-US" dirty="0" err="1" smtClean="0">
                <a:latin typeface="Palatino" charset="0"/>
                <a:ea typeface="ヒラギノ明朝 ProN W3" charset="0"/>
                <a:cs typeface="ヒラギノ明朝 ProN W3" charset="0"/>
              </a:rPr>
              <a:t>Fyshe</a:t>
            </a:r>
            <a:r>
              <a:rPr lang="en-US" dirty="0" smtClean="0">
                <a:latin typeface="Palatino" charset="0"/>
                <a:ea typeface="ヒラギノ明朝 ProN W3" charset="0"/>
                <a:cs typeface="ヒラギノ明朝 ProN W3" charset="0"/>
              </a:rPr>
              <a:t>, </a:t>
            </a:r>
            <a:r>
              <a:rPr lang="en-US" dirty="0">
                <a:latin typeface="Palatino" charset="0"/>
                <a:ea typeface="ヒラギノ明朝 ProN W3" charset="0"/>
                <a:cs typeface="ヒラギノ明朝 ProN W3" charset="0"/>
              </a:rPr>
              <a:t>and she borrowed from:</a:t>
            </a:r>
          </a:p>
          <a:p>
            <a:pPr marL="892937" lvl="1">
              <a:buFont typeface="Zapf Dingbats" charset="0"/>
              <a:buChar char="•"/>
            </a:pPr>
            <a:r>
              <a:rPr lang="en-US" dirty="0">
                <a:latin typeface="Palatino" charset="0"/>
                <a:ea typeface="ヒラギノ明朝 ProN W3" charset="0"/>
                <a:cs typeface="ヒラギノ明朝 ProN W3" charset="0"/>
              </a:rPr>
              <a:t>Jimmy Lin</a:t>
            </a:r>
          </a:p>
          <a:p>
            <a:pPr marL="1205465" lvl="2">
              <a:buFont typeface="Zapf Dingbats" charset="0"/>
              <a:buChar char="•"/>
            </a:pPr>
            <a:r>
              <a:rPr lang="en-US" sz="1300" dirty="0">
                <a:latin typeface="Arial" charset="0"/>
                <a:ea typeface="ＭＳ Ｐゴシック" charset="0"/>
                <a:cs typeface="ＭＳ Ｐゴシック" charset="0"/>
                <a:sym typeface="Arial" charset="0"/>
              </a:rPr>
              <a:t> </a:t>
            </a:r>
            <a:r>
              <a:rPr lang="en-US" sz="1300" u="sng" dirty="0">
                <a:latin typeface="Arial" charset="0"/>
                <a:ea typeface="ＭＳ Ｐゴシック" charset="0"/>
                <a:cs typeface="ＭＳ Ｐゴシック" charset="0"/>
                <a:sym typeface="Arial" charset="0"/>
                <a:hlinkClick r:id="rId3"/>
              </a:rPr>
              <a:t>http://www.umiacs.umd.edu/~jimmylin/cloud-computing/SIGIR-2009/Lin-MapReduce-SIGIR2009.pdf</a:t>
            </a:r>
            <a:endParaRPr lang="en-US" sz="1300" dirty="0">
              <a:latin typeface="Palatino" charset="0"/>
              <a:ea typeface="ヒラギノ明朝 ProN W3" charset="0"/>
              <a:cs typeface="ヒラギノ明朝 ProN W3" charset="0"/>
            </a:endParaRPr>
          </a:p>
          <a:p>
            <a:pPr marL="892937" lvl="1">
              <a:buFont typeface="Zapf Dingbats" charset="0"/>
              <a:buChar char="•"/>
            </a:pPr>
            <a:r>
              <a:rPr lang="en-US" dirty="0">
                <a:latin typeface="Palatino" charset="0"/>
                <a:ea typeface="ヒラギノ明朝 ProN W3" charset="0"/>
                <a:cs typeface="ヒラギノ明朝 ProN W3" charset="0"/>
              </a:rPr>
              <a:t>Google</a:t>
            </a:r>
          </a:p>
          <a:p>
            <a:pPr marL="1205465" lvl="2">
              <a:buFont typeface="Zapf Dingbats" charset="0"/>
              <a:buChar char="•"/>
            </a:pPr>
            <a:r>
              <a:rPr lang="en-US" sz="1300" u="sng" dirty="0">
                <a:latin typeface="Palatino" charset="0"/>
                <a:ea typeface="ヒラギノ明朝 ProN W3" charset="0"/>
                <a:cs typeface="ヒラギノ明朝 ProN W3" charset="0"/>
                <a:hlinkClick r:id="rId4"/>
              </a:rPr>
              <a:t>http://code.google.com/edu/submissions/mapreduce-minilecture/listing.html</a:t>
            </a:r>
            <a:endParaRPr lang="en-US" sz="1300" u="sng" dirty="0">
              <a:latin typeface="Palatino" charset="0"/>
              <a:ea typeface="ヒラギノ明朝 ProN W3" charset="0"/>
              <a:cs typeface="ヒラギノ明朝 ProN W3" charset="0"/>
            </a:endParaRPr>
          </a:p>
          <a:p>
            <a:pPr marL="1205465" lvl="2">
              <a:buFont typeface="Zapf Dingbats" charset="0"/>
              <a:buChar char="•"/>
            </a:pPr>
            <a:r>
              <a:rPr lang="en-US" sz="1300" u="sng" dirty="0">
                <a:latin typeface="Palatino" charset="0"/>
                <a:ea typeface="ヒラギノ明朝 ProN W3" charset="0"/>
                <a:cs typeface="ヒラギノ明朝 ProN W3" charset="0"/>
                <a:hlinkClick r:id="rId4"/>
              </a:rPr>
              <a:t>http://code.google.com/edu/submissions/mapreduce/listing.html</a:t>
            </a:r>
            <a:endParaRPr lang="en-US" sz="1300" dirty="0">
              <a:latin typeface="Palatino" charset="0"/>
              <a:ea typeface="ヒラギノ明朝 ProN W3" charset="0"/>
              <a:cs typeface="ヒラギノ明朝 ProN W3" charset="0"/>
            </a:endParaRPr>
          </a:p>
          <a:p>
            <a:pPr marL="892937" lvl="1">
              <a:buFont typeface="Zapf Dingbats" charset="0"/>
              <a:buChar char="•"/>
            </a:pPr>
            <a:r>
              <a:rPr lang="en-US" dirty="0" err="1">
                <a:latin typeface="Palatino" charset="0"/>
                <a:ea typeface="ヒラギノ明朝 ProN W3" charset="0"/>
                <a:cs typeface="ヒラギノ明朝 ProN W3" charset="0"/>
              </a:rPr>
              <a:t>Cloudera</a:t>
            </a:r>
            <a:endParaRPr lang="en-US" dirty="0">
              <a:latin typeface="Palatino" charset="0"/>
              <a:ea typeface="ヒラギノ明朝 ProN W3" charset="0"/>
              <a:cs typeface="ヒラギノ明朝 ProN W3" charset="0"/>
            </a:endParaRPr>
          </a:p>
          <a:p>
            <a:pPr marL="1205465" lvl="2">
              <a:buFont typeface="Zapf Dingbats" charset="0"/>
              <a:buChar char="•"/>
            </a:pPr>
            <a:r>
              <a:rPr lang="en-US" sz="1300" u="sng" dirty="0">
                <a:latin typeface="Palatino" charset="0"/>
                <a:ea typeface="ヒラギノ明朝 ProN W3" charset="0"/>
                <a:cs typeface="ヒラギノ明朝 ProN W3" charset="0"/>
                <a:hlinkClick r:id="rId5"/>
              </a:rPr>
              <a:t>http://vimeo.com/3584536</a:t>
            </a:r>
            <a:endParaRPr lang="en-US" sz="1300" u="sng" dirty="0">
              <a:latin typeface="Palatino" charset="0"/>
              <a:ea typeface="ヒラギノ明朝 ProN W3" charset="0"/>
              <a:cs typeface="ヒラギノ明朝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80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 to </a:t>
            </a:r>
            <a:r>
              <a:rPr lang="en-US" dirty="0" err="1" smtClean="0"/>
              <a:t>MapReduce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3 main phases</a:t>
            </a:r>
          </a:p>
          <a:p>
            <a:pPr lvl="1"/>
            <a:r>
              <a:rPr lang="en-US" dirty="0" smtClean="0"/>
              <a:t>Map (send each input record to a key)</a:t>
            </a:r>
          </a:p>
          <a:p>
            <a:pPr lvl="1"/>
            <a:r>
              <a:rPr lang="en-US" dirty="0" smtClean="0"/>
              <a:t>Sort (put all of one key in the same place)</a:t>
            </a:r>
          </a:p>
          <a:p>
            <a:pPr lvl="2"/>
            <a:r>
              <a:rPr lang="en-US" dirty="0" smtClean="0"/>
              <a:t>Handled behind the scenes in </a:t>
            </a:r>
            <a:r>
              <a:rPr lang="en-US" dirty="0" err="1" smtClean="0"/>
              <a:t>Hadoop</a:t>
            </a:r>
            <a:endParaRPr lang="en-US" dirty="0" smtClean="0"/>
          </a:p>
          <a:p>
            <a:pPr lvl="1"/>
            <a:r>
              <a:rPr lang="en-US" dirty="0" smtClean="0"/>
              <a:t>Reduce (operate on each key and its set of values)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Palatino" charset="0"/>
                <a:ea typeface="ヒラギノ明朝 ProN W3" charset="0"/>
                <a:cs typeface="ヒラギノ明朝 ProN W3" charset="0"/>
              </a:rPr>
              <a:t>Terms come from functional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Palatino" charset="0"/>
                <a:ea typeface="ヒラギノ明朝 ProN W3" charset="0"/>
                <a:cs typeface="ヒラギノ明朝 ProN W3" charset="0"/>
              </a:rPr>
              <a:t>programming: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Palatino" charset="0"/>
                <a:ea typeface="ヒラギノ明朝 ProN W3" charset="0"/>
                <a:cs typeface="ヒラギノ明朝 ProN W3" charset="0"/>
              </a:rPr>
              <a:t>map(lambda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Palatino" charset="0"/>
                <a:ea typeface="ヒラギノ明朝 ProN W3" charset="0"/>
                <a:cs typeface="ヒラギノ明朝 ProN W3" charset="0"/>
              </a:rPr>
              <a:t>x:x.upper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Palatino" charset="0"/>
                <a:ea typeface="ヒラギノ明朝 ProN W3" charset="0"/>
                <a:cs typeface="ヒラギノ明朝 ProN W3" charset="0"/>
              </a:rPr>
              <a:t>(),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Palatino" charset="0"/>
                <a:ea typeface="ヒラギノ明朝 ProN W3" charset="0"/>
                <a:cs typeface="ヒラギノ明朝 ProN W3" charset="0"/>
              </a:rPr>
              <a:t>[”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Palatino" charset="0"/>
                <a:ea typeface="ヒラギノ明朝 ProN W3" charset="0"/>
                <a:cs typeface="ヒラギノ明朝 ProN W3" charset="0"/>
              </a:rPr>
              <a:t>shannon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Palatino" charset="0"/>
                <a:ea typeface="ヒラギノ明朝 ProN W3" charset="0"/>
                <a:cs typeface="ヒラギノ明朝 ProN W3" charset="0"/>
              </a:rPr>
              <a:t>",”p",”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Palatino" charset="0"/>
                <a:ea typeface="ヒラギノ明朝 ProN W3" charset="0"/>
                <a:cs typeface="ヒラギノ明朝 ProN W3" charset="0"/>
              </a:rPr>
              <a:t>quinn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Palatino" charset="0"/>
                <a:ea typeface="ヒラギノ明朝 ProN W3" charset="0"/>
                <a:cs typeface="ヒラギノ明朝 ProN W3" charset="0"/>
              </a:rPr>
              <a:t>"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Palatino" charset="0"/>
                <a:ea typeface="ヒラギノ明朝 ProN W3" charset="0"/>
                <a:cs typeface="ヒラギノ明朝 ProN W3" charset="0"/>
              </a:rPr>
              <a:t>])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Palatino" charset="0"/>
                <a:ea typeface="ヒラギノ明朝 ProN W3" charset="0"/>
                <a:cs typeface="ヒラギノ明朝 ProN W3" charset="0"/>
                <a:sym typeface="Wingdings" charset="0"/>
              </a:rPr>
              <a:t>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Palatino" charset="0"/>
                <a:ea typeface="ヒラギノ明朝 ProN W3" charset="0"/>
                <a:cs typeface="ヒラギノ明朝 ProN W3" charset="0"/>
                <a:sym typeface="Wingdings" charset="0"/>
              </a:rPr>
              <a:t>[’SHANNON'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Palatino" charset="0"/>
                <a:ea typeface="ヒラギノ明朝 ProN W3" charset="0"/>
                <a:cs typeface="ヒラギノ明朝 ProN W3" charset="0"/>
                <a:sym typeface="Wingdings" charset="0"/>
              </a:rPr>
              <a:t>,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Palatino" charset="0"/>
                <a:ea typeface="ヒラギノ明朝 ProN W3" charset="0"/>
                <a:cs typeface="ヒラギノ明朝 ProN W3" charset="0"/>
                <a:sym typeface="Wingdings" charset="0"/>
              </a:rPr>
              <a:t>’P'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Palatino" charset="0"/>
                <a:ea typeface="ヒラギノ明朝 ProN W3" charset="0"/>
                <a:cs typeface="ヒラギノ明朝 ProN W3" charset="0"/>
                <a:sym typeface="Wingdings" charset="0"/>
              </a:rPr>
              <a:t>,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Palatino" charset="0"/>
                <a:ea typeface="ヒラギノ明朝 ProN W3" charset="0"/>
                <a:cs typeface="ヒラギノ明朝 ProN W3" charset="0"/>
                <a:sym typeface="Wingdings" charset="0"/>
              </a:rPr>
              <a:t>’QUINN'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Palatino" charset="0"/>
                <a:ea typeface="ヒラギノ明朝 ProN W3" charset="0"/>
                <a:cs typeface="ヒラギノ明朝 ProN W3" charset="0"/>
                <a:sym typeface="Wingdings" charset="0"/>
              </a:rPr>
              <a:t>]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Palatino" charset="0"/>
                <a:ea typeface="ヒラギノ明朝 ProN W3" charset="0"/>
                <a:cs typeface="ヒラギノ明朝 ProN W3" charset="0"/>
                <a:sym typeface="Wingdings" charset="0"/>
              </a:rPr>
              <a:t>reduce(lambda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Palatino" charset="0"/>
                <a:ea typeface="ヒラギノ明朝 ProN W3" charset="0"/>
                <a:cs typeface="ヒラギノ明朝 ProN W3" charset="0"/>
                <a:sym typeface="Wingdings" charset="0"/>
              </a:rPr>
              <a:t>x,y:x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Palatino" charset="0"/>
                <a:ea typeface="ヒラギノ明朝 ProN W3" charset="0"/>
                <a:cs typeface="ヒラギノ明朝 ProN W3" charset="0"/>
                <a:sym typeface="Wingdings" charset="0"/>
              </a:rPr>
              <a:t>+"-"+y,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Palatino" charset="0"/>
                <a:ea typeface="ヒラギノ明朝 ProN W3" charset="0"/>
                <a:cs typeface="ヒラギノ明朝 ProN W3" charset="0"/>
                <a:sym typeface="Wingdings" charset="0"/>
              </a:rPr>
              <a:t>[”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Palatino" charset="0"/>
                <a:ea typeface="ヒラギノ明朝 ProN W3" charset="0"/>
                <a:cs typeface="ヒラギノ明朝 ProN W3" charset="0"/>
                <a:sym typeface="Wingdings" charset="0"/>
              </a:rPr>
              <a:t>shannon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Palatino" charset="0"/>
                <a:ea typeface="ヒラギノ明朝 ProN W3" charset="0"/>
                <a:cs typeface="ヒラギノ明朝 ProN W3" charset="0"/>
                <a:sym typeface="Wingdings" charset="0"/>
              </a:rPr>
              <a:t>",”p",”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Palatino" charset="0"/>
                <a:ea typeface="ヒラギノ明朝 ProN W3" charset="0"/>
                <a:cs typeface="ヒラギノ明朝 ProN W3" charset="0"/>
                <a:sym typeface="Wingdings" charset="0"/>
              </a:rPr>
              <a:t>quinn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Palatino" charset="0"/>
                <a:ea typeface="ヒラギノ明朝 ProN W3" charset="0"/>
                <a:cs typeface="ヒラギノ明朝 ProN W3" charset="0"/>
                <a:sym typeface="Wingdings" charset="0"/>
              </a:rPr>
              <a:t>"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Palatino" charset="0"/>
                <a:ea typeface="ヒラギノ明朝 ProN W3" charset="0"/>
                <a:cs typeface="ヒラギノ明朝 ProN W3" charset="0"/>
                <a:sym typeface="Wingdings" charset="0"/>
              </a:rPr>
              <a:t>])</a:t>
            </a:r>
            <a:r>
              <a:rPr lang="ja-JP" altLang="en-US" dirty="0" smtClean="0">
                <a:solidFill>
                  <a:schemeClr val="bg1">
                    <a:lumMod val="50000"/>
                  </a:schemeClr>
                </a:solidFill>
                <a:latin typeface="Palatino" charset="0"/>
                <a:ea typeface="ヒラギノ明朝 ProN W3" charset="0"/>
                <a:cs typeface="ヒラギノ明朝 ProN W3" charset="0"/>
                <a:sym typeface="Wingdings" charset="0"/>
              </a:rPr>
              <a:t>”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Palatino" charset="0"/>
                <a:ea typeface="ヒラギノ明朝 ProN W3" charset="0"/>
                <a:cs typeface="ヒラギノ明朝 ProN W3" charset="0"/>
                <a:sym typeface="Wingdings" charset="0"/>
              </a:rPr>
              <a:t>shannon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Palatino" charset="0"/>
                <a:ea typeface="ヒラギノ明朝 ProN W3" charset="0"/>
                <a:cs typeface="ヒラギノ明朝 ProN W3" charset="0"/>
                <a:sym typeface="Wingdings" charset="0"/>
              </a:rPr>
              <a:t>-p-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Palatino" charset="0"/>
                <a:ea typeface="ヒラギノ明朝 ProN W3" charset="0"/>
                <a:cs typeface="ヒラギノ明朝 ProN W3" charset="0"/>
                <a:sym typeface="Wingdings" charset="0"/>
              </a:rPr>
              <a:t>quinn</a:t>
            </a:r>
            <a:r>
              <a:rPr lang="ja-JP" altLang="en-US" dirty="0" smtClean="0">
                <a:solidFill>
                  <a:schemeClr val="bg1">
                    <a:lumMod val="50000"/>
                  </a:schemeClr>
                </a:solidFill>
                <a:latin typeface="Palatino" charset="0"/>
                <a:ea typeface="ヒラギノ明朝 ProN W3" charset="0"/>
                <a:cs typeface="ヒラギノ明朝 ProN W3" charset="0"/>
                <a:sym typeface="Wingdings" charset="0"/>
              </a:rPr>
              <a:t>”</a:t>
            </a:r>
            <a:endParaRPr lang="en-US" dirty="0">
              <a:solidFill>
                <a:schemeClr val="bg1">
                  <a:lumMod val="50000"/>
                </a:schemeClr>
              </a:solidFill>
              <a:latin typeface="Palatino" charset="0"/>
              <a:ea typeface="ヒラギノ明朝 ProN W3" charset="0"/>
              <a:cs typeface="ヒラギノ明朝 ProN W3" charset="0"/>
              <a:sym typeface="Wingdings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006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42" y="274638"/>
            <a:ext cx="9074858" cy="33274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3923717"/>
            <a:ext cx="8686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Coupled Temporal Scoping of Relational Facts</a:t>
            </a:r>
            <a:r>
              <a:rPr lang="en-US" dirty="0" smtClean="0"/>
              <a:t>. </a:t>
            </a:r>
            <a:br>
              <a:rPr lang="en-US" dirty="0" smtClean="0"/>
            </a:br>
            <a:r>
              <a:rPr lang="en-US" dirty="0" smtClean="0"/>
              <a:t>P.P. </a:t>
            </a:r>
            <a:r>
              <a:rPr lang="en-US" dirty="0" err="1" smtClean="0"/>
              <a:t>Talukdar</a:t>
            </a:r>
            <a:r>
              <a:rPr lang="en-US" dirty="0" smtClean="0"/>
              <a:t>, D.T. </a:t>
            </a:r>
            <a:r>
              <a:rPr lang="en-US" dirty="0" err="1" smtClean="0"/>
              <a:t>Wijaya</a:t>
            </a:r>
            <a:r>
              <a:rPr lang="en-US" dirty="0" smtClean="0"/>
              <a:t> and T.M. Mitchell. In </a:t>
            </a:r>
            <a:r>
              <a:rPr lang="en-US" i="1" dirty="0" smtClean="0"/>
              <a:t>Proceedings of the ACM International Conference on Web Search and Data Mining (WSDM)</a:t>
            </a:r>
            <a:r>
              <a:rPr lang="en-US" dirty="0" smtClean="0"/>
              <a:t>, 2012</a:t>
            </a:r>
          </a:p>
          <a:p>
            <a:endParaRPr lang="en-US" b="1" dirty="0" smtClean="0"/>
          </a:p>
          <a:p>
            <a:r>
              <a:rPr lang="en-US" b="1" dirty="0" smtClean="0"/>
              <a:t>Understanding Semantic Change of Words Over Centuries</a:t>
            </a:r>
            <a:r>
              <a:rPr lang="en-US" dirty="0" smtClean="0"/>
              <a:t>. </a:t>
            </a:r>
            <a:br>
              <a:rPr lang="en-US" dirty="0" smtClean="0"/>
            </a:br>
            <a:r>
              <a:rPr lang="en-US" dirty="0" smtClean="0"/>
              <a:t>D.T. </a:t>
            </a:r>
            <a:r>
              <a:rPr lang="en-US" dirty="0" err="1" smtClean="0"/>
              <a:t>Wijaya</a:t>
            </a:r>
            <a:r>
              <a:rPr lang="en-US" dirty="0" smtClean="0"/>
              <a:t> and R. </a:t>
            </a:r>
            <a:r>
              <a:rPr lang="en-US" dirty="0" err="1" smtClean="0"/>
              <a:t>Yeniterzi</a:t>
            </a:r>
            <a:r>
              <a:rPr lang="en-US" dirty="0" smtClean="0"/>
              <a:t>. In </a:t>
            </a:r>
            <a:r>
              <a:rPr lang="en-US" i="1" dirty="0" smtClean="0"/>
              <a:t>Workshop on Detecting and Exploiting Cultural Diversity on the Social Web (DETECT)</a:t>
            </a:r>
            <a:r>
              <a:rPr lang="en-US" dirty="0" smtClean="0"/>
              <a:t>, 2011 at CIKM 2011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MapReduce</a:t>
            </a:r>
            <a:r>
              <a:rPr lang="en-US" dirty="0" smtClean="0"/>
              <a:t> overview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844" y="1689369"/>
            <a:ext cx="5649971" cy="402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3"/>
          <p:cNvSpPr>
            <a:spLocks/>
          </p:cNvSpPr>
          <p:nvPr/>
        </p:nvSpPr>
        <p:spPr bwMode="auto">
          <a:xfrm>
            <a:off x="1783093" y="1689369"/>
            <a:ext cx="1283751" cy="4539276"/>
          </a:xfrm>
          <a:prstGeom prst="roundRect">
            <a:avLst>
              <a:gd name="adj" fmla="val 9801"/>
            </a:avLst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/>
        </p:spPr>
        <p:txBody>
          <a:bodyPr lIns="0" tIns="0" rIns="0" bIns="0" anchor="b"/>
          <a:lstStyle/>
          <a:p>
            <a:pPr algn="l">
              <a:defRPr/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Palatino" charset="0"/>
                <a:ea typeface="ＭＳ Ｐゴシック" charset="0"/>
                <a:cs typeface="ＭＳ Ｐゴシック" charset="0"/>
                <a:sym typeface="Palatino" charset="0"/>
              </a:rPr>
              <a:t>Map</a:t>
            </a:r>
          </a:p>
        </p:txBody>
      </p:sp>
      <p:sp>
        <p:nvSpPr>
          <p:cNvPr id="6" name="AutoShape 4"/>
          <p:cNvSpPr>
            <a:spLocks/>
          </p:cNvSpPr>
          <p:nvPr/>
        </p:nvSpPr>
        <p:spPr bwMode="auto">
          <a:xfrm>
            <a:off x="3385620" y="1689369"/>
            <a:ext cx="1762011" cy="4539276"/>
          </a:xfrm>
          <a:prstGeom prst="roundRect">
            <a:avLst>
              <a:gd name="adj" fmla="val 7139"/>
            </a:avLst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/>
        </p:spPr>
        <p:txBody>
          <a:bodyPr lIns="0" tIns="0" rIns="0" bIns="0" anchor="b"/>
          <a:lstStyle/>
          <a:p>
            <a:pPr algn="l">
              <a:defRPr/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Palatino" charset="0"/>
                <a:ea typeface="ＭＳ Ｐゴシック" charset="0"/>
                <a:cs typeface="ＭＳ Ｐゴシック" charset="0"/>
                <a:sym typeface="Palatino" charset="0"/>
              </a:rPr>
              <a:t>Shuffle/Sort</a:t>
            </a:r>
          </a:p>
        </p:txBody>
      </p:sp>
      <p:sp>
        <p:nvSpPr>
          <p:cNvPr id="7" name="AutoShape 5"/>
          <p:cNvSpPr>
            <a:spLocks/>
          </p:cNvSpPr>
          <p:nvPr/>
        </p:nvSpPr>
        <p:spPr bwMode="auto">
          <a:xfrm>
            <a:off x="5389963" y="2973120"/>
            <a:ext cx="1762011" cy="3255525"/>
          </a:xfrm>
          <a:prstGeom prst="roundRect">
            <a:avLst>
              <a:gd name="adj" fmla="val 7139"/>
            </a:avLst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/>
        </p:spPr>
        <p:txBody>
          <a:bodyPr lIns="0" tIns="0" rIns="0" bIns="0" anchor="b"/>
          <a:lstStyle/>
          <a:p>
            <a:pPr algn="l">
              <a:defRPr/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Palatino" charset="0"/>
                <a:ea typeface="ＭＳ Ｐゴシック" charset="0"/>
                <a:cs typeface="ＭＳ Ｐゴシック" charset="0"/>
                <a:sym typeface="Palatino" charset="0"/>
              </a:rPr>
              <a:t>Reduce</a:t>
            </a:r>
          </a:p>
        </p:txBody>
      </p:sp>
    </p:spTree>
    <p:extLst>
      <p:ext uri="{BB962C8B-B14F-4D97-AF65-F5344CB8AC3E}">
        <p14:creationId xmlns:p14="http://schemas.microsoft.com/office/powerpoint/2010/main" val="39101700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MapReduce</a:t>
            </a:r>
            <a:r>
              <a:rPr lang="en-US" dirty="0" smtClean="0"/>
              <a:t> in slow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Canonical example: Word Count</a:t>
            </a:r>
          </a:p>
          <a:p>
            <a:r>
              <a:rPr lang="en-US" dirty="0" smtClean="0"/>
              <a:t>Example corpus:</a:t>
            </a:r>
          </a:p>
        </p:txBody>
      </p:sp>
      <p:pic>
        <p:nvPicPr>
          <p:cNvPr id="4" name="Picture 3" descr="Screen Shot 2015-01-08 at 9.47.0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456" y="2744677"/>
            <a:ext cx="4203700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0430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Content Placeholder 4" descr="Screen shot 2013-02-04 at 6.27.0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95" t="990" r="-259"/>
          <a:stretch>
            <a:fillRect/>
          </a:stretch>
        </p:blipFill>
        <p:spPr>
          <a:xfrm>
            <a:off x="714376" y="375047"/>
            <a:ext cx="8191872" cy="5893594"/>
          </a:xfrm>
        </p:spPr>
      </p:pic>
    </p:spTree>
    <p:extLst>
      <p:ext uri="{BB962C8B-B14F-4D97-AF65-F5344CB8AC3E}">
        <p14:creationId xmlns:p14="http://schemas.microsoft.com/office/powerpoint/2010/main" val="172542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Palatino" charset="0"/>
              <a:ea typeface="ヒラギノ明朝 ProN W3" charset="0"/>
              <a:cs typeface="ヒラギノ明朝 ProN W3" charset="0"/>
            </a:endParaRPr>
          </a:p>
        </p:txBody>
      </p:sp>
      <p:pic>
        <p:nvPicPr>
          <p:cNvPr id="24578" name="Picture 3" descr="Screen shot 2013-02-04 at 6.27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" y="0"/>
            <a:ext cx="8867180" cy="6840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638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Palatino" charset="0"/>
              <a:ea typeface="ヒラギノ明朝 ProN W3" charset="0"/>
              <a:cs typeface="ヒラギノ明朝 ProN W3" charset="0"/>
            </a:endParaRPr>
          </a:p>
        </p:txBody>
      </p:sp>
      <p:pic>
        <p:nvPicPr>
          <p:cNvPr id="25602" name="Picture 4" descr="Screen shot 2013-02-04 at 6.27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2207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952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3" descr="Screen Shot 2013-01-30 at 11.49.5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248"/>
            <a:ext cx="884597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Arrow 4"/>
          <p:cNvSpPr/>
          <p:nvPr/>
        </p:nvSpPr>
        <p:spPr>
          <a:xfrm rot="1972122">
            <a:off x="666378" y="4067473"/>
            <a:ext cx="1397496" cy="47550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77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1" descr="Screen Shot 2013-01-30 at 11.50.2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59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eft Arrow 2"/>
          <p:cNvSpPr/>
          <p:nvPr/>
        </p:nvSpPr>
        <p:spPr>
          <a:xfrm rot="1972122">
            <a:off x="984499" y="5040809"/>
            <a:ext cx="1396380" cy="47662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17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1" descr="Screen Shot 2013-01-30 at 11.50.4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6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eft Arrow 2"/>
          <p:cNvSpPr/>
          <p:nvPr/>
        </p:nvSpPr>
        <p:spPr>
          <a:xfrm rot="10800000" flipV="1">
            <a:off x="7746504" y="135062"/>
            <a:ext cx="1397496" cy="77576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21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1" descr="Screen Shot 2013-01-30 at 11.50.5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5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eft Arrow 2"/>
          <p:cNvSpPr/>
          <p:nvPr/>
        </p:nvSpPr>
        <p:spPr>
          <a:xfrm rot="14078058" flipV="1">
            <a:off x="6180460" y="929804"/>
            <a:ext cx="1397496" cy="77465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84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1" descr="Screen Shot 2013-01-30 at 11.51.0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154"/>
            <a:ext cx="9144000" cy="3613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89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58" y="274638"/>
            <a:ext cx="8780399" cy="32194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233" y="3726133"/>
            <a:ext cx="8435024" cy="3092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1" descr="Screen shot 2013-02-04 at 6.46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92070" cy="5875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75672" y="2411016"/>
            <a:ext cx="3482578" cy="988250"/>
          </a:xfrm>
          <a:prstGeom prst="rect">
            <a:avLst/>
          </a:prstGeom>
          <a:noFill/>
        </p:spPr>
        <p:txBody>
          <a:bodyPr lIns="64291" tIns="32146" rIns="64291" bIns="32146">
            <a:spAutoFit/>
          </a:bodyPr>
          <a:lstStyle/>
          <a:p>
            <a:pPr algn="l">
              <a:defRPr/>
            </a:pPr>
            <a:r>
              <a:rPr lang="en-US" sz="2000" dirty="0"/>
              <a:t>others:</a:t>
            </a:r>
          </a:p>
          <a:p>
            <a:pPr marL="321457" indent="-321457">
              <a:buFont typeface="Arial"/>
              <a:buChar char="•"/>
              <a:defRPr/>
            </a:pPr>
            <a:r>
              <a:rPr lang="en-US" sz="2000" dirty="0" err="1"/>
              <a:t>KeyValueInputFormat</a:t>
            </a:r>
            <a:endParaRPr lang="en-US" sz="2000" dirty="0"/>
          </a:p>
          <a:p>
            <a:pPr marL="321457" indent="-321457">
              <a:buFont typeface="Arial"/>
              <a:buChar char="•"/>
              <a:defRPr/>
            </a:pPr>
            <a:r>
              <a:rPr lang="en-US" sz="2000" dirty="0" err="1"/>
              <a:t>SequenceFileInputFormat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4758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1" descr="Screen shot 2013-02-04 at 6.46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16" y="0"/>
            <a:ext cx="8679656" cy="5268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38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1" descr="Screen shot 2013-02-04 at 6.46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86813" cy="536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206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Palatino" charset="0"/>
                <a:ea typeface="ヒラギノ明朝 ProN W3" charset="0"/>
                <a:cs typeface="ヒラギノ明朝 ProN W3" charset="0"/>
              </a:rPr>
              <a:t>Is any part of this wasteful?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80409"/>
            <a:r>
              <a:rPr lang="en-US">
                <a:latin typeface="Palatino" charset="0"/>
                <a:ea typeface="ヒラギノ明朝 ProN W3" charset="0"/>
                <a:cs typeface="ヒラギノ明朝 ProN W3" charset="0"/>
              </a:rPr>
              <a:t>Remember - moving data around and writing to/reading from disk are very expensive operations</a:t>
            </a:r>
          </a:p>
          <a:p>
            <a:pPr marL="580409"/>
            <a:r>
              <a:rPr lang="en-US">
                <a:latin typeface="Palatino" charset="0"/>
                <a:ea typeface="ヒラギノ明朝 ProN W3" charset="0"/>
                <a:cs typeface="ヒラギノ明朝 ProN W3" charset="0"/>
              </a:rPr>
              <a:t>No reducer can start until:</a:t>
            </a:r>
          </a:p>
          <a:p>
            <a:pPr marL="1205465" lvl="2"/>
            <a:r>
              <a:rPr lang="en-US">
                <a:latin typeface="Palatino" charset="0"/>
                <a:ea typeface="ヒラギノ明朝 ProN W3" charset="0"/>
                <a:cs typeface="ヒラギノ明朝 ProN W3" charset="0"/>
              </a:rPr>
              <a:t>all mappers are done </a:t>
            </a:r>
          </a:p>
          <a:p>
            <a:pPr marL="1205465" lvl="2"/>
            <a:r>
              <a:rPr lang="en-US">
                <a:latin typeface="Palatino" charset="0"/>
                <a:ea typeface="ヒラギノ明朝 ProN W3" charset="0"/>
                <a:cs typeface="ヒラギノ明朝 ProN W3" charset="0"/>
              </a:rPr>
              <a:t>data in its partition has been sorted</a:t>
            </a:r>
          </a:p>
        </p:txBody>
      </p:sp>
    </p:spTree>
    <p:extLst>
      <p:ext uri="{BB962C8B-B14F-4D97-AF65-F5344CB8AC3E}">
        <p14:creationId xmlns:p14="http://schemas.microsoft.com/office/powerpoint/2010/main" val="10721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build="p" bldLvl="5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pitfalls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have no control over the order in which reduces are performed</a:t>
            </a:r>
          </a:p>
          <a:p>
            <a:r>
              <a:rPr lang="en-US" dirty="0"/>
              <a:t>You have “no” control over the order in which you encounter reduce values</a:t>
            </a:r>
          </a:p>
          <a:p>
            <a:pPr lvl="1"/>
            <a:r>
              <a:rPr lang="en-US" dirty="0" smtClean="0"/>
              <a:t>Sort of (more later).</a:t>
            </a:r>
            <a:endParaRPr lang="en-US" dirty="0"/>
          </a:p>
          <a:p>
            <a:r>
              <a:rPr lang="en-US" dirty="0"/>
              <a:t>The only ordering you should assume is that Reducers always start after </a:t>
            </a:r>
            <a:r>
              <a:rPr lang="en-US" dirty="0" smtClean="0"/>
              <a:t>Mappers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95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pitfalls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should assume your Maps and Reduces will be taking place on different machines with different memory spaces</a:t>
            </a:r>
          </a:p>
          <a:p>
            <a:r>
              <a:rPr lang="en-US" dirty="0"/>
              <a:t>Don’t make a static variable and assume that other processes can read it</a:t>
            </a:r>
          </a:p>
          <a:p>
            <a:pPr lvl="1"/>
            <a:r>
              <a:rPr lang="en-US" dirty="0"/>
              <a:t>They can’t.</a:t>
            </a:r>
          </a:p>
          <a:p>
            <a:pPr lvl="1"/>
            <a:r>
              <a:rPr lang="en-US" dirty="0"/>
              <a:t>It appear that they can when run locally, but they can’t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No really, don’t do this. </a:t>
            </a:r>
          </a:p>
        </p:txBody>
      </p:sp>
    </p:spTree>
    <p:extLst>
      <p:ext uri="{BB962C8B-B14F-4D97-AF65-F5344CB8AC3E}">
        <p14:creationId xmlns:p14="http://schemas.microsoft.com/office/powerpoint/2010/main" val="31038226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pitfalls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not communicate between mappers or between reducers</a:t>
            </a:r>
          </a:p>
          <a:p>
            <a:pPr lvl="1"/>
            <a:r>
              <a:rPr lang="en-US" dirty="0"/>
              <a:t>overhead is high</a:t>
            </a:r>
          </a:p>
          <a:p>
            <a:pPr lvl="1"/>
            <a:r>
              <a:rPr lang="en-US" dirty="0"/>
              <a:t>you don’t know which mappers/reducers are actually running at any given point</a:t>
            </a:r>
          </a:p>
          <a:p>
            <a:pPr lvl="1"/>
            <a:r>
              <a:rPr lang="en-US" dirty="0"/>
              <a:t>there’s no easy way to find out what machine they’re running on</a:t>
            </a:r>
          </a:p>
          <a:p>
            <a:pPr lvl="2"/>
            <a:r>
              <a:rPr lang="en-US" dirty="0"/>
              <a:t>because you shouldn’t be looking for them anyway</a:t>
            </a:r>
          </a:p>
        </p:txBody>
      </p:sp>
    </p:spTree>
    <p:extLst>
      <p:ext uri="{BB962C8B-B14F-4D97-AF65-F5344CB8AC3E}">
        <p14:creationId xmlns:p14="http://schemas.microsoft.com/office/powerpoint/2010/main" val="20357371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Naïve Bayes on </a:t>
            </a:r>
            <a:r>
              <a:rPr lang="en-US" dirty="0" err="1" smtClean="0"/>
              <a:t>Hadoop</a:t>
            </a:r>
            <a:endParaRPr lang="en-US" dirty="0" smtClean="0"/>
          </a:p>
          <a:p>
            <a:r>
              <a:rPr lang="en-US" dirty="0" smtClean="0"/>
              <a:t>Document classification</a:t>
            </a:r>
          </a:p>
          <a:p>
            <a:r>
              <a:rPr lang="en-US" dirty="0" smtClean="0"/>
              <a:t>Due Thursday, Jan 29 by 11:59:59pm</a:t>
            </a:r>
          </a:p>
        </p:txBody>
      </p:sp>
    </p:spTree>
    <p:extLst>
      <p:ext uri="{BB962C8B-B14F-4D97-AF65-F5344CB8AC3E}">
        <p14:creationId xmlns:p14="http://schemas.microsoft.com/office/powerpoint/2010/main" val="18020779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reminders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haven’t yet signed up for a student presentation, do so!</a:t>
            </a:r>
          </a:p>
          <a:p>
            <a:pPr lvl="1"/>
            <a:r>
              <a:rPr lang="en-US" dirty="0" smtClean="0"/>
              <a:t>I will be assigning slots starting </a:t>
            </a:r>
            <a:r>
              <a:rPr lang="en-US" b="1" dirty="0" smtClean="0"/>
              <a:t>Friday at 5pm</a:t>
            </a:r>
            <a:r>
              <a:rPr lang="en-US" dirty="0" smtClean="0"/>
              <a:t>, so sign up before then</a:t>
            </a:r>
          </a:p>
          <a:p>
            <a:pPr lvl="1"/>
            <a:r>
              <a:rPr lang="en-US" dirty="0" smtClean="0"/>
              <a:t>You need to be on </a:t>
            </a:r>
            <a:r>
              <a:rPr lang="en-US" dirty="0" err="1" smtClean="0"/>
              <a:t>BitBucket</a:t>
            </a:r>
            <a:r>
              <a:rPr lang="en-US" dirty="0" smtClean="0"/>
              <a:t> to do this</a:t>
            </a:r>
          </a:p>
          <a:p>
            <a:r>
              <a:rPr lang="en-US" dirty="0"/>
              <a:t>Mailing list </a:t>
            </a:r>
            <a:r>
              <a:rPr lang="en-US"/>
              <a:t>for </a:t>
            </a:r>
            <a:r>
              <a:rPr lang="en-US" smtClean="0"/>
              <a:t>questions</a:t>
            </a:r>
          </a:p>
          <a:p>
            <a:r>
              <a:rPr lang="en-US" smtClean="0"/>
              <a:t>Office </a:t>
            </a:r>
            <a:r>
              <a:rPr lang="en-US" dirty="0"/>
              <a:t>hours Mondays 9-10:</a:t>
            </a:r>
            <a:r>
              <a:rPr lang="en-US" dirty="0" smtClean="0"/>
              <a:t>30am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348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5" y="274638"/>
            <a:ext cx="9004950" cy="33018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of A Joint Distribution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3996" y="1397000"/>
          <a:ext cx="6619878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3313"/>
                <a:gridCol w="1103313"/>
                <a:gridCol w="1103313"/>
                <a:gridCol w="1103313"/>
                <a:gridCol w="1103313"/>
                <a:gridCol w="110331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	</a:t>
                      </a:r>
                      <a:r>
                        <a:rPr lang="en-US" dirty="0" err="1" smtClean="0"/>
                        <a:t>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effect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0.00036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effect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0.00034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effect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0.00034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effect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0.00034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effect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effect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0.00024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affect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general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0.00020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affect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question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0.00020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any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manner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affect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principle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0.00018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2829560" cy="1214120"/>
          </a:xfrm>
        </p:spPr>
        <p:txBody>
          <a:bodyPr/>
          <a:lstStyle/>
          <a:p>
            <a:pPr eaLnBrk="1" hangingPunct="1"/>
            <a:r>
              <a:rPr lang="en-US" dirty="0" smtClean="0"/>
              <a:t>Flashback</a:t>
            </a:r>
          </a:p>
        </p:txBody>
      </p:sp>
      <p:pic>
        <p:nvPicPr>
          <p:cNvPr id="20484" name="Picture 4" descr="joi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304800"/>
            <a:ext cx="5564188" cy="303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482" name="Object 6"/>
          <p:cNvGraphicFramePr>
            <a:graphicFrameLocks noChangeAspect="1"/>
          </p:cNvGraphicFramePr>
          <p:nvPr/>
        </p:nvGraphicFramePr>
        <p:xfrm>
          <a:off x="4648200" y="3810000"/>
          <a:ext cx="312420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42" name="Equation" r:id="rId5" imgW="1371600" imgH="355320" progId="Equation.3">
                  <p:embed/>
                </p:oleObj>
              </mc:Choice>
              <mc:Fallback>
                <p:oleObj name="Equation" r:id="rId5" imgW="1371600" imgH="35532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810000"/>
                        <a:ext cx="3124200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7525" y="5127625"/>
            <a:ext cx="8143875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Abstract</a:t>
            </a:r>
            <a:r>
              <a:rPr lang="en-US" sz="2000" dirty="0" smtClean="0"/>
              <a:t>:  Predict whether income exceeds $50K/yr based on census data. Also known as "Census Income" dataset.  [</a:t>
            </a:r>
            <a:r>
              <a:rPr lang="en-US" sz="2000" dirty="0" err="1" smtClean="0"/>
              <a:t>Kohavi</a:t>
            </a:r>
            <a:r>
              <a:rPr lang="en-US" sz="2000" dirty="0" smtClean="0"/>
              <a:t>, 1996]</a:t>
            </a:r>
          </a:p>
          <a:p>
            <a:r>
              <a:rPr lang="en-US" sz="2000" b="1" dirty="0" smtClean="0"/>
              <a:t>Number of Instances:  </a:t>
            </a:r>
            <a:r>
              <a:rPr lang="en-US" sz="2000" dirty="0" smtClean="0"/>
              <a:t>48,842 </a:t>
            </a:r>
          </a:p>
          <a:p>
            <a:r>
              <a:rPr lang="en-US" sz="2000" b="1" dirty="0" smtClean="0"/>
              <a:t>Number of Attributes:  </a:t>
            </a:r>
            <a:r>
              <a:rPr lang="en-US" sz="2000" dirty="0" smtClean="0"/>
              <a:t>14 (in UCI’s copy of dataset) + 1; 3 (here)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1259841"/>
            <a:ext cx="28295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Size of table: </a:t>
            </a:r>
          </a:p>
          <a:p>
            <a:endParaRPr lang="en-US" dirty="0" smtClean="0"/>
          </a:p>
          <a:p>
            <a:r>
              <a:rPr lang="en-US" dirty="0" smtClean="0"/>
              <a:t>2</a:t>
            </a:r>
            <a:r>
              <a:rPr lang="en-US" baseline="30000" dirty="0" smtClean="0"/>
              <a:t>15</a:t>
            </a:r>
            <a:r>
              <a:rPr lang="en-US" dirty="0" smtClean="0"/>
              <a:t>=32768  (if all binary) 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 err="1" smtClean="0">
                <a:sym typeface="Wingdings" pitchFamily="2" charset="2"/>
              </a:rPr>
              <a:t>avg</a:t>
            </a:r>
            <a:r>
              <a:rPr lang="en-US" dirty="0" smtClean="0">
                <a:sym typeface="Wingdings" pitchFamily="2" charset="2"/>
              </a:rPr>
              <a:t> of 1.5 examples per row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Actual </a:t>
            </a:r>
            <a:r>
              <a:rPr lang="en-US" i="1" dirty="0" smtClean="0">
                <a:sym typeface="Wingdings" pitchFamily="2" charset="2"/>
              </a:rPr>
              <a:t>m = </a:t>
            </a:r>
            <a:r>
              <a:rPr lang="en-US" dirty="0" smtClean="0"/>
              <a:t>1,974,927, 360 (if continuous attributes </a:t>
            </a:r>
            <a:r>
              <a:rPr lang="en-US" dirty="0" err="1" smtClean="0"/>
              <a:t>binarized</a:t>
            </a:r>
            <a:r>
              <a:rPr lang="en-US" dirty="0" smtClean="0"/>
              <a:t>)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342640" y="6369784"/>
            <a:ext cx="23368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Andrew W. Moore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Naïve Density Estimation</a:t>
            </a:r>
          </a:p>
        </p:txBody>
      </p:sp>
      <p:sp>
        <p:nvSpPr>
          <p:cNvPr id="37892" name="Text Box 3"/>
          <p:cNvSpPr txBox="1">
            <a:spLocks noChangeArrowheads="1"/>
          </p:cNvSpPr>
          <p:nvPr/>
        </p:nvSpPr>
        <p:spPr bwMode="auto">
          <a:xfrm>
            <a:off x="152400" y="1676400"/>
            <a:ext cx="8686800" cy="457993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dirty="0"/>
              <a:t>The problem with the Joint Estimator is that it just mirrors the training </a:t>
            </a:r>
            <a:r>
              <a:rPr lang="en-US" sz="2800" dirty="0" smtClean="0"/>
              <a:t>data</a:t>
            </a:r>
            <a:r>
              <a:rPr lang="en-US" sz="2800" dirty="0"/>
              <a:t> </a:t>
            </a:r>
            <a:r>
              <a:rPr lang="en-US" sz="2800" dirty="0" smtClean="0"/>
              <a:t>(and is *hard* to compute).</a:t>
            </a:r>
            <a:endParaRPr lang="en-US" sz="2800" dirty="0"/>
          </a:p>
          <a:p>
            <a:pPr algn="l">
              <a:spcBef>
                <a:spcPct val="50000"/>
              </a:spcBef>
            </a:pPr>
            <a:r>
              <a:rPr lang="en-US" sz="2800" dirty="0"/>
              <a:t>We need something which generalizes more usefully.</a:t>
            </a:r>
          </a:p>
          <a:p>
            <a:pPr algn="l">
              <a:spcBef>
                <a:spcPct val="50000"/>
              </a:spcBef>
            </a:pPr>
            <a:endParaRPr lang="en-US" sz="2800" dirty="0"/>
          </a:p>
          <a:p>
            <a:pPr algn="l">
              <a:spcBef>
                <a:spcPct val="50000"/>
              </a:spcBef>
            </a:pPr>
            <a:endParaRPr lang="en-US" sz="2800" dirty="0"/>
          </a:p>
          <a:p>
            <a:pPr algn="ctr">
              <a:spcBef>
                <a:spcPct val="50000"/>
              </a:spcBef>
            </a:pPr>
            <a:r>
              <a:rPr lang="en-US" sz="2800" dirty="0"/>
              <a:t>The </a:t>
            </a:r>
            <a:r>
              <a:rPr lang="en-US" sz="2800" dirty="0">
                <a:solidFill>
                  <a:schemeClr val="hlink"/>
                </a:solidFill>
              </a:rPr>
              <a:t>naïve model</a:t>
            </a:r>
            <a:r>
              <a:rPr lang="en-US" sz="2800" dirty="0"/>
              <a:t> generalizes strongly:</a:t>
            </a:r>
          </a:p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chemeClr val="hlink"/>
                </a:solidFill>
              </a:rPr>
              <a:t>Assume that each attribute is distributed independently of any of the other attributes.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Andrew W. Moore</a:t>
            </a: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Using the Naïve Distribution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Once you have a Naïve Distribution you can easily compute any row of the joint distribution.</a:t>
            </a:r>
          </a:p>
          <a:p>
            <a:pPr eaLnBrk="1" hangingPunct="1"/>
            <a:r>
              <a:rPr lang="en-US" sz="2800" dirty="0" smtClean="0"/>
              <a:t>Suppose </a:t>
            </a:r>
            <a:r>
              <a:rPr lang="en-US" sz="2800" i="1" dirty="0" smtClean="0"/>
              <a:t>A, B, C </a:t>
            </a:r>
            <a:r>
              <a:rPr lang="en-US" sz="2800" dirty="0" smtClean="0"/>
              <a:t>and </a:t>
            </a:r>
            <a:r>
              <a:rPr lang="en-US" sz="2800" i="1" dirty="0" smtClean="0"/>
              <a:t>D</a:t>
            </a:r>
            <a:r>
              <a:rPr lang="en-US" sz="2800" dirty="0" smtClean="0"/>
              <a:t> are independently distributed. What is </a:t>
            </a:r>
            <a:r>
              <a:rPr lang="en-US" sz="2800" i="1" dirty="0" smtClean="0"/>
              <a:t>P(A ^ ~B ^ C ^ ~D)</a:t>
            </a:r>
            <a:r>
              <a:rPr lang="en-US" sz="2800" dirty="0" smtClean="0"/>
              <a:t>?</a:t>
            </a:r>
          </a:p>
          <a:p>
            <a:pPr eaLnBrk="1" hangingPunct="1"/>
            <a:endParaRPr lang="en-US" sz="28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5002</TotalTime>
  <Words>2571</Words>
  <Application>Microsoft Macintosh PowerPoint</Application>
  <PresentationFormat>On-screen Show (4:3)</PresentationFormat>
  <Paragraphs>374</Paragraphs>
  <Slides>48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1" baseType="lpstr">
      <vt:lpstr>Office Theme</vt:lpstr>
      <vt:lpstr>Equation</vt:lpstr>
      <vt:lpstr>Microsoft Equation</vt:lpstr>
      <vt:lpstr>Naïve Bayes and Hadoop</vt:lpstr>
      <vt:lpstr>PowerPoint Presentation</vt:lpstr>
      <vt:lpstr>PowerPoint Presentation</vt:lpstr>
      <vt:lpstr>PowerPoint Presentation</vt:lpstr>
      <vt:lpstr>PowerPoint Presentation</vt:lpstr>
      <vt:lpstr>Some of A Joint Distribution</vt:lpstr>
      <vt:lpstr>Flashback</vt:lpstr>
      <vt:lpstr>Naïve Density Estimation</vt:lpstr>
      <vt:lpstr>Using the Naïve Distribution</vt:lpstr>
      <vt:lpstr>Using the Naïve Distribution</vt:lpstr>
      <vt:lpstr>Naïve Distribution General Case</vt:lpstr>
      <vt:lpstr>Learning a Naïve Density Estimator</vt:lpstr>
      <vt:lpstr>Independently Distributed Data</vt:lpstr>
      <vt:lpstr>Bayes Classifiers</vt:lpstr>
      <vt:lpstr>Can we make this interesting? Yes!</vt:lpstr>
      <vt:lpstr>The Naïve Bayes classifier – v1</vt:lpstr>
      <vt:lpstr>The Naïve Bayes classifier – v1</vt:lpstr>
      <vt:lpstr>The Naïve Bayes classifier – v1</vt:lpstr>
      <vt:lpstr>The Naïve Bayes classifier – v1</vt:lpstr>
      <vt:lpstr>The Naïve Bayes classifier – v1</vt:lpstr>
      <vt:lpstr>The Naïve Bayes classifier – v2</vt:lpstr>
      <vt:lpstr>The Naïve Bayes classifier – v1</vt:lpstr>
      <vt:lpstr>The Naïve Bayes classifier – v2</vt:lpstr>
      <vt:lpstr>The Naïve Bayes classifier – v2</vt:lpstr>
      <vt:lpstr>The Naïve Bayes classifier – v2</vt:lpstr>
      <vt:lpstr>Complexity of Naïve Bayes</vt:lpstr>
      <vt:lpstr>MapReduce!</vt:lpstr>
      <vt:lpstr>Inspiration not Plagiarism</vt:lpstr>
      <vt:lpstr>Introduction to MapReduce</vt:lpstr>
      <vt:lpstr>MapReduce overview</vt:lpstr>
      <vt:lpstr>MapReduce in slow motion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 any part of this wasteful?</vt:lpstr>
      <vt:lpstr>Common pitfalls</vt:lpstr>
      <vt:lpstr>Common pitfalls</vt:lpstr>
      <vt:lpstr>Common pitfalls</vt:lpstr>
      <vt:lpstr>Assignment 1</vt:lpstr>
      <vt:lpstr>Other reminders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from Big Datasets</dc:title>
  <dc:creator>William Cohen</dc:creator>
  <cp:lastModifiedBy>Shannon Quinn</cp:lastModifiedBy>
  <cp:revision>512</cp:revision>
  <dcterms:created xsi:type="dcterms:W3CDTF">2012-01-23T13:38:01Z</dcterms:created>
  <dcterms:modified xsi:type="dcterms:W3CDTF">2015-01-29T19:41:56Z</dcterms:modified>
</cp:coreProperties>
</file>