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321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8" r:id="rId37"/>
    <p:sldId id="430" r:id="rId38"/>
    <p:sldId id="431" r:id="rId39"/>
    <p:sldId id="433" r:id="rId40"/>
    <p:sldId id="434" r:id="rId41"/>
    <p:sldId id="435" r:id="rId42"/>
    <p:sldId id="436" r:id="rId43"/>
    <p:sldId id="438" r:id="rId44"/>
    <p:sldId id="437" r:id="rId45"/>
    <p:sldId id="439" r:id="rId46"/>
    <p:sldId id="441" r:id="rId47"/>
    <p:sldId id="442" r:id="rId48"/>
    <p:sldId id="443" r:id="rId49"/>
    <p:sldId id="444" r:id="rId50"/>
    <p:sldId id="445" r:id="rId51"/>
    <p:sldId id="446" r:id="rId52"/>
    <p:sldId id="449" r:id="rId53"/>
    <p:sldId id="447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70" r:id="rId62"/>
    <p:sldId id="579" r:id="rId63"/>
    <p:sldId id="495" r:id="rId64"/>
    <p:sldId id="503" r:id="rId65"/>
    <p:sldId id="504" r:id="rId66"/>
    <p:sldId id="505" r:id="rId67"/>
    <p:sldId id="506" r:id="rId68"/>
    <p:sldId id="496" r:id="rId69"/>
    <p:sldId id="497" r:id="rId70"/>
    <p:sldId id="498" r:id="rId71"/>
    <p:sldId id="499" r:id="rId72"/>
    <p:sldId id="500" r:id="rId73"/>
    <p:sldId id="501" r:id="rId74"/>
    <p:sldId id="502" r:id="rId75"/>
    <p:sldId id="513" r:id="rId76"/>
    <p:sldId id="514" r:id="rId77"/>
    <p:sldId id="515" r:id="rId78"/>
    <p:sldId id="516" r:id="rId79"/>
    <p:sldId id="517" r:id="rId80"/>
    <p:sldId id="519" r:id="rId81"/>
    <p:sldId id="520" r:id="rId82"/>
    <p:sldId id="521" r:id="rId83"/>
    <p:sldId id="527" r:id="rId84"/>
    <p:sldId id="528" r:id="rId85"/>
    <p:sldId id="529" r:id="rId86"/>
    <p:sldId id="530" r:id="rId87"/>
    <p:sldId id="538" r:id="rId88"/>
    <p:sldId id="532" r:id="rId89"/>
    <p:sldId id="534" r:id="rId90"/>
    <p:sldId id="537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199" autoAdjust="0"/>
    <p:restoredTop sz="88433" autoAdjust="0"/>
  </p:normalViewPr>
  <p:slideViewPr>
    <p:cSldViewPr snapToGrid="0" snapToObjects="1">
      <p:cViewPr>
        <p:scale>
          <a:sx n="135" d="100"/>
          <a:sy n="135" d="100"/>
        </p:scale>
        <p:origin x="-16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baseline="0" dirty="0" smtClean="0"/>
              <a:t> KL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1A16BB-2513-471D-9B09-24E0566F1FA6}" type="slidenum">
              <a:rPr lang="en-GB"/>
              <a:pPr/>
              <a:t>72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84906" y="8686411"/>
            <a:ext cx="2973094" cy="457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90" tIns="45568" rIns="91490" bIns="45568" anchor="b"/>
          <a:lstStyle/>
          <a:p>
            <a:pPr algn="r">
              <a:tabLst>
                <a:tab pos="0" algn="l"/>
                <a:tab pos="897232" algn="l"/>
                <a:tab pos="1794464" algn="l"/>
                <a:tab pos="2691697" algn="l"/>
                <a:tab pos="3588929" algn="l"/>
                <a:tab pos="4486162" algn="l"/>
                <a:tab pos="5383394" algn="l"/>
                <a:tab pos="6280627" algn="l"/>
                <a:tab pos="7177858" algn="l"/>
                <a:tab pos="8075090" algn="l"/>
                <a:tab pos="8972322" algn="l"/>
                <a:tab pos="9869555" algn="l"/>
              </a:tabLst>
            </a:pPr>
            <a:fld id="{2199D9A9-8D96-4916-B172-08B625A940CF}" type="slidenum">
              <a:rPr lang="en-GB" sz="1200">
                <a:solidFill>
                  <a:srgbClr val="7D7D7D"/>
                </a:solidFill>
              </a:rPr>
              <a:pPr algn="r">
                <a:tabLst>
                  <a:tab pos="0" algn="l"/>
                  <a:tab pos="897232" algn="l"/>
                  <a:tab pos="1794464" algn="l"/>
                  <a:tab pos="2691697" algn="l"/>
                  <a:tab pos="3588929" algn="l"/>
                  <a:tab pos="4486162" algn="l"/>
                  <a:tab pos="5383394" algn="l"/>
                  <a:tab pos="6280627" algn="l"/>
                  <a:tab pos="7177858" algn="l"/>
                  <a:tab pos="8075090" algn="l"/>
                  <a:tab pos="8972322" algn="l"/>
                  <a:tab pos="9869555" algn="l"/>
                </a:tabLst>
              </a:pPr>
              <a:t>72</a:t>
            </a:fld>
            <a:endParaRPr lang="en-GB" sz="1200" dirty="0">
              <a:solidFill>
                <a:srgbClr val="7D7D7D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55685" y="685607"/>
            <a:ext cx="4548182" cy="34295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23" tIns="44862" rIns="89723" bIns="44862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576" y="4344769"/>
            <a:ext cx="5486400" cy="41151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1490" tIns="45568" rIns="91490" bIns="45568"/>
          <a:lstStyle/>
          <a:p>
            <a:pPr>
              <a:lnSpc>
                <a:spcPct val="98000"/>
              </a:lnSpc>
              <a:spcBef>
                <a:spcPts val="662"/>
              </a:spcBef>
              <a:spcAft>
                <a:spcPts val="196"/>
              </a:spcAft>
              <a:tabLst>
                <a:tab pos="0" algn="l"/>
                <a:tab pos="897232" algn="l"/>
                <a:tab pos="1794464" algn="l"/>
                <a:tab pos="2691697" algn="l"/>
                <a:tab pos="3588929" algn="l"/>
                <a:tab pos="4486162" algn="l"/>
                <a:tab pos="5383394" algn="l"/>
                <a:tab pos="6280627" algn="l"/>
                <a:tab pos="7177858" algn="l"/>
                <a:tab pos="8075090" algn="l"/>
                <a:tab pos="8972322" algn="l"/>
                <a:tab pos="9869555" algn="l"/>
              </a:tabLst>
            </a:pPr>
            <a:endParaRPr lang="en-GB" sz="1800" dirty="0">
              <a:latin typeface="Helvetica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CAA9-CFDF-4E18-9880-33618E3A568B}" type="slidenum">
              <a:rPr lang="en-US"/>
              <a:pPr/>
              <a:t>79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google.com/papers/mapreduce.html" TargetMode="External"/><Relationship Id="rId3" Type="http://schemas.openxmlformats.org/officeDocument/2006/relationships/hyperlink" Target="http://labs.google.com/papers/gfs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Quinn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2100"/>
            <a:ext cx="8051799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Simplest approach:</a:t>
            </a:r>
          </a:p>
          <a:p>
            <a:pPr lvl="1"/>
            <a:r>
              <a:rPr lang="en-US" sz="2400" dirty="0" smtClean="0"/>
              <a:t>Sort the data and use binary search </a:t>
            </a:r>
            <a:r>
              <a:rPr lang="en-US" sz="2400" dirty="0" smtClean="0">
                <a:sym typeface="Wingdings" pitchFamily="2" charset="2"/>
              </a:rPr>
              <a:t> O(log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n) seeks to find query row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2100"/>
            <a:ext cx="81184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Almost-as-simple idea based on fact that disk seek time ~= reading 1Mb</a:t>
            </a:r>
          </a:p>
          <a:p>
            <a:pPr lvl="1"/>
            <a:r>
              <a:rPr lang="en-US" sz="2400" dirty="0" smtClean="0"/>
              <a:t>Let K=rows/Mb (e.g., K=1000)</a:t>
            </a:r>
          </a:p>
          <a:p>
            <a:pPr lvl="1"/>
            <a:r>
              <a:rPr lang="en-US" sz="2400" dirty="0" smtClean="0"/>
              <a:t>Scan through data once and record the seek position of every K-</a:t>
            </a:r>
            <a:r>
              <a:rPr lang="en-US" sz="2400" dirty="0" err="1" smtClean="0"/>
              <a:t>th</a:t>
            </a:r>
            <a:r>
              <a:rPr lang="en-US" sz="2400" dirty="0" smtClean="0"/>
              <a:t> row in an index file (or memory)</a:t>
            </a:r>
          </a:p>
          <a:p>
            <a:pPr lvl="1"/>
            <a:r>
              <a:rPr lang="en-US" sz="2400" dirty="0" smtClean="0"/>
              <a:t>To find row </a:t>
            </a:r>
            <a:r>
              <a:rPr lang="en-US" sz="2400" i="1" dirty="0" smtClean="0"/>
              <a:t>r:</a:t>
            </a:r>
          </a:p>
          <a:p>
            <a:pPr lvl="2"/>
            <a:r>
              <a:rPr lang="en-US" sz="2000" dirty="0" smtClean="0"/>
              <a:t>Find the </a:t>
            </a:r>
            <a:r>
              <a:rPr lang="en-US" sz="2000" i="1" dirty="0" smtClean="0"/>
              <a:t>r’, </a:t>
            </a:r>
            <a:r>
              <a:rPr lang="en-US" sz="2000" dirty="0" smtClean="0"/>
              <a:t>last item in the index smaller than </a:t>
            </a:r>
            <a:r>
              <a:rPr lang="en-US" sz="2000" i="1" dirty="0" smtClean="0"/>
              <a:t>r</a:t>
            </a:r>
          </a:p>
          <a:p>
            <a:pPr lvl="2"/>
            <a:r>
              <a:rPr lang="en-US" sz="2000" dirty="0" smtClean="0"/>
              <a:t>Seek to </a:t>
            </a:r>
            <a:r>
              <a:rPr lang="en-US" sz="2000" i="1" dirty="0" smtClean="0"/>
              <a:t>r’ </a:t>
            </a:r>
            <a:r>
              <a:rPr lang="en-US" sz="2000" dirty="0" smtClean="0"/>
              <a:t>and read the next megabyte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0875" y="4858345"/>
            <a:ext cx="19272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Cheap since index is size n/1000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0" y="6033184"/>
            <a:ext cx="2422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Cost is ~= 2 seeks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4" y="292100"/>
            <a:ext cx="80422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Summary: we’ve gone from ~= 1 seek (best possible) to ~= 2 seeks---plus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in the index.</a:t>
            </a:r>
          </a:p>
          <a:p>
            <a:pPr lvl="1"/>
            <a:r>
              <a:rPr lang="en-US" sz="2400" dirty="0" smtClean="0"/>
              <a:t>If index is O(1Mb) then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is also like 1 seek</a:t>
            </a:r>
          </a:p>
          <a:p>
            <a:pPr lvl="1"/>
            <a:r>
              <a:rPr lang="en-US" sz="2400" dirty="0" smtClean="0"/>
              <a:t>So we’re paying about 3 seeks per random access in a </a:t>
            </a:r>
            <a:r>
              <a:rPr lang="en-US" sz="2400" dirty="0" err="1" smtClean="0"/>
              <a:t>Gb</a:t>
            </a:r>
            <a:endParaRPr lang="en-US" sz="2400" dirty="0" smtClean="0"/>
          </a:p>
          <a:p>
            <a:r>
              <a:rPr lang="en-US" sz="2400" dirty="0" smtClean="0"/>
              <a:t>What if the index is still large?</a:t>
            </a:r>
          </a:p>
          <a:p>
            <a:pPr lvl="1"/>
            <a:r>
              <a:rPr lang="en-US" sz="2400" dirty="0" smtClean="0"/>
              <a:t>Build (the same sort of index) for the index!</a:t>
            </a:r>
          </a:p>
          <a:p>
            <a:pPr lvl="1"/>
            <a:r>
              <a:rPr lang="en-US" sz="2400" dirty="0" smtClean="0"/>
              <a:t>Now we’re paying 4 seeks for each random access into a Tb</a:t>
            </a:r>
          </a:p>
          <a:p>
            <a:pPr lvl="1"/>
            <a:r>
              <a:rPr lang="en-US" sz="2400" dirty="0" smtClean="0"/>
              <a:t>….and repeat recursively if you need</a:t>
            </a:r>
          </a:p>
          <a:p>
            <a:r>
              <a:rPr lang="en-US" sz="2400" dirty="0" smtClean="0"/>
              <a:t>This is called a B-tree</a:t>
            </a:r>
          </a:p>
          <a:p>
            <a:pPr lvl="1"/>
            <a:r>
              <a:rPr lang="en-US" sz="2400" dirty="0" smtClean="0"/>
              <a:t>It only gets complicated when we want to delete and insert.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4" y="948266"/>
            <a:ext cx="7302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579966"/>
            <a:ext cx="3810000" cy="433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753533"/>
            <a:ext cx="4864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5486400"/>
            <a:ext cx="5520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Best case (data is in same sector/block)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63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93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133" y="2387600"/>
            <a:ext cx="536786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single large file can be spread out among many non-adjacent blocks/sectors…</a:t>
            </a:r>
          </a:p>
          <a:p>
            <a:endParaRPr lang="en-US" dirty="0"/>
          </a:p>
          <a:p>
            <a:r>
              <a:rPr lang="en-US" dirty="0" smtClean="0"/>
              <a:t>and then you need to seek around to scan the contents of the file…</a:t>
            </a:r>
          </a:p>
          <a:p>
            <a:endParaRPr lang="en-US" dirty="0"/>
          </a:p>
          <a:p>
            <a:r>
              <a:rPr lang="en-US" dirty="0" smtClean="0"/>
              <a:t>Question: What could you do to reduce this cost?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6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270641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O(n*scan*4*seek)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O(n*scan*???)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123951" y="3000376"/>
            <a:ext cx="6657975" cy="904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1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tasks for stream-and-sort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6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1425" y="54197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Hashtable</a:t>
            </a:r>
            <a:r>
              <a:rPr lang="en-US" dirty="0" smtClean="0"/>
              <a:t> issue: memory is too small</a:t>
            </a:r>
          </a:p>
          <a:p>
            <a:pPr algn="ctr"/>
            <a:r>
              <a:rPr lang="en-US" dirty="0" smtClean="0"/>
              <a:t>Database issue: seeks are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5775" y="6153150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have enough memory….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5046" y="4386946"/>
            <a:ext cx="4169154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issues: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Machines and memory cost $$!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Routing increment requests to right machine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Sending </a:t>
            </a:r>
            <a:r>
              <a:rPr lang="en-US" sz="2000" dirty="0" smtClean="0"/>
              <a:t>increment requests across the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Communication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7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Note: If the increment requests were ordered seeks would not be needed!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314825"/>
            <a:ext cx="787717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Distributing data in memory across machines is not </a:t>
            </a:r>
            <a:r>
              <a:rPr lang="en-US" sz="2400" i="1" dirty="0" smtClean="0"/>
              <a:t>as cheap</a:t>
            </a:r>
            <a:r>
              <a:rPr lang="en-US" sz="2400" dirty="0" smtClean="0"/>
              <a:t> as accessing memory locally because of </a:t>
            </a:r>
            <a:r>
              <a:rPr lang="en-US" sz="2400" b="1" dirty="0" smtClean="0"/>
              <a:t>communication costs.</a:t>
            </a:r>
          </a:p>
          <a:p>
            <a:r>
              <a:rPr lang="en-US" sz="2400" dirty="0" smtClean="0"/>
              <a:t>2) The problem we’re dealing with is not </a:t>
            </a:r>
            <a:r>
              <a:rPr lang="en-US" sz="2400" b="1" dirty="0" smtClean="0"/>
              <a:t>size.</a:t>
            </a:r>
            <a:r>
              <a:rPr lang="en-US" sz="2400" dirty="0" smtClean="0"/>
              <a:t>  It’s the interaction between </a:t>
            </a:r>
            <a:r>
              <a:rPr lang="en-US" sz="2400" b="1" dirty="0" smtClean="0"/>
              <a:t>size</a:t>
            </a:r>
            <a:r>
              <a:rPr lang="en-US" sz="2400" dirty="0" smtClean="0"/>
              <a:t> and </a:t>
            </a:r>
            <a:r>
              <a:rPr lang="en-US" sz="2400" b="1" dirty="0" smtClean="0"/>
              <a:t>locality: </a:t>
            </a:r>
            <a:r>
              <a:rPr lang="en-US" sz="2400" dirty="0" smtClean="0"/>
              <a:t>we have a large structure that’s being accessed in a </a:t>
            </a:r>
            <a:r>
              <a:rPr lang="en-US" sz="2400" b="1" dirty="0" smtClean="0"/>
              <a:t>non-local </a:t>
            </a:r>
            <a:r>
              <a:rPr lang="en-US" sz="2400" dirty="0" smtClean="0"/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353119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Compress the counter hash table?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integers as keys instead of strings?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approximate counts?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Discard infrequent/unhelpful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Trade off time for space somehow?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Observation: if the counter updates were better-ordered we could avoid using disk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1100" y="5312410"/>
            <a:ext cx="46863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991225" y="3712210"/>
            <a:ext cx="619125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350" y="3807281"/>
            <a:ext cx="1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ideas which we’ll discuss more later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610350" y="2898987"/>
            <a:ext cx="2367703" cy="3298613"/>
          </a:xfrm>
          <a:custGeom>
            <a:avLst/>
            <a:gdLst>
              <a:gd name="connsiteX0" fmla="*/ 0 w 1825413"/>
              <a:gd name="connsiteY0" fmla="*/ 413173 h 3298613"/>
              <a:gd name="connsiteX1" fmla="*/ 1564640 w 1825413"/>
              <a:gd name="connsiteY1" fmla="*/ 413173 h 3298613"/>
              <a:gd name="connsiteX2" fmla="*/ 1564640 w 1825413"/>
              <a:gd name="connsiteY2" fmla="*/ 2892213 h 3298613"/>
              <a:gd name="connsiteX3" fmla="*/ 375920 w 1825413"/>
              <a:gd name="connsiteY3" fmla="*/ 2851573 h 329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13" h="3298613">
                <a:moveTo>
                  <a:pt x="0" y="413173"/>
                </a:moveTo>
                <a:cubicBezTo>
                  <a:pt x="651933" y="206586"/>
                  <a:pt x="1303867" y="0"/>
                  <a:pt x="1564640" y="413173"/>
                </a:cubicBezTo>
                <a:cubicBezTo>
                  <a:pt x="1825413" y="826346"/>
                  <a:pt x="1762760" y="2485813"/>
                  <a:pt x="1564640" y="2892213"/>
                </a:cubicBezTo>
                <a:cubicBezTo>
                  <a:pt x="1366520" y="3298613"/>
                  <a:pt x="871220" y="3075093"/>
                  <a:pt x="375920" y="2851573"/>
                </a:cubicBezTo>
              </a:path>
            </a:pathLst>
          </a:cu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85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One way trade off time for space:</a:t>
            </a:r>
          </a:p>
          <a:p>
            <a:pPr lvl="1"/>
            <a:r>
              <a:rPr lang="en-US" sz="2800" dirty="0" smtClean="0"/>
              <a:t>Assume you </a:t>
            </a:r>
            <a:r>
              <a:rPr lang="en-US" sz="2800" b="1" dirty="0" smtClean="0"/>
              <a:t>need</a:t>
            </a:r>
            <a:r>
              <a:rPr lang="en-US" sz="2800" dirty="0" smtClean="0"/>
              <a:t> </a:t>
            </a:r>
            <a:r>
              <a:rPr lang="en-US" sz="2800" i="1" dirty="0" smtClean="0"/>
              <a:t>K </a:t>
            </a:r>
            <a:r>
              <a:rPr lang="en-US" sz="2800" dirty="0" smtClean="0"/>
              <a:t>times as much memory as you actually </a:t>
            </a:r>
            <a:r>
              <a:rPr lang="en-US" sz="2800" b="1" dirty="0" smtClean="0"/>
              <a:t>have</a:t>
            </a:r>
          </a:p>
          <a:p>
            <a:pPr lvl="1"/>
            <a:r>
              <a:rPr lang="en-US" sz="2800" dirty="0" smtClean="0"/>
              <a:t>Method:</a:t>
            </a:r>
          </a:p>
          <a:p>
            <a:pPr lvl="2"/>
            <a:r>
              <a:rPr lang="en-US" sz="2400" dirty="0" smtClean="0"/>
              <a:t>Construct a hash function </a:t>
            </a:r>
            <a:r>
              <a:rPr lang="en-US" sz="2400" i="1" dirty="0" smtClean="0"/>
              <a:t>h(event)</a:t>
            </a:r>
            <a:endParaRPr lang="en-US" sz="2400" i="1" dirty="0" smtClean="0">
              <a:sym typeface="Wingdings" pitchFamily="2" charset="2"/>
            </a:endParaRPr>
          </a:p>
          <a:p>
            <a:pPr lvl="2"/>
            <a:r>
              <a:rPr lang="en-US" sz="2400" dirty="0" smtClean="0">
                <a:sym typeface="Wingdings" pitchFamily="2" charset="2"/>
              </a:rPr>
              <a:t>For </a:t>
            </a:r>
            <a:r>
              <a:rPr lang="en-US" sz="2400" i="1" dirty="0" err="1" smtClean="0">
                <a:sym typeface="Wingdings" pitchFamily="2" charset="2"/>
              </a:rPr>
              <a:t>i</a:t>
            </a:r>
            <a:r>
              <a:rPr lang="en-US" sz="2400" i="1" dirty="0" smtClean="0">
                <a:sym typeface="Wingdings" pitchFamily="2" charset="2"/>
              </a:rPr>
              <a:t>=0,…,K-1</a:t>
            </a:r>
            <a:r>
              <a:rPr lang="en-US" sz="2400" dirty="0" smtClean="0">
                <a:sym typeface="Wingdings" pitchFamily="2" charset="2"/>
              </a:rPr>
              <a:t>: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Scan thru the </a:t>
            </a:r>
            <a:r>
              <a:rPr lang="en-US" sz="2000" i="1" dirty="0" smtClean="0">
                <a:sym typeface="Wingdings" pitchFamily="2" charset="2"/>
              </a:rPr>
              <a:t>train</a:t>
            </a:r>
            <a:r>
              <a:rPr lang="en-US" sz="2000" dirty="0" smtClean="0">
                <a:sym typeface="Wingdings" pitchFamily="2" charset="2"/>
              </a:rPr>
              <a:t> dataset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Increment counters for </a:t>
            </a:r>
            <a:r>
              <a:rPr lang="en-US" sz="2000" i="1" dirty="0" smtClean="0">
                <a:sym typeface="Wingdings" pitchFamily="2" charset="2"/>
              </a:rPr>
              <a:t>event </a:t>
            </a:r>
            <a:r>
              <a:rPr lang="en-US" sz="2000" dirty="0" smtClean="0">
                <a:sym typeface="Wingdings" pitchFamily="2" charset="2"/>
              </a:rPr>
              <a:t>only if </a:t>
            </a:r>
            <a:r>
              <a:rPr lang="en-US" sz="2000" i="1" dirty="0" smtClean="0">
                <a:sym typeface="Wingdings" pitchFamily="2" charset="2"/>
              </a:rPr>
              <a:t>h(event) mod K == </a:t>
            </a:r>
            <a:r>
              <a:rPr lang="en-US" sz="2000" i="1" dirty="0" err="1" smtClean="0">
                <a:sym typeface="Wingdings" pitchFamily="2" charset="2"/>
              </a:rPr>
              <a:t>i</a:t>
            </a:r>
            <a:endParaRPr lang="en-US" sz="2000" i="1" dirty="0" smtClean="0">
              <a:sym typeface="Wingdings" pitchFamily="2" charset="2"/>
            </a:endParaRPr>
          </a:p>
          <a:p>
            <a:pPr lvl="3"/>
            <a:r>
              <a:rPr lang="en-US" sz="2000" dirty="0" smtClean="0">
                <a:sym typeface="Wingdings" pitchFamily="2" charset="2"/>
              </a:rPr>
              <a:t>Save this counter set to disk at the end of the scan</a:t>
            </a:r>
          </a:p>
          <a:p>
            <a:pPr lvl="2"/>
            <a:r>
              <a:rPr lang="en-US" sz="2400" dirty="0" smtClean="0"/>
              <a:t>After K scans you have a complete counter set</a:t>
            </a:r>
          </a:p>
          <a:p>
            <a:r>
              <a:rPr lang="en-US" sz="2400" dirty="0" smtClean="0"/>
              <a:t>Comment: </a:t>
            </a:r>
          </a:p>
          <a:p>
            <a:pPr lvl="1"/>
            <a:r>
              <a:rPr lang="en-US" sz="2400" dirty="0" smtClean="0"/>
              <a:t>this works for </a:t>
            </a:r>
            <a:r>
              <a:rPr lang="en-US" sz="2400" i="1" dirty="0" smtClean="0"/>
              <a:t>any</a:t>
            </a:r>
            <a:r>
              <a:rPr lang="en-US" sz="2400" dirty="0" smtClean="0"/>
              <a:t> counting task, not just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/>
            <a:r>
              <a:rPr lang="en-US" sz="2400" dirty="0" smtClean="0"/>
              <a:t>What we’re really doing here is organizing our “messages” to get more locality….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5086351" y="428624"/>
            <a:ext cx="3152775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8450" y="97154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Counting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2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809625"/>
            <a:ext cx="4324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435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219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24313"/>
            <a:ext cx="3981450" cy="22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19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vocabulary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approach:</a:t>
            </a:r>
          </a:p>
          <a:p>
            <a:pPr lvl="1"/>
            <a:r>
              <a:rPr lang="en-US" dirty="0" smtClean="0"/>
              <a:t>Start with</a:t>
            </a:r>
          </a:p>
          <a:p>
            <a:pPr lvl="2"/>
            <a:r>
              <a:rPr lang="en-US" dirty="0" smtClean="0"/>
              <a:t>Q: “what can we do for large sets quickly”?</a:t>
            </a:r>
          </a:p>
          <a:p>
            <a:pPr lvl="2"/>
            <a:r>
              <a:rPr lang="en-US" dirty="0" smtClean="0"/>
              <a:t>A:  sorting</a:t>
            </a:r>
          </a:p>
          <a:p>
            <a:pPr lvl="3"/>
            <a:r>
              <a:rPr lang="en-US" dirty="0" smtClean="0"/>
              <a:t>It’s </a:t>
            </a:r>
            <a:r>
              <a:rPr lang="en-US" i="1" dirty="0" smtClean="0"/>
              <a:t>O(n log n), </a:t>
            </a:r>
            <a:r>
              <a:rPr lang="en-US" dirty="0" smtClean="0"/>
              <a:t>not much worse than linear</a:t>
            </a:r>
          </a:p>
          <a:p>
            <a:pPr lvl="3"/>
            <a:r>
              <a:rPr lang="en-US" dirty="0" smtClean="0"/>
              <a:t>You can do it for very large datasets using a </a:t>
            </a:r>
            <a:r>
              <a:rPr lang="en-US" i="1" dirty="0" smtClean="0"/>
              <a:t>merge sort</a:t>
            </a:r>
          </a:p>
          <a:p>
            <a:pPr lvl="4"/>
            <a:r>
              <a:rPr lang="en-US" dirty="0" smtClean="0"/>
              <a:t>sort </a:t>
            </a:r>
            <a:r>
              <a:rPr lang="en-US" i="1" dirty="0" smtClean="0"/>
              <a:t>k </a:t>
            </a:r>
            <a:r>
              <a:rPr lang="en-US" dirty="0" smtClean="0"/>
              <a:t>subsets that fit in memory, </a:t>
            </a:r>
          </a:p>
          <a:p>
            <a:pPr lvl="4"/>
            <a:r>
              <a:rPr lang="en-US" dirty="0" smtClean="0"/>
              <a:t>merge results, which can be done in linear time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4375" y="1762125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</p:spTree>
    <p:extLst>
      <p:ext uri="{BB962C8B-B14F-4D97-AF65-F5344CB8AC3E}">
        <p14:creationId xmlns:p14="http://schemas.microsoft.com/office/powerpoint/2010/main" val="4494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52450" y="4718050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3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718050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4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the sorted messages and compute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00425" y="2743201"/>
            <a:ext cx="5286375" cy="1619248"/>
            <a:chOff x="3400425" y="2743201"/>
            <a:chExt cx="5286375" cy="1619248"/>
          </a:xfrm>
        </p:grpSpPr>
        <p:sp>
          <p:nvSpPr>
            <p:cNvPr id="15" name="TextBox 14"/>
            <p:cNvSpPr txBox="1"/>
            <p:nvPr/>
          </p:nvSpPr>
          <p:spPr>
            <a:xfrm>
              <a:off x="5305425" y="2876550"/>
              <a:ext cx="3381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these as “messages” to another component to increment the counters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781427" y="2743201"/>
              <a:ext cx="1523999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400425" y="3257551"/>
              <a:ext cx="1905000" cy="66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14876" y="3799878"/>
              <a:ext cx="742953" cy="562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7687" y="6088618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3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91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7213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Print Y=ANY += 1</a:t>
            </a:r>
          </a:p>
          <a:p>
            <a:pPr lvl="1"/>
            <a:r>
              <a:rPr lang="en-US" sz="2400" dirty="0" smtClean="0"/>
              <a:t>Print Y=</a:t>
            </a:r>
            <a:r>
              <a:rPr lang="en-US" sz="2400" i="1" dirty="0" smtClean="0"/>
              <a:t>y </a:t>
            </a:r>
            <a:r>
              <a:rPr lang="en-US" sz="2400" dirty="0" smtClean="0"/>
              <a:t>+= 1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Print  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7756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50" y="400118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err="1" smtClean="0"/>
              <a:t>nlogn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50" y="479244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</a:t>
            </a:r>
          </a:p>
          <a:p>
            <a:r>
              <a:rPr lang="en-US" i="1" dirty="0" smtClean="0"/>
              <a:t>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77560" y="2759611"/>
            <a:ext cx="21640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(Assuming a constant number of labels apply to each document)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50" y="5553075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585" y="6130409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395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stream-and-sort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“Meaningful” phrase-finding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 rotWithShape="1">
          <a:blip r:embed="rId5"/>
          <a:srcRect l="18518" t="11111" r="18930"/>
          <a:stretch/>
        </p:blipFill>
        <p:spPr bwMode="auto">
          <a:xfrm>
            <a:off x="4114800" y="3200400"/>
            <a:ext cx="3860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0200" y="6260068"/>
            <a:ext cx="326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ACL Workshop 2003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/>
          <a:srcRect l="51667" t="25024" r="7604" b="10029"/>
          <a:stretch>
            <a:fillRect/>
          </a:stretch>
        </p:blipFill>
        <p:spPr bwMode="auto">
          <a:xfrm>
            <a:off x="590550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1" y="1257300"/>
            <a:ext cx="3429000" cy="5099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1267" y="33909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  <p:pic>
        <p:nvPicPr>
          <p:cNvPr id="2" name="Picture 1" descr="Screen Shot 2013-01-22 at 4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8" y="292099"/>
            <a:ext cx="5410972" cy="56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phrases</a:t>
            </a:r>
          </a:p>
          <a:p>
            <a:r>
              <a:rPr lang="en-US" dirty="0" smtClean="0"/>
              <a:t>There’s not supervised data</a:t>
            </a:r>
          </a:p>
          <a:p>
            <a:r>
              <a:rPr lang="en-US" dirty="0" smtClean="0"/>
              <a:t>It’s hard to articulate</a:t>
            </a:r>
          </a:p>
          <a:p>
            <a:pPr lvl="1"/>
            <a:r>
              <a:rPr lang="en-US" dirty="0" smtClean="0"/>
              <a:t>What makes a phrase a phrase,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just an n-gram?</a:t>
            </a:r>
          </a:p>
          <a:p>
            <a:pPr lvl="2"/>
            <a:r>
              <a:rPr lang="en-US" dirty="0" smtClean="0"/>
              <a:t>a phrase is independently meaningful (“test drive”, “red meat”) or not (“are interesting”, “are lots”)</a:t>
            </a:r>
          </a:p>
          <a:p>
            <a:pPr lvl="1"/>
            <a:r>
              <a:rPr lang="en-US" dirty="0" smtClean="0"/>
              <a:t>What makes a phrase interesting?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</a:t>
            </a:r>
            <a:r>
              <a:rPr lang="en-US" sz="2600" b="1" dirty="0" smtClean="0"/>
              <a:t>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=k</a:t>
            </a:r>
            <a:r>
              <a:rPr lang="en-US" i="1" baseline="-25000" dirty="0" smtClean="0"/>
              <a:t>1 </a:t>
            </a:r>
            <a:r>
              <a:rPr lang="en-US" i="1" dirty="0" smtClean="0"/>
              <a:t>/ n</a:t>
            </a:r>
            <a:r>
              <a:rPr lang="en-US" i="1" baseline="-25000" dirty="0" smtClean="0"/>
              <a:t>1</a:t>
            </a:r>
            <a:r>
              <a:rPr lang="en-US" i="1" dirty="0" smtClean="0"/>
              <a:t>, p</a:t>
            </a:r>
            <a:r>
              <a:rPr lang="en-US" i="1" baseline="-25000" dirty="0" smtClean="0"/>
              <a:t>2</a:t>
            </a:r>
            <a:r>
              <a:rPr lang="en-US" i="1" dirty="0" smtClean="0"/>
              <a:t>=k</a:t>
            </a:r>
            <a:r>
              <a:rPr lang="en-US" i="1" baseline="-25000" dirty="0" smtClean="0"/>
              <a:t>2 </a:t>
            </a:r>
            <a:r>
              <a:rPr lang="en-US" i="1" dirty="0"/>
              <a:t>/ </a:t>
            </a:r>
            <a:r>
              <a:rPr lang="en-US" i="1" dirty="0" smtClean="0"/>
              <a:t>n</a:t>
            </a:r>
            <a:r>
              <a:rPr lang="en-US" i="1" baseline="-25000" dirty="0" smtClean="0"/>
              <a:t>2,  </a:t>
            </a:r>
            <a:r>
              <a:rPr lang="en-US" i="1" dirty="0" smtClean="0"/>
              <a:t>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3800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07937"/>
              </p:ext>
            </p:extLst>
          </p:nvPr>
        </p:nvGraphicFramePr>
        <p:xfrm>
          <a:off x="1131204" y="5057645"/>
          <a:ext cx="6995892" cy="114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5" imgW="2717800" imgH="444500" progId="Equation.3">
                  <p:embed/>
                </p:oleObj>
              </mc:Choice>
              <mc:Fallback>
                <p:oleObj name="Equation" r:id="rId5" imgW="2717800" imgH="4445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04" y="5057645"/>
                        <a:ext cx="6995892" cy="114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73544"/>
              </p:ext>
            </p:extLst>
          </p:nvPr>
        </p:nvGraphicFramePr>
        <p:xfrm>
          <a:off x="739775" y="5057775"/>
          <a:ext cx="77787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9" name="Equation" r:id="rId5" imgW="3022600" imgH="444500" progId="Equation.3">
                  <p:embed/>
                </p:oleObj>
              </mc:Choice>
              <mc:Fallback>
                <p:oleObj name="Equation" r:id="rId5" imgW="30226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057775"/>
                        <a:ext cx="77787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41774"/>
              </p:ext>
            </p:extLst>
          </p:nvPr>
        </p:nvGraphicFramePr>
        <p:xfrm>
          <a:off x="901700" y="2774950"/>
          <a:ext cx="7226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7" name="Equation" r:id="rId5" imgW="2806700" imgH="444500" progId="Equation.3">
                  <p:embed/>
                </p:oleObj>
              </mc:Choice>
              <mc:Fallback>
                <p:oleObj name="Equation" r:id="rId5" imgW="2806700" imgH="4445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74950"/>
                        <a:ext cx="7226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7817"/>
              </p:ext>
            </p:extLst>
          </p:nvPr>
        </p:nvGraphicFramePr>
        <p:xfrm>
          <a:off x="1185334" y="4021667"/>
          <a:ext cx="6963832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46"/>
                <a:gridCol w="1926270"/>
                <a:gridCol w="437091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word </a:t>
                      </a:r>
                      <a:r>
                        <a:rPr lang="en-US" i="1" baseline="0" dirty="0" smtClean="0"/>
                        <a:t>x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y </a:t>
                      </a:r>
                      <a:r>
                        <a:rPr lang="en-US" i="0" u="none" baseline="0" dirty="0" smtClean="0"/>
                        <a:t>occurs in C after a non</a:t>
                      </a:r>
                      <a:r>
                        <a:rPr lang="en-US" i="1" u="none" baseline="0" dirty="0" smtClean="0"/>
                        <a:t>-x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often a non-</a:t>
                      </a:r>
                      <a:r>
                        <a:rPr lang="en-US" b="0" i="1" baseline="0" dirty="0" smtClean="0"/>
                        <a:t>x </a:t>
                      </a:r>
                      <a:r>
                        <a:rPr lang="en-US" b="0" i="0" baseline="0" dirty="0" smtClean="0"/>
                        <a:t>occurs in C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</a:t>
            </a:r>
          </a:p>
          <a:p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after </a:t>
            </a:r>
            <a:r>
              <a:rPr lang="en-US" i="1" dirty="0" smtClean="0"/>
              <a:t>x </a:t>
            </a:r>
            <a:r>
              <a:rPr lang="en-US" dirty="0" smtClean="0"/>
              <a:t>as in other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“Informativeness”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077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 </a:t>
            </a:r>
            <a:r>
              <a:rPr lang="en-US" sz="2000" dirty="0" smtClean="0"/>
              <a:t>and two corpora, C and B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7732"/>
              </p:ext>
            </p:extLst>
          </p:nvPr>
        </p:nvGraphicFramePr>
        <p:xfrm>
          <a:off x="1094315" y="4152901"/>
          <a:ext cx="7488767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98"/>
                <a:gridCol w="2071473"/>
                <a:gridCol w="470039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=x</a:t>
                      </a:r>
                      <a:r>
                        <a:rPr lang="en-US" dirty="0" smtClean="0"/>
                        <a:t>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x y </a:t>
                      </a:r>
                      <a:r>
                        <a:rPr lang="en-US" i="0" baseline="0" dirty="0" smtClean="0"/>
                        <a:t>occurs in </a:t>
                      </a:r>
                      <a:r>
                        <a:rPr lang="en-US" b="1" i="0" baseline="0" dirty="0" smtClean="0"/>
                        <a:t>background corpus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</a:t>
                      </a:r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background corpus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x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in both corpora?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27021"/>
              </p:ext>
            </p:extLst>
          </p:nvPr>
        </p:nvGraphicFramePr>
        <p:xfrm>
          <a:off x="935038" y="2774950"/>
          <a:ext cx="7159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3" name="Equation" r:id="rId5" imgW="2781300" imgH="444500" progId="Equation.3">
                  <p:embed/>
                </p:oleObj>
              </mc:Choice>
              <mc:Fallback>
                <p:oleObj name="Equation" r:id="rId5" imgW="27813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74950"/>
                        <a:ext cx="7159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7 at 3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4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41511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356446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5079997"/>
            <a:ext cx="4178354" cy="1058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457726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6" name="Picture 5" descr="Screen Shot 2012-01-27 at 4.0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8" y="3672417"/>
            <a:ext cx="25146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27283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Phraseness</a:t>
            </a:r>
            <a:r>
              <a:rPr lang="en-US" dirty="0" smtClean="0"/>
              <a:t>: difference between bigram and unigram language model in foreground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Zipf’s</a:t>
            </a:r>
            <a:r>
              <a:rPr lang="en-US" sz="2400" dirty="0" smtClean="0"/>
              <a:t> law: many words that you see, you don’t see often.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106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7" name="Picture 6" descr="Screen Shot 2012-01-27 at 4.0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64467"/>
            <a:ext cx="3327400" cy="1308100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549274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Informativeness</a:t>
            </a:r>
            <a:r>
              <a:rPr lang="en-US" dirty="0" smtClean="0"/>
              <a:t>: difference between foreground and background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482" y="4944997"/>
            <a:ext cx="3932767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 P(x y)=P(x)P(y)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2076504"/>
            <a:ext cx="4550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Subtle advantages: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BLRT scores “more frequent in foreground” and “more frequent in background” symmetrically, </a:t>
            </a:r>
            <a:r>
              <a:rPr lang="en-US" sz="2000" dirty="0" err="1" smtClean="0"/>
              <a:t>pointwise</a:t>
            </a:r>
            <a:r>
              <a:rPr lang="en-US" sz="2000" dirty="0" smtClean="0"/>
              <a:t> KL does not.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Phrasiness</a:t>
            </a:r>
            <a:r>
              <a:rPr lang="en-US" sz="2000" dirty="0" smtClean="0"/>
              <a:t> and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scores are more comparable – straightforward combination w/o a classifier is reasonable.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Language modeling is well-studied: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extensions to n-grams, smoothing methods,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can build on this work in a modular way</a:t>
            </a:r>
          </a:p>
        </p:txBody>
      </p:sp>
    </p:spTree>
    <p:extLst>
      <p:ext uri="{BB962C8B-B14F-4D97-AF65-F5344CB8AC3E}">
        <p14:creationId xmlns:p14="http://schemas.microsoft.com/office/powerpoint/2010/main" val="10767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27 at 4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517"/>
            <a:ext cx="9144000" cy="53775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KL,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9391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Phrases are where the standard supervised “bag of words” representation starts to break.</a:t>
            </a:r>
          </a:p>
          <a:p>
            <a:r>
              <a:rPr lang="en-US" dirty="0" smtClean="0"/>
              <a:t>There’s not supervised data, so it’s hard to see what’s “right” and why</a:t>
            </a:r>
          </a:p>
          <a:p>
            <a:r>
              <a:rPr lang="en-US" dirty="0" smtClean="0"/>
              <a:t>It’s a nice example of using unsupervised signals to solve a task that could be formulated as supervised learning</a:t>
            </a:r>
          </a:p>
          <a:p>
            <a:r>
              <a:rPr lang="en-US" dirty="0" smtClean="0"/>
              <a:t>It’s a nice level of complexity, if you want to do it in a scalable way.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6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409517" cy="3611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Request-and-answer pattern</a:t>
            </a:r>
          </a:p>
          <a:p>
            <a:pPr lvl="1"/>
            <a:r>
              <a:rPr lang="en-US" dirty="0" smtClean="0"/>
              <a:t>Main data structure: tables of key-value pairs</a:t>
            </a:r>
          </a:p>
          <a:p>
            <a:pPr lvl="2"/>
            <a:r>
              <a:rPr lang="en-US" i="1" dirty="0" smtClean="0"/>
              <a:t>key</a:t>
            </a:r>
            <a:r>
              <a:rPr lang="en-US" dirty="0" smtClean="0"/>
              <a:t> is a phrase </a:t>
            </a:r>
            <a:r>
              <a:rPr lang="en-US" i="1" dirty="0" smtClean="0"/>
              <a:t>x y </a:t>
            </a:r>
          </a:p>
          <a:p>
            <a:pPr lvl="2"/>
            <a:r>
              <a:rPr lang="en-US" i="1" dirty="0" smtClean="0"/>
              <a:t>value</a:t>
            </a:r>
            <a:r>
              <a:rPr lang="en-US" dirty="0" smtClean="0"/>
              <a:t> is a mapping from a attribute names (like </a:t>
            </a:r>
            <a:r>
              <a:rPr lang="en-US" i="1" dirty="0" err="1" smtClean="0"/>
              <a:t>phraseness</a:t>
            </a:r>
            <a:r>
              <a:rPr lang="en-US" dirty="0" smtClean="0"/>
              <a:t>, </a:t>
            </a:r>
            <a:r>
              <a:rPr lang="en-US" i="1" dirty="0" err="1" smtClean="0"/>
              <a:t>freq</a:t>
            </a:r>
            <a:r>
              <a:rPr lang="en-US" i="1" dirty="0" smtClean="0"/>
              <a:t>-in-B, …</a:t>
            </a:r>
            <a:r>
              <a:rPr lang="en-US" dirty="0" smtClean="0"/>
              <a:t>) to numeric values.</a:t>
            </a:r>
          </a:p>
          <a:p>
            <a:pPr lvl="1"/>
            <a:r>
              <a:rPr lang="en-US" dirty="0" smtClean="0"/>
              <a:t>Keys and values are just strings</a:t>
            </a:r>
          </a:p>
          <a:p>
            <a:pPr lvl="1"/>
            <a:r>
              <a:rPr lang="en-US" dirty="0" smtClean="0"/>
              <a:t>We’ll operate mostly by sending messages to this data structure and getting results back, or else streaming thru the whole table</a:t>
            </a:r>
          </a:p>
          <a:p>
            <a:pPr lvl="1"/>
            <a:r>
              <a:rPr lang="en-US" dirty="0" smtClean="0"/>
              <a:t>For really big data: we’d also need tables where </a:t>
            </a:r>
            <a:r>
              <a:rPr lang="en-US" i="1" dirty="0" smtClean="0"/>
              <a:t>key </a:t>
            </a:r>
            <a:r>
              <a:rPr lang="en-US" dirty="0" smtClean="0"/>
              <a:t>is a word and</a:t>
            </a:r>
            <a:r>
              <a:rPr lang="en-US" i="1" dirty="0" smtClean="0"/>
              <a:t> </a:t>
            </a:r>
            <a:r>
              <a:rPr lang="en-US" i="1" dirty="0" err="1" smtClean="0"/>
              <a:t>val</a:t>
            </a:r>
            <a:r>
              <a:rPr lang="en-US" i="1" dirty="0" smtClean="0"/>
              <a:t> </a:t>
            </a:r>
            <a:r>
              <a:rPr lang="en-US" dirty="0" smtClean="0"/>
              <a:t>is set of attributes of the word </a:t>
            </a:r>
            <a:r>
              <a:rPr lang="en-US" i="1" dirty="0" smtClean="0"/>
              <a:t>(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…)</a:t>
            </a:r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49"/>
            <a:ext cx="91440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83870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foreground </a:t>
            </a:r>
            <a:r>
              <a:rPr lang="en-US" sz="3100" dirty="0" smtClean="0"/>
              <a:t>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the same way we do in training naive Bayes: stream-and sort and accumulate deltas (a “sum-reduce”)</a:t>
            </a:r>
          </a:p>
          <a:p>
            <a:pPr lvl="1"/>
            <a:r>
              <a:rPr lang="en-US" sz="3100" dirty="0" smtClean="0"/>
              <a:t>Don’t bother generating boring phrases (e.g., crossing a sentence, contain a </a:t>
            </a:r>
            <a:r>
              <a:rPr lang="en-US" sz="3100" dirty="0" err="1" smtClean="0"/>
              <a:t>stopword</a:t>
            </a:r>
            <a:r>
              <a:rPr lang="en-US" sz="3100" dirty="0" smtClean="0"/>
              <a:t>, …)</a:t>
            </a:r>
          </a:p>
          <a:p>
            <a:r>
              <a:rPr lang="en-US" sz="3100" dirty="0"/>
              <a:t>T</a:t>
            </a:r>
            <a:r>
              <a:rPr lang="en-US" sz="3100" dirty="0" smtClean="0"/>
              <a:t>hen stream through the output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-in-C=n</a:t>
            </a:r>
          </a:p>
          <a:p>
            <a:r>
              <a:rPr lang="en-US" sz="3100" dirty="0" smtClean="0"/>
              <a:t>Stream through </a:t>
            </a:r>
            <a:r>
              <a:rPr lang="en-US" sz="3100" dirty="0"/>
              <a:t>foreground corpus and count events “W</a:t>
            </a:r>
            <a:r>
              <a:rPr lang="en-US" sz="3100" baseline="-25000" dirty="0"/>
              <a:t>1</a:t>
            </a:r>
            <a:r>
              <a:rPr lang="en-US" sz="3100" dirty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” in a (memory-based) </a:t>
            </a:r>
            <a:r>
              <a:rPr lang="en-US" sz="3100" dirty="0" err="1" smtClean="0"/>
              <a:t>hashtable</a:t>
            </a:r>
            <a:r>
              <a:rPr lang="en-US" sz="3100" dirty="0" smtClean="0"/>
              <a:t>….</a:t>
            </a:r>
          </a:p>
          <a:p>
            <a:r>
              <a:rPr lang="en-US" sz="3100" dirty="0" smtClean="0"/>
              <a:t>This is enough* to compute </a:t>
            </a:r>
            <a:r>
              <a:rPr lang="en-US" sz="3100" dirty="0" err="1" smtClean="0"/>
              <a:t>phrasiness</a:t>
            </a:r>
            <a:r>
              <a:rPr lang="en-US" sz="3100" dirty="0" smtClean="0"/>
              <a:t>:</a:t>
            </a:r>
          </a:p>
          <a:p>
            <a:endParaRPr lang="en-US" sz="3100" dirty="0" smtClean="0"/>
          </a:p>
          <a:p>
            <a:pPr lvl="1"/>
            <a:r>
              <a:rPr lang="en-US" sz="3100" dirty="0" err="1" smtClean="0"/>
              <a:t>ψ</a:t>
            </a:r>
            <a:r>
              <a:rPr lang="en-US" sz="3100" i="1" baseline="-25000" dirty="0" err="1" smtClean="0"/>
              <a:t>p</a:t>
            </a:r>
            <a:r>
              <a:rPr lang="en-US" sz="3100" dirty="0" smtClean="0"/>
              <a:t>(</a:t>
            </a:r>
            <a:r>
              <a:rPr lang="en-US" sz="3100" i="1" dirty="0" smtClean="0"/>
              <a:t>x y</a:t>
            </a:r>
            <a:r>
              <a:rPr lang="en-US" sz="3100" dirty="0" smtClean="0"/>
              <a:t>) = </a:t>
            </a:r>
            <a:r>
              <a:rPr lang="en-US" sz="3100" i="1" dirty="0" smtClean="0"/>
              <a:t>f</a:t>
            </a:r>
            <a:r>
              <a:rPr lang="en-US" sz="3100" dirty="0" smtClean="0"/>
              <a:t>(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-in-C(y),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 y))</a:t>
            </a:r>
          </a:p>
          <a:p>
            <a:pPr lvl="1"/>
            <a:endParaRPr lang="en-US" sz="3100" i="1" dirty="0" smtClean="0"/>
          </a:p>
          <a:p>
            <a:r>
              <a:rPr lang="en-US" sz="3100" i="1" dirty="0" smtClean="0"/>
              <a:t>…</a:t>
            </a:r>
            <a:r>
              <a:rPr lang="en-US" sz="3100" dirty="0" smtClean="0"/>
              <a:t>so you can do that with a scan through the phrase table that </a:t>
            </a:r>
            <a:r>
              <a:rPr lang="en-US" sz="3100" b="1" dirty="0" smtClean="0"/>
              <a:t>adds</a:t>
            </a:r>
            <a:r>
              <a:rPr lang="en-US" sz="3100" dirty="0" smtClean="0"/>
              <a:t> an extra attribute (holding word frequencies in memory).</a:t>
            </a:r>
            <a:endParaRPr lang="en-US" sz="3100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417" y="6297084"/>
            <a:ext cx="78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actually you also need total # words and total #phrases….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007784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background</a:t>
            </a:r>
            <a:r>
              <a:rPr lang="en-US" sz="3100" dirty="0" smtClean="0"/>
              <a:t> 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</a:t>
            </a:r>
            <a:r>
              <a:rPr lang="en-US" sz="3100" b="1" i="1" dirty="0" smtClean="0"/>
              <a:t>B</a:t>
            </a:r>
            <a:r>
              <a:rPr lang="en-US" sz="3100" i="1" dirty="0" smtClean="0"/>
              <a:t>=n</a:t>
            </a:r>
          </a:p>
          <a:p>
            <a:r>
              <a:rPr lang="en-US" sz="3100" dirty="0" smtClean="0"/>
              <a:t>Sort the two phrase-tables: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-in-B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</a:t>
            </a:r>
            <a:r>
              <a:rPr lang="en-US" sz="3100" dirty="0" smtClean="0"/>
              <a:t> and run the output through another “reducer” that</a:t>
            </a:r>
          </a:p>
          <a:p>
            <a:pPr lvl="1"/>
            <a:r>
              <a:rPr lang="en-US" b="1" dirty="0" smtClean="0"/>
              <a:t>appends </a:t>
            </a:r>
            <a:r>
              <a:rPr lang="en-US" dirty="0" smtClean="0"/>
              <a:t>together all the attributes associated with the same key, so we now have elements like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/>
          <a:stretch/>
        </p:blipFill>
        <p:spPr>
          <a:xfrm>
            <a:off x="867809" y="4265084"/>
            <a:ext cx="4561416" cy="1312937"/>
          </a:xfrm>
          <a:prstGeom prst="rect">
            <a:avLst/>
          </a:prstGeom>
        </p:spPr>
      </p:pic>
      <p:pic>
        <p:nvPicPr>
          <p:cNvPr id="7" name="Picture 6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6"/>
          <a:stretch/>
        </p:blipFill>
        <p:spPr>
          <a:xfrm>
            <a:off x="5429225" y="4265084"/>
            <a:ext cx="21209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536517" cy="1388533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Scan the through the phrase table one more time and add the </a:t>
            </a:r>
            <a:r>
              <a:rPr lang="en-US" sz="3100" dirty="0" err="1" smtClean="0"/>
              <a:t>informativeness</a:t>
            </a:r>
            <a:r>
              <a:rPr lang="en-US" sz="3100" dirty="0" smtClean="0"/>
              <a:t> attribute and the overall quality attribute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/>
          <a:stretch/>
        </p:blipFill>
        <p:spPr>
          <a:xfrm>
            <a:off x="84642" y="2645834"/>
            <a:ext cx="9059358" cy="131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4116918"/>
            <a:ext cx="8128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Summary</a:t>
            </a:r>
            <a:r>
              <a:rPr lang="en-US" sz="2000" smtClean="0"/>
              <a:t>, assuming </a:t>
            </a:r>
            <a:r>
              <a:rPr lang="en-US" sz="2000" dirty="0" smtClean="0"/>
              <a:t>word vocabulary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 is small: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foreground corpus C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phrase records – of course </a:t>
            </a:r>
            <a:r>
              <a:rPr lang="en-US" sz="2000" dirty="0" err="1"/>
              <a:t>m</a:t>
            </a:r>
            <a:r>
              <a:rPr lang="en-US" sz="2000" baseline="-25000" dirty="0" err="1"/>
              <a:t>C</a:t>
            </a:r>
            <a:r>
              <a:rPr lang="en-US" sz="2000" dirty="0"/>
              <a:t> </a:t>
            </a:r>
            <a:r>
              <a:rPr lang="en-US" sz="2000" dirty="0" smtClean="0"/>
              <a:t>&lt;&lt;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phrasiness</a:t>
            </a:r>
            <a:r>
              <a:rPr lang="en-US" sz="2000" dirty="0" smtClean="0"/>
              <a:t>: O(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background corpus B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Sort together and combine records: O(m log m), m=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+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and combined quality: O(m)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92083" y="5037666"/>
            <a:ext cx="42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word counts fit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Ramping it up – keeping word counts out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records for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with attributes 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</a:t>
            </a:r>
            <a:r>
              <a:rPr lang="en-US" i="1" dirty="0" err="1" smtClean="0"/>
              <a:t>freq</a:t>
            </a:r>
            <a:r>
              <a:rPr lang="en-US" i="1" dirty="0" smtClean="0"/>
              <a:t>-of-x-in-C, </a:t>
            </a:r>
            <a:r>
              <a:rPr lang="en-US" i="1" dirty="0" err="1"/>
              <a:t>freq</a:t>
            </a:r>
            <a:r>
              <a:rPr lang="en-US" i="1" dirty="0"/>
              <a:t>-of</a:t>
            </a:r>
            <a:r>
              <a:rPr lang="en-US" i="1" dirty="0" smtClean="0"/>
              <a:t>-y-</a:t>
            </a:r>
            <a:r>
              <a:rPr lang="en-US" i="1" dirty="0"/>
              <a:t>in-</a:t>
            </a:r>
            <a:r>
              <a:rPr lang="en-US" i="1" dirty="0" smtClean="0"/>
              <a:t>C, …</a:t>
            </a:r>
          </a:p>
          <a:p>
            <a:r>
              <a:rPr lang="en-US" dirty="0" smtClean="0"/>
              <a:t>Assume I have built built phrase tables and word tables….how do I incorporate the word attributes into the phrase records?</a:t>
            </a:r>
          </a:p>
          <a:p>
            <a:r>
              <a:rPr lang="en-US" dirty="0" smtClean="0"/>
              <a:t>For each phrase </a:t>
            </a:r>
            <a:r>
              <a:rPr lang="en-US" i="1" dirty="0" err="1" smtClean="0"/>
              <a:t>xy</a:t>
            </a:r>
            <a:r>
              <a:rPr lang="en-US" i="1" dirty="0" smtClean="0"/>
              <a:t>, </a:t>
            </a:r>
            <a:r>
              <a:rPr lang="en-US" dirty="0" smtClean="0"/>
              <a:t>request necessary word frequencies:</a:t>
            </a:r>
            <a:endParaRPr lang="en-US" i="1" dirty="0" smtClean="0"/>
          </a:p>
          <a:p>
            <a:pPr lvl="1"/>
            <a:r>
              <a:rPr lang="en-US" dirty="0" smtClean="0"/>
              <a:t>Print “</a:t>
            </a:r>
            <a:r>
              <a:rPr lang="en-US" i="1" dirty="0" smtClean="0"/>
              <a:t>x ~</a:t>
            </a:r>
            <a:r>
              <a:rPr lang="en-US" dirty="0" smtClean="0"/>
              <a:t>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i="1" dirty="0" smtClean="0"/>
              <a:t>=</a:t>
            </a:r>
            <a:r>
              <a:rPr lang="en-US" i="1" dirty="0" err="1" smtClean="0"/>
              <a:t>xy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/>
              <a:t>Print </a:t>
            </a:r>
            <a:r>
              <a:rPr lang="en-US" dirty="0" smtClean="0"/>
              <a:t>“</a:t>
            </a:r>
            <a:r>
              <a:rPr lang="en-US" i="1" dirty="0" smtClean="0"/>
              <a:t>y </a:t>
            </a:r>
            <a:r>
              <a:rPr lang="en-US" i="1" dirty="0"/>
              <a:t>~</a:t>
            </a:r>
            <a:r>
              <a:rPr lang="en-US" dirty="0"/>
              <a:t>request=</a:t>
            </a:r>
            <a:r>
              <a:rPr lang="en-US" dirty="0" err="1"/>
              <a:t>freq</a:t>
            </a:r>
            <a:r>
              <a:rPr lang="en-US" dirty="0"/>
              <a:t>-in-</a:t>
            </a:r>
            <a:r>
              <a:rPr lang="en-US" dirty="0" err="1"/>
              <a:t>C,from</a:t>
            </a:r>
            <a:r>
              <a:rPr lang="en-US" i="1" dirty="0"/>
              <a:t>=</a:t>
            </a:r>
            <a:r>
              <a:rPr lang="en-US" i="1" dirty="0" err="1"/>
              <a:t>xy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Sort all the word requests in with the word tables</a:t>
            </a:r>
          </a:p>
          <a:p>
            <a:r>
              <a:rPr lang="en-US" dirty="0" smtClean="0"/>
              <a:t>Scan through the result and generate the answers: for each word </a:t>
            </a:r>
            <a:r>
              <a:rPr lang="en-US" i="1" dirty="0" smtClean="0"/>
              <a:t>w, a</a:t>
            </a:r>
            <a:r>
              <a:rPr lang="en-US" i="1" baseline="-25000" dirty="0" smtClean="0"/>
              <a:t>1</a:t>
            </a:r>
            <a:r>
              <a:rPr lang="en-US" i="1" dirty="0" smtClean="0"/>
              <a:t>=n</a:t>
            </a:r>
            <a:r>
              <a:rPr lang="en-US" i="1" baseline="-25000" dirty="0" smtClean="0"/>
              <a:t>1</a:t>
            </a:r>
            <a:r>
              <a:rPr lang="en-US" i="1" dirty="0" smtClean="0"/>
              <a:t>,a</a:t>
            </a:r>
            <a:r>
              <a:rPr lang="en-US" i="1" baseline="-25000" dirty="0" smtClean="0"/>
              <a:t>2</a:t>
            </a:r>
            <a:r>
              <a:rPr lang="en-US" i="1" dirty="0" smtClean="0"/>
              <a:t>=n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~request=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dirty="0" smtClean="0"/>
              <a:t>=</a:t>
            </a:r>
            <a:r>
              <a:rPr lang="en-US" i="1" dirty="0" smtClean="0"/>
              <a:t>w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Sort the answers in with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Scan through and augment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My Pictures\zipf-stat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06610"/>
            <a:ext cx="7534275" cy="508943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[Via Bruce Croft]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10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439334"/>
            <a:ext cx="898525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foreground corpus C for phrases, words: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producing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phrase records,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word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phrase records producing word-</a:t>
            </a:r>
            <a:r>
              <a:rPr lang="en-US" sz="2400" dirty="0" err="1" smtClean="0"/>
              <a:t>freq</a:t>
            </a:r>
            <a:r>
              <a:rPr lang="en-US" sz="2400" dirty="0" smtClean="0"/>
              <a:t>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producing 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Sort requests with word records: O((2m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)log(2m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	=</a:t>
            </a:r>
            <a:r>
              <a:rPr lang="en-US" sz="2400" dirty="0" smtClean="0"/>
              <a:t> O(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log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since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&lt;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Scan through and answer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Sort answers with phrase records: O</a:t>
            </a:r>
            <a:r>
              <a:rPr lang="en-US" sz="2400" dirty="0"/>
              <a:t>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)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Repeat 1-5 for background corpus: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+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logm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Combine the two phrase tables: O(m log m), m 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Compute all the statistics: O(m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7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4788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 more on stream-and-sort and naïve Bayes</a:t>
            </a:r>
          </a:p>
          <a:p>
            <a:pPr lvl="1"/>
            <a:r>
              <a:rPr lang="en-US" dirty="0" smtClean="0"/>
              <a:t>Request-answer pattern</a:t>
            </a:r>
          </a:p>
          <a:p>
            <a:r>
              <a:rPr lang="en-US" dirty="0" smtClean="0"/>
              <a:t>Another problem: “meaningful” phrase finding</a:t>
            </a:r>
          </a:p>
          <a:p>
            <a:pPr lvl="1"/>
            <a:r>
              <a:rPr lang="en-US" dirty="0" smtClean="0"/>
              <a:t>Statistics for identifying phrases (or more generally correlations and differences)</a:t>
            </a:r>
          </a:p>
          <a:p>
            <a:pPr lvl="1"/>
            <a:r>
              <a:rPr lang="en-US" dirty="0" smtClean="0"/>
              <a:t>Also </a:t>
            </a:r>
            <a:r>
              <a:rPr lang="en-US" smtClean="0"/>
              <a:t>using foreground </a:t>
            </a:r>
            <a:r>
              <a:rPr lang="en-US" dirty="0" smtClean="0"/>
              <a:t>and background corpora</a:t>
            </a:r>
          </a:p>
          <a:p>
            <a:r>
              <a:rPr lang="en-US" dirty="0" smtClean="0"/>
              <a:t>Implementing “phrase finding” efficiently</a:t>
            </a:r>
          </a:p>
          <a:p>
            <a:pPr lvl="1"/>
            <a:r>
              <a:rPr lang="en-US" dirty="0" smtClean="0"/>
              <a:t>Using request-answer</a:t>
            </a:r>
          </a:p>
          <a:p>
            <a:r>
              <a:rPr lang="en-US" dirty="0" smtClean="0"/>
              <a:t>Some other phrase-related problems</a:t>
            </a:r>
          </a:p>
          <a:p>
            <a:pPr lvl="1"/>
            <a:r>
              <a:rPr lang="en-US" dirty="0" smtClean="0"/>
              <a:t>Semantic orientation</a:t>
            </a:r>
          </a:p>
          <a:p>
            <a:pPr lvl="1"/>
            <a:r>
              <a:rPr lang="en-US" dirty="0" smtClean="0"/>
              <a:t>Complex named entity recognition</a:t>
            </a:r>
          </a:p>
        </p:txBody>
      </p:sp>
    </p:spTree>
    <p:extLst>
      <p:ext uri="{BB962C8B-B14F-4D97-AF65-F5344CB8AC3E}">
        <p14:creationId xmlns:p14="http://schemas.microsoft.com/office/powerpoint/2010/main" val="39947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Stream-and-sort ==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3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6" name="Picture 2" descr="http://www.filecluster.com/reviews/wp-content/uploads/2008/11/server_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1"/>
            <a:ext cx="943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1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Sequentially read a lot of data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dirty="0" smtClean="0"/>
              <a:t>Extract something you care about</a:t>
            </a:r>
          </a:p>
          <a:p>
            <a:r>
              <a:rPr lang="en-US" b="1" dirty="0"/>
              <a:t>Group by </a:t>
            </a:r>
            <a:r>
              <a:rPr lang="en-US" b="1" dirty="0" smtClean="0"/>
              <a:t>key:</a:t>
            </a:r>
            <a:r>
              <a:rPr lang="en-US" dirty="0" smtClean="0"/>
              <a:t> Sort and Shuffle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dirty="0" smtClean="0"/>
              <a:t>Aggregate, summarize, filter or transform</a:t>
            </a:r>
          </a:p>
          <a:p>
            <a:r>
              <a:rPr lang="en-US" dirty="0" smtClean="0"/>
              <a:t>Write the 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Outline stays the same, </a:t>
            </a:r>
            <a:r>
              <a:rPr lang="en-US" sz="2400" b="1" dirty="0" smtClean="0"/>
              <a:t>Map </a:t>
            </a:r>
            <a:r>
              <a:rPr lang="en-US" sz="2400" dirty="0" smtClean="0"/>
              <a:t>and </a:t>
            </a:r>
            <a:r>
              <a:rPr lang="en-US" sz="2400" b="1" dirty="0"/>
              <a:t>R</a:t>
            </a:r>
            <a:r>
              <a:rPr lang="en-US" sz="2400" b="1" dirty="0" smtClean="0"/>
              <a:t>educe </a:t>
            </a:r>
            <a:r>
              <a:rPr lang="en-US" sz="2400" dirty="0" smtClean="0"/>
              <a:t>change to fit the problem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Map</a:t>
            </a:r>
            <a:r>
              <a:rPr lang="en-US" dirty="0" smtClean="0"/>
              <a:t> Step</a:t>
            </a:r>
            <a:endParaRPr lang="en-US" dirty="0"/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Reduce </a:t>
            </a:r>
            <a:r>
              <a:rPr lang="en-US" dirty="0" smtClean="0"/>
              <a:t>Step</a:t>
            </a:r>
            <a:endParaRPr lang="en-US" dirty="0"/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Group</a:t>
              </a:r>
            </a:p>
            <a:p>
              <a:r>
                <a:rPr lang="en-US" b="1" dirty="0" smtClean="0"/>
                <a:t>by key</a:t>
              </a:r>
              <a:endParaRPr lang="en-US" b="1" dirty="0"/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Input:</a:t>
            </a:r>
            <a:r>
              <a:rPr lang="en-US" dirty="0"/>
              <a:t> a set of </a:t>
            </a:r>
            <a:r>
              <a:rPr lang="en-US" dirty="0" smtClean="0"/>
              <a:t>key-value </a:t>
            </a:r>
            <a:r>
              <a:rPr lang="en-US" dirty="0"/>
              <a:t>pairs</a:t>
            </a:r>
          </a:p>
          <a:p>
            <a:r>
              <a:rPr lang="en-US" dirty="0" smtClean="0"/>
              <a:t>Programmer specifies two methods: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Map(k, v)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v’&gt;*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Takes a key-value pair and outputs a set of key-value pairs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E.g., key is the filename, value is a single line in the file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There is one Map call for every </a:t>
            </a:r>
            <a:r>
              <a:rPr lang="en-US" i="1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k,v</a:t>
            </a:r>
            <a:r>
              <a:rPr lang="en-US" i="1" dirty="0" smtClean="0">
                <a:sym typeface="Wingdings" pitchFamily="2" charset="2"/>
              </a:rPr>
              <a:t>) </a:t>
            </a:r>
            <a:r>
              <a:rPr lang="en-US" dirty="0" smtClean="0">
                <a:sym typeface="Wingdings" pitchFamily="2" charset="2"/>
              </a:rPr>
              <a:t>pair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Reduce(k’, &lt;v’&gt;*)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v’’&gt;*</a:t>
            </a:r>
          </a:p>
          <a:p>
            <a:pPr lvl="2"/>
            <a:r>
              <a:rPr lang="en-US" b="1" dirty="0" smtClean="0">
                <a:sym typeface="Wingdings" pitchFamily="2" charset="2"/>
              </a:rPr>
              <a:t>All values </a:t>
            </a:r>
            <a:r>
              <a:rPr lang="en-US" b="1" i="1" dirty="0" smtClean="0">
                <a:sym typeface="Wingdings" pitchFamily="2" charset="2"/>
              </a:rPr>
              <a:t>v’</a:t>
            </a:r>
            <a:r>
              <a:rPr lang="en-US" b="1" dirty="0" smtClean="0">
                <a:sym typeface="Wingdings" pitchFamily="2" charset="2"/>
              </a:rPr>
              <a:t> with same key </a:t>
            </a:r>
            <a:r>
              <a:rPr lang="en-US" b="1" i="1" dirty="0" smtClean="0">
                <a:sym typeface="Wingdings" pitchFamily="2" charset="2"/>
              </a:rPr>
              <a:t>k’</a:t>
            </a:r>
            <a:r>
              <a:rPr lang="en-US" b="1" dirty="0" smtClean="0">
                <a:sym typeface="Wingdings" pitchFamily="2" charset="2"/>
              </a:rPr>
              <a:t> are reduced together </a:t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and processed in </a:t>
            </a:r>
            <a:r>
              <a:rPr lang="en-US" b="1" i="1" dirty="0" smtClean="0">
                <a:sym typeface="Wingdings" pitchFamily="2" charset="2"/>
              </a:rPr>
              <a:t>v’</a:t>
            </a:r>
            <a:r>
              <a:rPr lang="en-US" b="1" dirty="0" smtClean="0">
                <a:sym typeface="Wingdings" pitchFamily="2" charset="2"/>
              </a:rPr>
              <a:t> order</a:t>
            </a:r>
          </a:p>
          <a:p>
            <a:pPr lvl="2"/>
            <a:r>
              <a:rPr lang="en-US" dirty="0"/>
              <a:t>There is one </a:t>
            </a:r>
            <a:r>
              <a:rPr lang="en-US" dirty="0" smtClean="0"/>
              <a:t>Reduce </a:t>
            </a:r>
            <a:r>
              <a:rPr lang="en-US" dirty="0"/>
              <a:t>function call per unique </a:t>
            </a:r>
            <a:r>
              <a:rPr lang="en-US" dirty="0" smtClean="0"/>
              <a:t>key </a:t>
            </a:r>
            <a:r>
              <a:rPr lang="en-US" i="1" dirty="0" smtClean="0"/>
              <a:t>k’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Large-scale computing</a:t>
            </a:r>
            <a:r>
              <a:rPr lang="en-US" dirty="0" smtClean="0">
                <a:solidFill>
                  <a:srgbClr val="008000"/>
                </a:solidFill>
              </a:rPr>
              <a:t> for </a:t>
            </a:r>
            <a:r>
              <a:rPr lang="en-US" b="1" dirty="0" smtClean="0">
                <a:solidFill>
                  <a:srgbClr val="008000"/>
                </a:solidFill>
              </a:rPr>
              <a:t>data mining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problems on </a:t>
            </a:r>
            <a:r>
              <a:rPr lang="en-US" b="1" dirty="0" smtClean="0">
                <a:solidFill>
                  <a:srgbClr val="008000"/>
                </a:solidFill>
              </a:rPr>
              <a:t>commodity hardware</a:t>
            </a:r>
          </a:p>
          <a:p>
            <a:r>
              <a:rPr lang="en-US" b="1" dirty="0" smtClean="0"/>
              <a:t>Challenges: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How do you distribute computation?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How </a:t>
            </a:r>
            <a:r>
              <a:rPr lang="en-US" b="1" dirty="0">
                <a:solidFill>
                  <a:schemeClr val="accent2"/>
                </a:solidFill>
              </a:rPr>
              <a:t>can we make it easy to write distributed </a:t>
            </a:r>
            <a:r>
              <a:rPr lang="en-US" b="1" dirty="0" smtClean="0">
                <a:solidFill>
                  <a:schemeClr val="accent2"/>
                </a:solidFill>
              </a:rPr>
              <a:t>programs?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Machines fail:</a:t>
            </a:r>
          </a:p>
          <a:p>
            <a:pPr lvl="2"/>
            <a:r>
              <a:rPr lang="en-US" dirty="0"/>
              <a:t>One server may stay up 3 years (1,000 days)</a:t>
            </a:r>
          </a:p>
          <a:p>
            <a:pPr lvl="2"/>
            <a:r>
              <a:rPr lang="en-US" dirty="0"/>
              <a:t>If you have </a:t>
            </a:r>
            <a:r>
              <a:rPr lang="en-US" dirty="0" smtClean="0"/>
              <a:t>1,000 </a:t>
            </a:r>
            <a:r>
              <a:rPr lang="en-US" dirty="0"/>
              <a:t>servers, expect to loose </a:t>
            </a:r>
            <a:r>
              <a:rPr lang="en-US" dirty="0" smtClean="0"/>
              <a:t>1/day</a:t>
            </a:r>
          </a:p>
          <a:p>
            <a:pPr lvl="2"/>
            <a:r>
              <a:rPr lang="en-US" dirty="0" smtClean="0"/>
              <a:t>People estimated Google </a:t>
            </a:r>
            <a:r>
              <a:rPr lang="en-US" dirty="0"/>
              <a:t>had ~1M </a:t>
            </a:r>
            <a:r>
              <a:rPr lang="en-US" dirty="0" smtClean="0"/>
              <a:t>machines in 2011</a:t>
            </a:r>
          </a:p>
          <a:p>
            <a:pPr lvl="3"/>
            <a:r>
              <a:rPr lang="en-US" dirty="0" smtClean="0"/>
              <a:t>1,000 machines fail every day!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Issue:</a:t>
            </a:r>
            <a:r>
              <a:rPr lang="en-US" b="1" dirty="0"/>
              <a:t> </a:t>
            </a:r>
            <a:r>
              <a:rPr lang="en-US" b="1" dirty="0" smtClean="0"/>
              <a:t>Copying data </a:t>
            </a:r>
            <a:r>
              <a:rPr lang="en-US" b="1" dirty="0"/>
              <a:t>over </a:t>
            </a:r>
            <a:r>
              <a:rPr lang="en-US" b="1" dirty="0" smtClean="0"/>
              <a:t>a network </a:t>
            </a:r>
            <a:r>
              <a:rPr lang="en-US" b="1" dirty="0"/>
              <a:t>takes time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Idea:</a:t>
            </a:r>
          </a:p>
          <a:p>
            <a:pPr lvl="1"/>
            <a:r>
              <a:rPr lang="en-US" dirty="0" smtClean="0"/>
              <a:t>Bring computation close to the data</a:t>
            </a:r>
          </a:p>
          <a:p>
            <a:pPr lvl="1"/>
            <a:r>
              <a:rPr lang="en-US" dirty="0" smtClean="0"/>
              <a:t>Store files multiple times for reliability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Map-reduce</a:t>
            </a:r>
            <a:r>
              <a:rPr lang="en-US" dirty="0">
                <a:solidFill>
                  <a:srgbClr val="0000FF"/>
                </a:solidFill>
              </a:rPr>
              <a:t> addresses these problems</a:t>
            </a:r>
          </a:p>
          <a:p>
            <a:pPr lvl="1"/>
            <a:r>
              <a:rPr lang="en-US" dirty="0"/>
              <a:t>Google’s computational/data </a:t>
            </a:r>
            <a:r>
              <a:rPr lang="en-US" dirty="0" smtClean="0"/>
              <a:t>manipulation model</a:t>
            </a:r>
            <a:endParaRPr lang="en-US" dirty="0"/>
          </a:p>
          <a:p>
            <a:pPr lvl="1"/>
            <a:r>
              <a:rPr lang="en-US" dirty="0"/>
              <a:t>Elegant way to work with big data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Storage Infrastructure – File system</a:t>
            </a:r>
          </a:p>
          <a:p>
            <a:pPr lvl="2"/>
            <a:r>
              <a:rPr lang="en-US" dirty="0" smtClean="0"/>
              <a:t>Google: GFS. </a:t>
            </a:r>
            <a:r>
              <a:rPr lang="en-US" dirty="0" err="1" smtClean="0"/>
              <a:t>Hadoop</a:t>
            </a:r>
            <a:r>
              <a:rPr lang="en-US" dirty="0" smtClean="0"/>
              <a:t>: HDFS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Programming model</a:t>
            </a:r>
          </a:p>
          <a:p>
            <a:pPr lvl="2"/>
            <a:r>
              <a:rPr lang="en-US" dirty="0" smtClean="0"/>
              <a:t>Map-Reduce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5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How to implement Naïve </a:t>
            </a:r>
            <a:r>
              <a:rPr lang="en-US" sz="2000" dirty="0" err="1" smtClean="0"/>
              <a:t>Bayes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u="sng" dirty="0" smtClean="0"/>
              <a:t>Assuming</a:t>
            </a:r>
            <a:r>
              <a:rPr lang="en-US" sz="2000" dirty="0" smtClean="0"/>
              <a:t> the event counters do </a:t>
            </a:r>
            <a:r>
              <a:rPr lang="en-US" sz="2000" i="1" dirty="0" smtClean="0"/>
              <a:t>not </a:t>
            </a:r>
            <a:r>
              <a:rPr lang="en-US" sz="20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Why? </a:t>
            </a:r>
          </a:p>
          <a:p>
            <a:r>
              <a:rPr lang="en-US" sz="2000" dirty="0" smtClean="0"/>
              <a:t>Heaps’ Law: If </a:t>
            </a:r>
            <a:r>
              <a:rPr lang="en-US" sz="2000" i="1" dirty="0" smtClean="0"/>
              <a:t>V</a:t>
            </a:r>
            <a:r>
              <a:rPr lang="en-US" sz="2000" dirty="0" smtClean="0"/>
              <a:t> is the size of the vocabulary and the </a:t>
            </a:r>
            <a:r>
              <a:rPr lang="en-US" sz="2000" i="1" dirty="0" smtClean="0"/>
              <a:t>n </a:t>
            </a:r>
            <a:r>
              <a:rPr lang="en-US" sz="2000" dirty="0" smtClean="0"/>
              <a:t>is the length of the corpus in words: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Typical constants:</a:t>
            </a:r>
          </a:p>
          <a:p>
            <a:pPr lvl="1"/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</a:t>
            </a:r>
            <a:r>
              <a:rPr lang="en-US" sz="2000" dirty="0" smtClean="0"/>
              <a:t> 1/10</a:t>
            </a:r>
            <a:r>
              <a:rPr lang="en-US" sz="2000" dirty="0" smtClean="0">
                <a:sym typeface="Symbol" pitchFamily="18" charset="2"/>
              </a:rPr>
              <a:t>1/</a:t>
            </a:r>
            <a:r>
              <a:rPr lang="en-US" sz="2000" dirty="0" smtClean="0"/>
              <a:t>100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  </a:t>
            </a:r>
            <a:r>
              <a:rPr lang="en-US" sz="2000" dirty="0" smtClean="0"/>
              <a:t>0.4</a:t>
            </a:r>
            <a:r>
              <a:rPr lang="en-US" sz="2000" dirty="0" smtClean="0">
                <a:sym typeface="Symbol" pitchFamily="18" charset="2"/>
              </a:rPr>
              <a:t></a:t>
            </a:r>
            <a:r>
              <a:rPr lang="en-US" sz="2000" dirty="0" smtClean="0"/>
              <a:t>0.6   (approx. square-root)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 smtClean="0"/>
              <a:t>Proper names, </a:t>
            </a:r>
            <a:r>
              <a:rPr lang="en-US" sz="2000" dirty="0" err="1" smtClean="0"/>
              <a:t>missspellings</a:t>
            </a:r>
            <a:r>
              <a:rPr lang="en-US" sz="2000" dirty="0" smtClean="0"/>
              <a:t>, neologisms, …</a:t>
            </a:r>
          </a:p>
          <a:p>
            <a:r>
              <a:rPr lang="en-US" sz="2000" dirty="0" smtClean="0"/>
              <a:t>Summary:</a:t>
            </a:r>
          </a:p>
          <a:p>
            <a:pPr lvl="1"/>
            <a:r>
              <a:rPr lang="en-US" sz="2000" dirty="0" smtClean="0"/>
              <a:t>For text classification for a corpus with O(n) words, expect to use O(</a:t>
            </a:r>
            <a:r>
              <a:rPr lang="en-US" sz="2000" dirty="0" err="1" smtClean="0"/>
              <a:t>sqrt</a:t>
            </a:r>
            <a:r>
              <a:rPr lang="en-US" sz="2000" dirty="0" smtClean="0"/>
              <a:t>(n)) storage for vocabulary.</a:t>
            </a:r>
          </a:p>
          <a:p>
            <a:pPr lvl="1"/>
            <a:r>
              <a:rPr lang="en-US" sz="2000" dirty="0" smtClean="0"/>
              <a:t>Scaling might be worse for other cases (e.g., hypertext, phrases, …)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2114550" y="2754904"/>
          <a:ext cx="5181600" cy="49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7" name="Equation" r:id="rId4" imgW="2374560" imgH="228600" progId="Equation.3">
                  <p:embed/>
                </p:oleObj>
              </mc:Choice>
              <mc:Fallback>
                <p:oleObj name="Equation" r:id="rId4" imgW="237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754904"/>
                        <a:ext cx="5181600" cy="498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87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Infrastructure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Problem: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nodes </a:t>
            </a:r>
            <a:r>
              <a:rPr lang="en-US" dirty="0" smtClean="0"/>
              <a:t>fail</a:t>
            </a:r>
            <a:r>
              <a:rPr lang="en-US" dirty="0"/>
              <a:t>, how </a:t>
            </a:r>
            <a:r>
              <a:rPr lang="en-US" dirty="0" smtClean="0"/>
              <a:t>to </a:t>
            </a:r>
            <a:r>
              <a:rPr lang="en-US" dirty="0"/>
              <a:t>store data persistently? 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Answer: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Distributed </a:t>
            </a:r>
            <a:r>
              <a:rPr lang="en-US" b="1" dirty="0">
                <a:solidFill>
                  <a:schemeClr val="accent2"/>
                </a:solidFill>
              </a:rPr>
              <a:t>File </a:t>
            </a:r>
            <a:r>
              <a:rPr lang="en-US" b="1" dirty="0" smtClean="0">
                <a:solidFill>
                  <a:schemeClr val="accent2"/>
                </a:solidFill>
              </a:rPr>
              <a:t>System: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Provides global file namespace</a:t>
            </a:r>
          </a:p>
          <a:p>
            <a:pPr lvl="2"/>
            <a:r>
              <a:rPr lang="en-US" dirty="0"/>
              <a:t>Google GFS; </a:t>
            </a:r>
            <a:r>
              <a:rPr lang="en-US" dirty="0" err="1"/>
              <a:t>Hadoop</a:t>
            </a:r>
            <a:r>
              <a:rPr lang="en-US" dirty="0"/>
              <a:t> HDFS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Typical usage pattern</a:t>
            </a:r>
          </a:p>
          <a:p>
            <a:pPr lvl="1"/>
            <a:r>
              <a:rPr lang="en-US" dirty="0"/>
              <a:t>Huge files (100s of GB to TB)</a:t>
            </a:r>
          </a:p>
          <a:p>
            <a:pPr lvl="1"/>
            <a:r>
              <a:rPr lang="en-US" dirty="0"/>
              <a:t>Data is rarely updated in place</a:t>
            </a:r>
          </a:p>
          <a:p>
            <a:pPr lvl="1"/>
            <a:r>
              <a:rPr lang="en-US" dirty="0"/>
              <a:t>Reads and appends are common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1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Chunk servers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File is split into contiguous chunks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Typically each chunk is 16-64MB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chunk replicated (usually 2x or 3x)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Try to keep replicas in different racks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Master node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a.k.a. Name Node in </a:t>
            </a:r>
            <a:r>
              <a:rPr lang="en-US" dirty="0" err="1" smtClean="0"/>
              <a:t>Hadoop’s</a:t>
            </a:r>
            <a:r>
              <a:rPr lang="en-US" dirty="0" smtClean="0"/>
              <a:t> HDFS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Stores metadata about where files are stored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Might be replicated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Client library for file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Talks to master to find chunk servers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Connects directly to chunk servers to access data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File System</a:t>
            </a:r>
            <a:endParaRPr lang="en-GB" dirty="0"/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Reliable distributed file system</a:t>
            </a:r>
            <a:endParaRPr lang="en-GB" dirty="0"/>
          </a:p>
          <a:p>
            <a:r>
              <a:rPr lang="en-GB" dirty="0" smtClean="0"/>
              <a:t>Data kept in “chunks” spread across machines</a:t>
            </a:r>
          </a:p>
          <a:p>
            <a:r>
              <a:rPr lang="en-GB" dirty="0" smtClean="0"/>
              <a:t>Each chunk </a:t>
            </a:r>
            <a:r>
              <a:rPr lang="en-GB" dirty="0" smtClean="0">
                <a:solidFill>
                  <a:schemeClr val="accent3"/>
                </a:solidFill>
              </a:rPr>
              <a:t>replicated</a:t>
            </a:r>
            <a:r>
              <a:rPr lang="en-GB" dirty="0" smtClean="0"/>
              <a:t> on different machines </a:t>
            </a:r>
          </a:p>
          <a:p>
            <a:pPr lvl="1"/>
            <a:r>
              <a:rPr lang="en-GB" dirty="0" smtClean="0"/>
              <a:t>Seamless recovery from disk or machine failure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2" y="3962400"/>
            <a:ext cx="520700" cy="498475"/>
            <a:chOff x="528" y="2160"/>
            <a:chExt cx="328" cy="314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7362" y="3957638"/>
            <a:ext cx="552450" cy="498475"/>
            <a:chOff x="912" y="2157"/>
            <a:chExt cx="348" cy="314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7362" y="4498975"/>
            <a:ext cx="531813" cy="498475"/>
            <a:chOff x="912" y="2498"/>
            <a:chExt cx="335" cy="314"/>
          </a:xfrm>
        </p:grpSpPr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47762" y="4495800"/>
            <a:ext cx="520700" cy="498475"/>
            <a:chOff x="528" y="2496"/>
            <a:chExt cx="328" cy="314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10477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6200000">
            <a:off x="1443371" y="4402451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buClr>
                <a:srgbClr val="009999"/>
              </a:buClr>
              <a:buFont typeface="Trade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1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465822" y="4419600"/>
            <a:ext cx="550863" cy="393700"/>
            <a:chOff x="3099" y="2165"/>
            <a:chExt cx="347" cy="248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3" cy="24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59760" y="3970338"/>
            <a:ext cx="558800" cy="498475"/>
            <a:chOff x="3487" y="2165"/>
            <a:chExt cx="352" cy="314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780373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6200000">
            <a:off x="5186250" y="4410389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3</a:t>
            </a:r>
            <a:endParaRPr lang="en-GB" sz="1600" dirty="0">
              <a:solidFill>
                <a:srgbClr val="009999"/>
              </a:solidFill>
              <a:latin typeface="TradeGothic" pitchFamily="32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86162" y="3962400"/>
            <a:ext cx="520700" cy="498475"/>
            <a:chOff x="2064" y="2160"/>
            <a:chExt cx="328" cy="314"/>
          </a:xfrm>
        </p:grpSpPr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586162" y="4498975"/>
            <a:ext cx="531813" cy="498475"/>
            <a:chOff x="2064" y="2498"/>
            <a:chExt cx="335" cy="314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3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6562" y="4503738"/>
            <a:ext cx="520700" cy="498475"/>
            <a:chOff x="1680" y="2501"/>
            <a:chExt cx="328" cy="314"/>
          </a:xfrm>
        </p:grpSpPr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8765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 rot="16200000">
            <a:off x="3302334" y="4411975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2</a:t>
            </a:r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6316847" y="4191000"/>
            <a:ext cx="638175" cy="6064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7D7D7D"/>
                </a:solidFill>
                <a:latin typeface="TradeGothic" pitchFamily="32" charset="0"/>
              </a:rPr>
              <a:t>…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69047" y="3962400"/>
            <a:ext cx="531813" cy="498475"/>
            <a:chOff x="3504" y="2496"/>
            <a:chExt cx="335" cy="314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976748" y="3962400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875744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45028" y="5410200"/>
            <a:ext cx="6922633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Bring computation directly to the data!</a:t>
            </a:r>
            <a:endParaRPr lang="en-US" sz="2800" dirty="0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7058025" y="3970338"/>
            <a:ext cx="549275" cy="498475"/>
            <a:chOff x="3099" y="2165"/>
            <a:chExt cx="346" cy="314"/>
          </a:xfrm>
        </p:grpSpPr>
        <p:sp>
          <p:nvSpPr>
            <p:cNvPr id="8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73975" y="3970338"/>
            <a:ext cx="558800" cy="498475"/>
            <a:chOff x="3487" y="2165"/>
            <a:chExt cx="352" cy="314"/>
          </a:xfrm>
        </p:grpSpPr>
        <p:sp>
          <p:nvSpPr>
            <p:cNvPr id="8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86" name="AutoShape 42"/>
          <p:cNvSpPr>
            <a:spLocks noChangeArrowheads="1"/>
          </p:cNvSpPr>
          <p:nvPr/>
        </p:nvSpPr>
        <p:spPr bwMode="auto">
          <a:xfrm>
            <a:off x="6994588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3"/>
          <p:cNvSpPr>
            <a:spLocks noChangeArrowheads="1"/>
          </p:cNvSpPr>
          <p:nvPr/>
        </p:nvSpPr>
        <p:spPr bwMode="auto">
          <a:xfrm rot="16200000">
            <a:off x="7400465" y="4393557"/>
            <a:ext cx="427979" cy="1519584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N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700962" y="4495800"/>
            <a:ext cx="531813" cy="498475"/>
            <a:chOff x="3504" y="2496"/>
            <a:chExt cx="335" cy="314"/>
          </a:xfrm>
        </p:grpSpPr>
        <p:sp>
          <p:nvSpPr>
            <p:cNvPr id="89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089959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92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6096000"/>
            <a:ext cx="6922633" cy="53340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Chunk servers also serve as compute servers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0023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Model: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Warm-up task:</a:t>
            </a:r>
          </a:p>
          <a:p>
            <a:r>
              <a:rPr lang="en-US" dirty="0" smtClean="0"/>
              <a:t>We </a:t>
            </a:r>
            <a:r>
              <a:rPr lang="en-US" dirty="0"/>
              <a:t>have a </a:t>
            </a:r>
            <a:r>
              <a:rPr lang="en-US" dirty="0" smtClean="0"/>
              <a:t>huge text document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times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distinct </a:t>
            </a:r>
            <a:r>
              <a:rPr lang="en-US" dirty="0"/>
              <a:t>word appears in the </a:t>
            </a:r>
            <a:r>
              <a:rPr lang="en-US" dirty="0" smtClean="0"/>
              <a:t>file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Sample application: 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Analyze </a:t>
            </a:r>
            <a:r>
              <a:rPr lang="en-US" dirty="0"/>
              <a:t>web server logs to find popular URLs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7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Word Count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Case 1: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/>
              <a:t>File </a:t>
            </a:r>
            <a:r>
              <a:rPr lang="en-US" dirty="0"/>
              <a:t>too large for memory, but all &lt;word, count&gt; pairs fit in memory</a:t>
            </a:r>
          </a:p>
          <a:p>
            <a:pPr marL="118872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Case </a:t>
            </a:r>
            <a:r>
              <a:rPr lang="en-US" b="1" dirty="0" smtClean="0">
                <a:solidFill>
                  <a:schemeClr val="accent2"/>
                </a:solidFill>
              </a:rPr>
              <a:t>2:</a:t>
            </a:r>
          </a:p>
          <a:p>
            <a:r>
              <a:rPr lang="en-US" dirty="0" smtClean="0"/>
              <a:t>Count occurrences of words:</a:t>
            </a:r>
            <a:endParaRPr lang="en-US" dirty="0"/>
          </a:p>
          <a:p>
            <a:pPr lvl="1"/>
            <a:r>
              <a:rPr lang="en-US" b="1" dirty="0" smtClean="0">
                <a:latin typeface="Courier New" pitchFamily="49" charset="0"/>
              </a:rPr>
              <a:t>words(doc.txt) </a:t>
            </a:r>
            <a:r>
              <a:rPr lang="en-US" b="1" dirty="0">
                <a:latin typeface="Courier New" pitchFamily="49" charset="0"/>
              </a:rPr>
              <a:t>| sort | </a:t>
            </a:r>
            <a:r>
              <a:rPr lang="en-US" b="1" dirty="0" err="1">
                <a:latin typeface="Courier New" pitchFamily="49" charset="0"/>
              </a:rPr>
              <a:t>uniq</a:t>
            </a:r>
            <a:r>
              <a:rPr lang="en-US" b="1" dirty="0">
                <a:latin typeface="Courier New" pitchFamily="49" charset="0"/>
              </a:rPr>
              <a:t> -c</a:t>
            </a:r>
          </a:p>
          <a:p>
            <a:pPr lvl="2"/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words</a:t>
            </a:r>
            <a:r>
              <a:rPr lang="en-US" dirty="0"/>
              <a:t> takes a file and outputs the words in it, one </a:t>
            </a:r>
            <a:r>
              <a:rPr lang="en-US" dirty="0" smtClean="0"/>
              <a:t>per a </a:t>
            </a:r>
            <a:r>
              <a:rPr lang="en-US" dirty="0"/>
              <a:t>line</a:t>
            </a:r>
          </a:p>
          <a:p>
            <a:r>
              <a:rPr lang="en-US" dirty="0" smtClean="0"/>
              <a:t>Case 2 captures </a:t>
            </a:r>
            <a:r>
              <a:rPr lang="en-US" dirty="0"/>
              <a:t>the essence of </a:t>
            </a:r>
            <a:r>
              <a:rPr lang="en-US" b="1" dirty="0" err="1">
                <a:solidFill>
                  <a:schemeClr val="accent2"/>
                </a:solidFill>
              </a:rPr>
              <a:t>MapReduce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Great thing is </a:t>
            </a:r>
            <a:r>
              <a:rPr lang="en-US" dirty="0" smtClean="0"/>
              <a:t>that it </a:t>
            </a:r>
            <a:r>
              <a:rPr lang="en-US" dirty="0"/>
              <a:t>is naturally parallelizable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5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Input and final </a:t>
            </a:r>
            <a:r>
              <a:rPr lang="en-US" b="1" dirty="0">
                <a:solidFill>
                  <a:schemeClr val="accent4"/>
                </a:solidFill>
              </a:rPr>
              <a:t>output </a:t>
            </a:r>
            <a:r>
              <a:rPr lang="en-US" b="1" dirty="0"/>
              <a:t>are stored on a</a:t>
            </a:r>
            <a:r>
              <a:rPr lang="en-US" b="1" dirty="0">
                <a:solidFill>
                  <a:schemeClr val="accent4"/>
                </a:solidFill>
              </a:rPr>
              <a:t> distributed file </a:t>
            </a:r>
            <a:r>
              <a:rPr lang="en-US" b="1" dirty="0" smtClean="0">
                <a:solidFill>
                  <a:schemeClr val="accent4"/>
                </a:solidFill>
              </a:rPr>
              <a:t>system (FS):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Scheduler tries to schedule map tasks “close” to physical storage location of input data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Intermediate </a:t>
            </a:r>
            <a:r>
              <a:rPr lang="en-US" b="1" dirty="0">
                <a:solidFill>
                  <a:schemeClr val="accent2"/>
                </a:solidFill>
              </a:rPr>
              <a:t>results</a:t>
            </a:r>
            <a:r>
              <a:rPr lang="en-US" b="1" dirty="0"/>
              <a:t> are stored on </a:t>
            </a:r>
            <a:r>
              <a:rPr lang="en-US" b="1" dirty="0">
                <a:solidFill>
                  <a:schemeClr val="accent2"/>
                </a:solidFill>
              </a:rPr>
              <a:t>local FS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Map </a:t>
            </a:r>
            <a:r>
              <a:rPr lang="en-US" b="1" dirty="0"/>
              <a:t>and </a:t>
            </a:r>
            <a:r>
              <a:rPr lang="en-US" b="1" dirty="0" smtClean="0"/>
              <a:t>Reduce </a:t>
            </a:r>
            <a:r>
              <a:rPr lang="en-US" b="1" dirty="0"/>
              <a:t>workers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Output </a:t>
            </a:r>
            <a:r>
              <a:rPr lang="en-US" b="1" dirty="0"/>
              <a:t>is often input to another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MapReduce</a:t>
            </a:r>
            <a:r>
              <a:rPr lang="en-US" b="1" dirty="0" smtClean="0"/>
              <a:t> </a:t>
            </a:r>
            <a:r>
              <a:rPr lang="en-US" b="1" dirty="0"/>
              <a:t>task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3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Master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Master </a:t>
            </a:r>
            <a:r>
              <a:rPr lang="en-US" b="1" dirty="0" smtClean="0">
                <a:solidFill>
                  <a:schemeClr val="accent3"/>
                </a:solidFill>
              </a:rPr>
              <a:t>node takes care of coordination: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/>
              <a:t>Task status:</a:t>
            </a:r>
            <a:r>
              <a:rPr lang="en-US" dirty="0"/>
              <a:t> (idle, in-progress, completed)</a:t>
            </a:r>
          </a:p>
          <a:p>
            <a:pPr lvl="1"/>
            <a:r>
              <a:rPr lang="en-US" b="1" dirty="0"/>
              <a:t>Idle tasks</a:t>
            </a:r>
            <a:r>
              <a:rPr lang="en-US" dirty="0"/>
              <a:t> get scheduled as workers become available</a:t>
            </a:r>
          </a:p>
          <a:p>
            <a:pPr lvl="1"/>
            <a:r>
              <a:rPr lang="en-US" dirty="0"/>
              <a:t>When a map task completes, it sends the master the location and sizes of its </a:t>
            </a:r>
            <a:r>
              <a:rPr lang="en-US" i="1" dirty="0"/>
              <a:t>R</a:t>
            </a:r>
            <a:r>
              <a:rPr lang="en-US" dirty="0"/>
              <a:t> intermediate files, one for each reducer</a:t>
            </a:r>
          </a:p>
          <a:p>
            <a:pPr lvl="1"/>
            <a:r>
              <a:rPr lang="en-US" dirty="0"/>
              <a:t>Master pushes this info to </a:t>
            </a:r>
            <a:r>
              <a:rPr lang="en-US" dirty="0" smtClean="0"/>
              <a:t>reducers</a:t>
            </a:r>
          </a:p>
          <a:p>
            <a:pPr lvl="7"/>
            <a:endParaRPr lang="en-US" dirty="0"/>
          </a:p>
          <a:p>
            <a:r>
              <a:rPr lang="en-US" dirty="0"/>
              <a:t>Master pings workers periodically </a:t>
            </a:r>
            <a:r>
              <a:rPr lang="en-US" dirty="0" smtClean="0"/>
              <a:t>to </a:t>
            </a:r>
            <a:r>
              <a:rPr lang="en-US" dirty="0"/>
              <a:t>detect failures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5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Map worker failure</a:t>
            </a:r>
          </a:p>
          <a:p>
            <a:pPr lvl="1"/>
            <a:r>
              <a:rPr lang="en-US" dirty="0"/>
              <a:t>Map tasks completed or in-progress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worker </a:t>
            </a:r>
            <a:r>
              <a:rPr lang="en-US" dirty="0"/>
              <a:t>are reset to idle</a:t>
            </a:r>
          </a:p>
          <a:p>
            <a:pPr lvl="1"/>
            <a:r>
              <a:rPr lang="en-US" dirty="0"/>
              <a:t>Reduce workers are notified when task is rescheduled on another worker</a:t>
            </a:r>
          </a:p>
          <a:p>
            <a:r>
              <a:rPr lang="en-US" b="1" dirty="0">
                <a:solidFill>
                  <a:schemeClr val="accent3"/>
                </a:solidFill>
              </a:rPr>
              <a:t>Reduce worker failure</a:t>
            </a:r>
          </a:p>
          <a:p>
            <a:pPr lvl="1"/>
            <a:r>
              <a:rPr lang="en-US" dirty="0"/>
              <a:t>Only in-progress tasks are reset to </a:t>
            </a:r>
            <a:r>
              <a:rPr lang="en-US" dirty="0" smtClean="0"/>
              <a:t>idle </a:t>
            </a:r>
          </a:p>
          <a:p>
            <a:pPr lvl="1"/>
            <a:r>
              <a:rPr lang="en-US" dirty="0" smtClean="0"/>
              <a:t>Reduce task is restarted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Master failure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 task is aborted and client is notified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7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Map and Reduce jobs?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25780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M</a:t>
            </a:r>
            <a:r>
              <a:rPr lang="en-US" dirty="0"/>
              <a:t> map tasks, </a:t>
            </a:r>
            <a:r>
              <a:rPr lang="en-US" i="1" dirty="0"/>
              <a:t>R</a:t>
            </a:r>
            <a:r>
              <a:rPr lang="en-US" dirty="0"/>
              <a:t> reduce tasks</a:t>
            </a:r>
          </a:p>
          <a:p>
            <a:r>
              <a:rPr lang="en-US" b="1" dirty="0">
                <a:solidFill>
                  <a:schemeClr val="accent3"/>
                </a:solidFill>
              </a:rPr>
              <a:t>Rule of </a:t>
            </a:r>
            <a:r>
              <a:rPr lang="en-US" b="1" dirty="0" smtClean="0">
                <a:solidFill>
                  <a:schemeClr val="accent3"/>
                </a:solidFill>
              </a:rPr>
              <a:t>a thumb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</a:p>
          <a:p>
            <a:pPr lvl="1"/>
            <a:r>
              <a:rPr lang="en-US" dirty="0"/>
              <a:t>Make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much </a:t>
            </a:r>
            <a:r>
              <a:rPr lang="en-US" dirty="0"/>
              <a:t>larger than the number of nodes in </a:t>
            </a:r>
            <a:r>
              <a:rPr lang="en-US" dirty="0" smtClean="0"/>
              <a:t>the cluster</a:t>
            </a:r>
            <a:endParaRPr lang="en-US" dirty="0"/>
          </a:p>
          <a:p>
            <a:pPr lvl="1"/>
            <a:r>
              <a:rPr lang="en-US" dirty="0"/>
              <a:t>One DFS chunk per map is common</a:t>
            </a:r>
          </a:p>
          <a:p>
            <a:pPr lvl="1"/>
            <a:r>
              <a:rPr lang="en-US" dirty="0"/>
              <a:t>Improves dynamic load balancing and speeds </a:t>
            </a:r>
            <a:r>
              <a:rPr lang="en-US" dirty="0" smtClean="0"/>
              <a:t>up recovery </a:t>
            </a:r>
            <a:r>
              <a:rPr lang="en-US" dirty="0"/>
              <a:t>from worker </a:t>
            </a:r>
            <a:r>
              <a:rPr lang="en-US" dirty="0" smtClean="0"/>
              <a:t>failures</a:t>
            </a:r>
            <a:endParaRPr lang="en-US" dirty="0"/>
          </a:p>
          <a:p>
            <a:r>
              <a:rPr lang="en-US" b="1" dirty="0"/>
              <a:t>Usually </a:t>
            </a:r>
            <a:r>
              <a:rPr lang="en-US" b="1" i="1" dirty="0"/>
              <a:t>R</a:t>
            </a:r>
            <a:r>
              <a:rPr lang="en-US" b="1" dirty="0"/>
              <a:t> is smaller than </a:t>
            </a:r>
            <a:r>
              <a:rPr lang="en-US" b="1" i="1" dirty="0" smtClean="0"/>
              <a:t>M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output is spread across </a:t>
            </a:r>
            <a:r>
              <a:rPr lang="en-US" i="1" dirty="0"/>
              <a:t>R</a:t>
            </a:r>
            <a:r>
              <a:rPr lang="en-US" dirty="0"/>
              <a:t>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3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Granularity &amp; Pipelining</a:t>
            </a:r>
            <a:endParaRPr lang="en-US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Fine granularity tasks:</a:t>
            </a:r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en-US" dirty="0" smtClean="0"/>
              <a:t>map tasks &gt;&gt; machines</a:t>
            </a:r>
          </a:p>
          <a:p>
            <a:pPr lvl="1"/>
            <a:r>
              <a:rPr lang="en-US" dirty="0" smtClean="0"/>
              <a:t>Minimizes time for fault recovery</a:t>
            </a:r>
          </a:p>
          <a:p>
            <a:pPr lvl="1"/>
            <a:r>
              <a:rPr lang="en-US" dirty="0"/>
              <a:t>Can do pipeline shuffling with map execution</a:t>
            </a:r>
            <a:endParaRPr lang="en-US" dirty="0" smtClean="0"/>
          </a:p>
          <a:p>
            <a:pPr lvl="1"/>
            <a:r>
              <a:rPr lang="en-US" dirty="0" smtClean="0"/>
              <a:t>Better dynamic load balancing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505200"/>
            <a:ext cx="7753350" cy="25908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5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 (or at least a key-value store)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442066"/>
            <a:ext cx="4686300" cy="312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643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Combiners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Often a </a:t>
            </a:r>
            <a:r>
              <a:rPr lang="en-US" dirty="0" smtClean="0"/>
              <a:t>Map </a:t>
            </a:r>
            <a:r>
              <a:rPr lang="en-US" dirty="0"/>
              <a:t>task will produce many pairs of the form </a:t>
            </a:r>
            <a:r>
              <a:rPr lang="en-US" i="1" dirty="0"/>
              <a:t>(k,v</a:t>
            </a:r>
            <a:r>
              <a:rPr lang="en-US" i="1" baseline="-25000" dirty="0"/>
              <a:t>1</a:t>
            </a:r>
            <a:r>
              <a:rPr lang="en-US" i="1" dirty="0"/>
              <a:t>), (k,v</a:t>
            </a:r>
            <a:r>
              <a:rPr lang="en-US" i="1" baseline="-25000" dirty="0"/>
              <a:t>2</a:t>
            </a:r>
            <a:r>
              <a:rPr lang="en-US" i="1" dirty="0"/>
              <a:t>), …</a:t>
            </a:r>
            <a:r>
              <a:rPr lang="en-US" dirty="0"/>
              <a:t> for the same key </a:t>
            </a:r>
            <a:r>
              <a:rPr lang="en-US" i="1" dirty="0"/>
              <a:t>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popular words in </a:t>
            </a:r>
            <a:r>
              <a:rPr lang="en-US" dirty="0" smtClean="0"/>
              <a:t>the word count example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Can </a:t>
            </a:r>
            <a:r>
              <a:rPr lang="en-US" b="1" dirty="0"/>
              <a:t>save network time by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3"/>
                </a:solidFill>
              </a:rPr>
              <a:t>pre-aggregating values in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the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mapper:</a:t>
            </a:r>
            <a:endParaRPr lang="en-US" b="1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combine(k, </a:t>
            </a:r>
            <a:r>
              <a:rPr lang="en-US" dirty="0">
                <a:latin typeface="Arial" pitchFamily="34" charset="0"/>
                <a:cs typeface="Arial" pitchFamily="34" charset="0"/>
              </a:rPr>
              <a:t>list(v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Combiner is usually </a:t>
            </a:r>
            <a:r>
              <a:rPr lang="en-US" dirty="0">
                <a:sym typeface="Wingdings" pitchFamily="2" charset="2"/>
              </a:rPr>
              <a:t>same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as the reduce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Works </a:t>
            </a:r>
            <a:r>
              <a:rPr lang="en-US" dirty="0"/>
              <a:t>only if reduce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is commutative </a:t>
            </a:r>
            <a:r>
              <a:rPr lang="en-US" dirty="0"/>
              <a:t>and associative</a:t>
            </a:r>
          </a:p>
        </p:txBody>
      </p:sp>
      <p:pic>
        <p:nvPicPr>
          <p:cNvPr id="1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346" y="3048000"/>
            <a:ext cx="3634462" cy="2514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0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</a:t>
            </a:r>
            <a:r>
              <a:rPr lang="en-US" dirty="0"/>
              <a:t>Combiners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 to our word counting example:</a:t>
            </a:r>
          </a:p>
          <a:p>
            <a:pPr lvl="1"/>
            <a:r>
              <a:rPr lang="en-US" dirty="0" smtClean="0"/>
              <a:t>Combiner combines the values of all keys of a single mapper (single machine):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Much less data needs to be copied and shuffled!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1026" name="Picture 2" descr="http://www.admin-magazine.com/var/ezflow_site/storage/images/media/images/hadoop-f03/47069-1-eng-US/hadoop-F03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6220"/>
            <a:ext cx="6553200" cy="25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303622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28763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Partition </a:t>
            </a:r>
            <a:r>
              <a:rPr lang="en-US" dirty="0"/>
              <a:t>Function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Want to control how keys get partitioned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Inputs </a:t>
            </a:r>
            <a:r>
              <a:rPr lang="en-US" dirty="0"/>
              <a:t>to map tasks are created by contiguous splits of input </a:t>
            </a:r>
            <a:r>
              <a:rPr lang="en-US" dirty="0" smtClean="0"/>
              <a:t>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 needs </a:t>
            </a:r>
            <a:r>
              <a:rPr lang="en-US" dirty="0"/>
              <a:t>to ensure that records with the same intermediate key end up at the same </a:t>
            </a:r>
            <a:r>
              <a:rPr lang="en-US" dirty="0" smtClean="0"/>
              <a:t>worker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System </a:t>
            </a:r>
            <a:r>
              <a:rPr lang="en-US" b="1" dirty="0"/>
              <a:t>uses a default partition </a:t>
            </a:r>
            <a:r>
              <a:rPr lang="en-US" b="1" dirty="0" smtClean="0"/>
              <a:t>function: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hash(key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mod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lvl="8">
              <a:lnSpc>
                <a:spcPct val="90000"/>
              </a:lnSpc>
            </a:pPr>
            <a:endParaRPr lang="en-US" b="1" i="1" dirty="0" smtClean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Sometimes useful </a:t>
            </a:r>
            <a:r>
              <a:rPr lang="en-US" b="1" dirty="0">
                <a:solidFill>
                  <a:srgbClr val="D60093"/>
                </a:solidFill>
              </a:rPr>
              <a:t>to </a:t>
            </a:r>
            <a:r>
              <a:rPr lang="en-US" b="1" dirty="0" smtClean="0">
                <a:solidFill>
                  <a:srgbClr val="D60093"/>
                </a:solidFill>
              </a:rPr>
              <a:t>override the hash function:</a:t>
            </a:r>
            <a:endParaRPr lang="en-US" b="1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E.g.,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hash(hostname(URL)) mod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/>
              <a:t> ensures URLs from a host end up in the same output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Measures for Algorithms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b="1" dirty="0" smtClean="0">
                <a:solidFill>
                  <a:srgbClr val="008000"/>
                </a:solidFill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</a:rPr>
              <a:t>MapReduce</a:t>
            </a:r>
            <a:r>
              <a:rPr lang="en-US" b="1" dirty="0" smtClean="0">
                <a:solidFill>
                  <a:srgbClr val="008000"/>
                </a:solidFill>
              </a:rPr>
              <a:t> we quantify the cost of an algorithm using 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 smtClean="0">
                <a:solidFill>
                  <a:srgbClr val="FF0066"/>
                </a:solidFill>
              </a:rPr>
              <a:t>Communication </a:t>
            </a:r>
            <a:r>
              <a:rPr lang="en-US" i="1" dirty="0">
                <a:solidFill>
                  <a:srgbClr val="FF0066"/>
                </a:solidFill>
              </a:rPr>
              <a:t>cost</a:t>
            </a:r>
            <a:r>
              <a:rPr lang="en-US" dirty="0"/>
              <a:t>  = total I/O of all </a:t>
            </a:r>
            <a:r>
              <a:rPr lang="en-US" dirty="0" smtClean="0"/>
              <a:t>processes</a:t>
            </a:r>
            <a:endParaRPr lang="en-US" dirty="0"/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>
                <a:solidFill>
                  <a:srgbClr val="FF0066"/>
                </a:solidFill>
              </a:rPr>
              <a:t>Elapsed communication cost</a:t>
            </a:r>
            <a:r>
              <a:rPr lang="en-US" dirty="0"/>
              <a:t> = max of I/O along any </a:t>
            </a:r>
            <a:r>
              <a:rPr lang="en-US" dirty="0" smtClean="0"/>
              <a:t>path</a:t>
            </a:r>
            <a:endParaRPr lang="en-US" dirty="0"/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(</a:t>
            </a:r>
            <a:r>
              <a:rPr lang="en-US" i="1" dirty="0" smtClean="0">
                <a:solidFill>
                  <a:srgbClr val="FF0066"/>
                </a:solidFill>
              </a:rPr>
              <a:t>Elapsed</a:t>
            </a:r>
            <a:r>
              <a:rPr lang="en-US" dirty="0" smtClean="0"/>
              <a:t>) </a:t>
            </a:r>
            <a:r>
              <a:rPr lang="en-US" i="1" dirty="0">
                <a:solidFill>
                  <a:srgbClr val="FF0066"/>
                </a:solidFill>
              </a:rPr>
              <a:t>computation </a:t>
            </a:r>
            <a:r>
              <a:rPr lang="en-US" i="1" dirty="0" smtClean="0">
                <a:solidFill>
                  <a:srgbClr val="FF0066"/>
                </a:solidFill>
              </a:rPr>
              <a:t>cost</a:t>
            </a:r>
            <a:r>
              <a:rPr lang="en-US" dirty="0" smtClean="0"/>
              <a:t> </a:t>
            </a:r>
            <a:r>
              <a:rPr lang="en-US" dirty="0"/>
              <a:t>analogous, but count only running time of </a:t>
            </a:r>
            <a:r>
              <a:rPr lang="en-US" dirty="0" smtClean="0"/>
              <a:t>processes</a:t>
            </a:r>
          </a:p>
          <a:p>
            <a:pPr marL="609600" indent="-609600"/>
            <a:endParaRPr lang="en-US" sz="500" dirty="0" smtClean="0"/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 smtClean="0"/>
          </a:p>
          <a:p>
            <a:pPr marL="609600" indent="-609600"/>
            <a:endParaRPr lang="en-US" sz="500" dirty="0" smtClean="0"/>
          </a:p>
          <a:p>
            <a:pPr marL="292608" lvl="1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here the big-O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notation is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most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useful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adding more machines is always an option)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Cost Measures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For a map-reduce algorithm: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Communication cost =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input file size + 2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 (sum of the sizes of all files passed from Map processes to Reduce processes) + the sum of the output sizes of the Reduce processes.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Elapsed communication cost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the sum of the largest input + output for any map process, plus the same for any reduce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Cost Measures Mean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 the I/O (communication) or processing (computation) cost dominates</a:t>
            </a:r>
          </a:p>
          <a:p>
            <a:pPr lvl="1"/>
            <a:r>
              <a:rPr lang="en-US" dirty="0" smtClean="0"/>
              <a:t>Ignore one or the other</a:t>
            </a:r>
          </a:p>
          <a:p>
            <a:endParaRPr lang="en-US" dirty="0" smtClean="0"/>
          </a:p>
          <a:p>
            <a:r>
              <a:rPr lang="en-US" dirty="0" smtClean="0"/>
              <a:t>Total cost tells what you pay in rent from </a:t>
            </a:r>
            <a:br>
              <a:rPr lang="en-US" dirty="0" smtClean="0"/>
            </a:br>
            <a:r>
              <a:rPr lang="en-US" dirty="0" smtClean="0"/>
              <a:t>your friendly neighborhood cloud</a:t>
            </a:r>
          </a:p>
          <a:p>
            <a:endParaRPr lang="en-US" dirty="0" smtClean="0"/>
          </a:p>
          <a:p>
            <a:r>
              <a:rPr lang="en-US" dirty="0" smtClean="0"/>
              <a:t>Elapsed cost is wall-clock time using parallelism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5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Map-Reduce Join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Total communication cost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= O(|R|+|S|+|R ⋈ S|)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Elapsed communication cost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= O(s)</a:t>
            </a:r>
          </a:p>
          <a:p>
            <a:pPr lvl="1"/>
            <a:r>
              <a:rPr lang="en-US" dirty="0" smtClean="0"/>
              <a:t>We’re going to pick </a:t>
            </a:r>
            <a:r>
              <a:rPr lang="en-US" b="1" i="1" dirty="0" smtClean="0"/>
              <a:t>k</a:t>
            </a:r>
            <a:r>
              <a:rPr lang="en-US" dirty="0" smtClean="0"/>
              <a:t> and the number of Map processes so that the I/O limit </a:t>
            </a:r>
            <a:r>
              <a:rPr lang="en-US" b="1" i="1" dirty="0" smtClean="0"/>
              <a:t>s</a:t>
            </a:r>
            <a:r>
              <a:rPr lang="en-US" dirty="0" smtClean="0"/>
              <a:t> is respected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put a limit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the amount of input or output that any one process can </a:t>
            </a:r>
            <a:r>
              <a:rPr lang="en-US" dirty="0" smtClean="0"/>
              <a:t>have. </a:t>
            </a:r>
            <a:r>
              <a:rPr lang="en-US" b="1" i="1" dirty="0" smtClean="0"/>
              <a:t>s</a:t>
            </a:r>
            <a:r>
              <a:rPr lang="en-US" b="1" dirty="0" smtClean="0"/>
              <a:t> could </a:t>
            </a:r>
            <a:r>
              <a:rPr lang="en-US" b="1" dirty="0"/>
              <a:t>be:</a:t>
            </a:r>
          </a:p>
          <a:p>
            <a:pPr lvl="2"/>
            <a:r>
              <a:rPr lang="en-US" dirty="0"/>
              <a:t>What fits in main </a:t>
            </a:r>
            <a:r>
              <a:rPr lang="en-US" dirty="0" smtClean="0"/>
              <a:t>memory</a:t>
            </a:r>
            <a:endParaRPr lang="en-US" dirty="0"/>
          </a:p>
          <a:p>
            <a:pPr lvl="2"/>
            <a:r>
              <a:rPr lang="en-US" dirty="0"/>
              <a:t>What fits on local </a:t>
            </a:r>
            <a:r>
              <a:rPr lang="en-US" dirty="0" smtClean="0"/>
              <a:t>disk</a:t>
            </a:r>
            <a:endParaRPr lang="en-US" dirty="0"/>
          </a:p>
          <a:p>
            <a:r>
              <a:rPr lang="en-US" dirty="0" smtClean="0"/>
              <a:t>With proper indexes, computation cost is linear in the input + output size</a:t>
            </a:r>
          </a:p>
          <a:p>
            <a:pPr lvl="1"/>
            <a:r>
              <a:rPr lang="en-US" dirty="0" smtClean="0"/>
              <a:t>So computation cost is like comm. cost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Performance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IMPORTANT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may not have room for all reduce values in memory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In fact you should PLAN not to have memory for all values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Remember, small machines are much cheaper</a:t>
            </a:r>
          </a:p>
          <a:p>
            <a:pPr marL="1517993" lvl="3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have a limited budget</a:t>
            </a:r>
          </a:p>
        </p:txBody>
      </p:sp>
    </p:spTree>
    <p:extLst>
      <p:ext uri="{BB962C8B-B14F-4D97-AF65-F5344CB8AC3E}">
        <p14:creationId xmlns:p14="http://schemas.microsoft.com/office/powerpoint/2010/main" val="114711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Google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available outside Google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chemeClr val="accent3"/>
                </a:solidFill>
              </a:rPr>
              <a:t>Hadoop</a:t>
            </a:r>
            <a:endParaRPr lang="en-US" sz="2800" b="1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/>
              <a:t>An open-source implementation in Java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Uses HDFS for stable storage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Download</a:t>
            </a:r>
            <a:r>
              <a:rPr lang="en-US" dirty="0"/>
              <a:t>: </a:t>
            </a:r>
            <a:r>
              <a:rPr lang="en-US" sz="2800" dirty="0">
                <a:latin typeface="Arial Unicode MS" pitchFamily="34" charset="-128"/>
              </a:rPr>
              <a:t>http:/</a:t>
            </a:r>
            <a:r>
              <a:rPr lang="en-US" sz="2800" dirty="0" smtClean="0">
                <a:latin typeface="Arial Unicode MS" pitchFamily="34" charset="-128"/>
              </a:rPr>
              <a:t>/</a:t>
            </a:r>
            <a:r>
              <a:rPr lang="en-US" sz="2800" dirty="0" err="1" smtClean="0">
                <a:latin typeface="Arial Unicode MS" pitchFamily="34" charset="-128"/>
              </a:rPr>
              <a:t>hadoop.apache.org</a:t>
            </a:r>
            <a:r>
              <a:rPr lang="en-US" sz="2800" dirty="0" smtClean="0">
                <a:latin typeface="Arial Unicode MS" pitchFamily="34" charset="-128"/>
              </a:rPr>
              <a:t>/</a:t>
            </a:r>
            <a:endParaRPr lang="en-US" sz="28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3"/>
                </a:solidFill>
              </a:rPr>
              <a:t>Spark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An open-source implementation in </a:t>
            </a:r>
            <a:r>
              <a:rPr lang="en-US" sz="2800" dirty="0" err="1" smtClean="0"/>
              <a:t>Scala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Uses several distributed </a:t>
            </a:r>
            <a:r>
              <a:rPr lang="en-US" sz="2800" dirty="0" err="1" smtClean="0"/>
              <a:t>filesystems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Download: </a:t>
            </a:r>
            <a:r>
              <a:rPr lang="en-US" sz="2800" dirty="0">
                <a:latin typeface="Arial Unicode MS" pitchFamily="34" charset="-128"/>
              </a:rPr>
              <a:t>http:/</a:t>
            </a:r>
            <a:r>
              <a:rPr lang="en-US" sz="2800" dirty="0" smtClean="0">
                <a:latin typeface="Arial Unicode MS" pitchFamily="34" charset="-128"/>
              </a:rPr>
              <a:t>/</a:t>
            </a:r>
            <a:r>
              <a:rPr lang="en-US" sz="2800" dirty="0" err="1" smtClean="0">
                <a:latin typeface="Arial Unicode MS" pitchFamily="34" charset="-128"/>
              </a:rPr>
              <a:t>spark.apache.org</a:t>
            </a:r>
            <a:r>
              <a:rPr lang="en-US" sz="2800" dirty="0" smtClean="0">
                <a:latin typeface="Arial Unicode MS" pitchFamily="34" charset="-128"/>
              </a:rPr>
              <a:t>/</a:t>
            </a:r>
            <a:endParaRPr lang="en-US" sz="28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Others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8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Jeffrey Dean and Sanjay </a:t>
            </a:r>
            <a:r>
              <a:rPr lang="en-US" dirty="0" err="1" smtClean="0"/>
              <a:t>Ghemawat</a:t>
            </a:r>
            <a:r>
              <a:rPr lang="en-US" dirty="0" smtClean="0"/>
              <a:t>: </a:t>
            </a:r>
            <a:r>
              <a:rPr lang="en-US" dirty="0" err="1" smtClean="0"/>
              <a:t>MapReduce</a:t>
            </a:r>
            <a:r>
              <a:rPr lang="en-US" dirty="0" smtClean="0"/>
              <a:t>: Simplified Data Processing   on Large Clusters</a:t>
            </a:r>
          </a:p>
          <a:p>
            <a:pPr lvl="1"/>
            <a:r>
              <a:rPr lang="en-US" dirty="0" smtClean="0">
                <a:hlinkClick r:id="rId2"/>
              </a:rPr>
              <a:t>http://labs.google.com/papers/mapreduce.html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Sanjay </a:t>
            </a:r>
            <a:r>
              <a:rPr lang="en-US" dirty="0" err="1" smtClean="0"/>
              <a:t>Ghemawat</a:t>
            </a:r>
            <a:r>
              <a:rPr lang="en-US" dirty="0" smtClean="0"/>
              <a:t>, Howard </a:t>
            </a:r>
            <a:r>
              <a:rPr lang="en-US" dirty="0" err="1" smtClean="0"/>
              <a:t>Gobioff</a:t>
            </a:r>
            <a:r>
              <a:rPr lang="en-US" dirty="0" smtClean="0"/>
              <a:t>, and Shun-</a:t>
            </a:r>
            <a:r>
              <a:rPr lang="en-US" dirty="0" err="1" smtClean="0"/>
              <a:t>Tak</a:t>
            </a:r>
            <a:r>
              <a:rPr lang="en-US" dirty="0" smtClean="0"/>
              <a:t> Leung: The Google File System</a:t>
            </a:r>
          </a:p>
          <a:p>
            <a:pPr lvl="1"/>
            <a:r>
              <a:rPr lang="en-US" dirty="0" smtClean="0">
                <a:hlinkClick r:id="rId3"/>
              </a:rPr>
              <a:t>http://labs.google.com/papers/gfs.html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5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6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Programming model inspired by functional language primitives</a:t>
            </a:r>
          </a:p>
          <a:p>
            <a:r>
              <a:rPr lang="en-US" dirty="0" smtClean="0"/>
              <a:t>Partitioning/shuffling similar to many large-scale sorting systems </a:t>
            </a:r>
          </a:p>
          <a:p>
            <a:pPr lvl="1"/>
            <a:r>
              <a:rPr lang="en-US" dirty="0" smtClean="0"/>
              <a:t>NOW-Sort ['97] </a:t>
            </a:r>
          </a:p>
          <a:p>
            <a:r>
              <a:rPr lang="en-US" dirty="0" smtClean="0"/>
              <a:t>Re-execution for fault tolerance </a:t>
            </a:r>
          </a:p>
          <a:p>
            <a:pPr lvl="1"/>
            <a:r>
              <a:rPr lang="en-US" dirty="0" smtClean="0"/>
              <a:t>BAD-FS ['04] and TACC ['97] </a:t>
            </a:r>
          </a:p>
          <a:p>
            <a:r>
              <a:rPr lang="en-US" dirty="0" smtClean="0"/>
              <a:t>Locality optimization has parallels with Active Disks/Diamond work </a:t>
            </a:r>
          </a:p>
          <a:p>
            <a:pPr lvl="1"/>
            <a:r>
              <a:rPr lang="en-US" dirty="0" smtClean="0"/>
              <a:t>Active Disks ['01], Diamond ['04] </a:t>
            </a:r>
          </a:p>
          <a:p>
            <a:r>
              <a:rPr lang="en-US" dirty="0" smtClean="0"/>
              <a:t>Backup tasks similar to Eager Scheduling in Charlotte system </a:t>
            </a:r>
          </a:p>
          <a:p>
            <a:pPr lvl="1"/>
            <a:r>
              <a:rPr lang="en-US" dirty="0" smtClean="0"/>
              <a:t>Charlotte ['96] </a:t>
            </a:r>
          </a:p>
          <a:p>
            <a:r>
              <a:rPr lang="en-US" dirty="0" smtClean="0"/>
              <a:t>Dynamic load balancing solves similar problem as River's distributed queues </a:t>
            </a:r>
          </a:p>
          <a:p>
            <a:pPr lvl="1"/>
            <a:r>
              <a:rPr lang="en-US" dirty="0" smtClean="0"/>
              <a:t>River ['99]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6663</Words>
  <Application>Microsoft Macintosh PowerPoint</Application>
  <PresentationFormat>On-screen Show (4:3)</PresentationFormat>
  <Paragraphs>972</Paragraphs>
  <Slides>90</Slides>
  <Notes>15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Office Theme</vt:lpstr>
      <vt:lpstr>Equation</vt:lpstr>
      <vt:lpstr>Microsoft Equation</vt:lpstr>
      <vt:lpstr>Basics of MapReduce</vt:lpstr>
      <vt:lpstr>Today</vt:lpstr>
      <vt:lpstr>Complexity of Naïve Bayes</vt:lpstr>
      <vt:lpstr>What’s next</vt:lpstr>
      <vt:lpstr>What’s next</vt:lpstr>
      <vt:lpstr>[Via Bruce Croft]</vt:lpstr>
      <vt:lpstr>What’s next</vt:lpstr>
      <vt:lpstr>What’s next</vt:lpstr>
      <vt:lpstr>Numbers (Jeff Dean says) Everyone Should Know </vt:lpstr>
      <vt:lpstr>Using a database for Big ML</vt:lpstr>
      <vt:lpstr>Using a database for Big ML</vt:lpstr>
      <vt:lpstr>Using a database for Big ML</vt:lpstr>
      <vt:lpstr>PowerPoint Presentation</vt:lpstr>
      <vt:lpstr>PowerPoint Presentation</vt:lpstr>
      <vt:lpstr>Numbers (Jeff Dean says) Everyone Should Know </vt:lpstr>
      <vt:lpstr>PowerPoint Presentation</vt:lpstr>
      <vt:lpstr>What’s next</vt:lpstr>
      <vt:lpstr>What’s next</vt:lpstr>
      <vt:lpstr>Counting</vt:lpstr>
      <vt:lpstr>Counting</vt:lpstr>
      <vt:lpstr>Distributed Counting</vt:lpstr>
      <vt:lpstr>Distributed Counting</vt:lpstr>
      <vt:lpstr>Numbers (Jeff Dean says) Everyone Should Know </vt:lpstr>
      <vt:lpstr>What’s next</vt:lpstr>
      <vt:lpstr>What’s next</vt:lpstr>
      <vt:lpstr>Large-vocabulary Naïve Bayes</vt:lpstr>
      <vt:lpstr>PowerPoint Presentation</vt:lpstr>
      <vt:lpstr>Large vocabulary counting</vt:lpstr>
      <vt:lpstr>Large-vocabulary Naïve Bayes</vt:lpstr>
      <vt:lpstr>Large-vocabulary Naïve Bayes</vt:lpstr>
      <vt:lpstr>Large-vocabulary Naïve Bayes</vt:lpstr>
      <vt:lpstr>Large-vocabulary Naïve Bayes</vt:lpstr>
      <vt:lpstr>Distributed Counting  Stream and Sort Counting</vt:lpstr>
      <vt:lpstr>Distributed Counting  Stream and Sort Counting</vt:lpstr>
      <vt:lpstr>Stream and Sort Counting  Distributed Counting</vt:lpstr>
      <vt:lpstr>Large-vocabulary Naïve Bayes</vt:lpstr>
      <vt:lpstr>Other stream-and-sort tasks</vt:lpstr>
      <vt:lpstr>PowerPoint Presentation</vt:lpstr>
      <vt:lpstr>PowerPoint Presentation</vt:lpstr>
      <vt:lpstr>Why phrase-finding?</vt:lpstr>
      <vt:lpstr>The breakdown: what makes a good phrase</vt:lpstr>
      <vt:lpstr>“Phraseness”1 – based on BLRT</vt:lpstr>
      <vt:lpstr>“Phraseness”1 – based on BLRT</vt:lpstr>
      <vt:lpstr>“Phraseness”1 – based on BLRT</vt:lpstr>
      <vt:lpstr>“Informativeness”1 – based on BLRT</vt:lpstr>
      <vt:lpstr>PowerPoint Presentation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Pointwise KL, combined</vt:lpstr>
      <vt:lpstr>Why phrase-finding?</vt:lpstr>
      <vt:lpstr>Implementation</vt:lpstr>
      <vt:lpstr>Generating and scoring phrases: 1</vt:lpstr>
      <vt:lpstr>Generating and scoring phrases: 2</vt:lpstr>
      <vt:lpstr>Generating and scoring phrases: 3</vt:lpstr>
      <vt:lpstr>Ramping it up – keeping word counts out of memory</vt:lpstr>
      <vt:lpstr>Generating and scoring phrases: 3</vt:lpstr>
      <vt:lpstr>Outline</vt:lpstr>
      <vt:lpstr>Basically…</vt:lpstr>
      <vt:lpstr>PowerPoint Presentation</vt:lpstr>
      <vt:lpstr>MapReduce!</vt:lpstr>
      <vt:lpstr>MapReduce: The Map Step</vt:lpstr>
      <vt:lpstr>MapReduce: The Reduce Step</vt:lpstr>
      <vt:lpstr>More Specifically</vt:lpstr>
      <vt:lpstr>Large-scale Computing</vt:lpstr>
      <vt:lpstr>Idea and Solution</vt:lpstr>
      <vt:lpstr>Storage Infrastructure</vt:lpstr>
      <vt:lpstr>Distributed File System</vt:lpstr>
      <vt:lpstr>Distributed File System</vt:lpstr>
      <vt:lpstr>Programming Model: MapReduce</vt:lpstr>
      <vt:lpstr>Task: Word Count</vt:lpstr>
      <vt:lpstr>Data Flow</vt:lpstr>
      <vt:lpstr>Coordination: Master</vt:lpstr>
      <vt:lpstr>Dealing with Failures</vt:lpstr>
      <vt:lpstr>How many Map and Reduce jobs?</vt:lpstr>
      <vt:lpstr>Task Granularity &amp; Pipelining</vt:lpstr>
      <vt:lpstr>Refinement: Combiners</vt:lpstr>
      <vt:lpstr>Refinement: Combiners</vt:lpstr>
      <vt:lpstr>Refinement: Partition Function</vt:lpstr>
      <vt:lpstr>Cost Measures for Algorithms</vt:lpstr>
      <vt:lpstr>Example: Cost Measures</vt:lpstr>
      <vt:lpstr>What Cost Measures Mean</vt:lpstr>
      <vt:lpstr>Cost of Map-Reduce Join</vt:lpstr>
      <vt:lpstr>Performance</vt:lpstr>
      <vt:lpstr>Implementations</vt:lpstr>
      <vt:lpstr>Reading</vt:lpstr>
      <vt:lpstr>Further Reading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600</cp:revision>
  <dcterms:created xsi:type="dcterms:W3CDTF">2013-02-10T16:54:39Z</dcterms:created>
  <dcterms:modified xsi:type="dcterms:W3CDTF">2015-01-13T15:21:17Z</dcterms:modified>
</cp:coreProperties>
</file>