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98" r:id="rId2"/>
    <p:sldId id="554" r:id="rId3"/>
    <p:sldId id="555" r:id="rId4"/>
    <p:sldId id="556" r:id="rId5"/>
    <p:sldId id="557" r:id="rId6"/>
    <p:sldId id="558" r:id="rId7"/>
    <p:sldId id="559" r:id="rId8"/>
    <p:sldId id="560" r:id="rId9"/>
    <p:sldId id="561" r:id="rId10"/>
    <p:sldId id="563" r:id="rId11"/>
    <p:sldId id="564" r:id="rId12"/>
    <p:sldId id="565" r:id="rId13"/>
    <p:sldId id="566" r:id="rId14"/>
    <p:sldId id="567" r:id="rId15"/>
    <p:sldId id="569" r:id="rId16"/>
    <p:sldId id="570" r:id="rId17"/>
    <p:sldId id="571" r:id="rId18"/>
    <p:sldId id="572" r:id="rId19"/>
    <p:sldId id="574" r:id="rId20"/>
    <p:sldId id="575" r:id="rId21"/>
    <p:sldId id="576" r:id="rId22"/>
    <p:sldId id="577" r:id="rId23"/>
    <p:sldId id="578" r:id="rId24"/>
    <p:sldId id="579" r:id="rId25"/>
    <p:sldId id="597" r:id="rId26"/>
    <p:sldId id="321" r:id="rId27"/>
    <p:sldId id="514" r:id="rId28"/>
    <p:sldId id="471" r:id="rId29"/>
    <p:sldId id="472" r:id="rId30"/>
    <p:sldId id="483" r:id="rId31"/>
    <p:sldId id="487" r:id="rId32"/>
    <p:sldId id="4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9" autoAdjust="0"/>
    <p:restoredTop sz="88658" autoAdjust="0"/>
  </p:normalViewPr>
  <p:slideViewPr>
    <p:cSldViewPr snapToGrid="0" snapToObjects="1">
      <p:cViewPr>
        <p:scale>
          <a:sx n="120" d="100"/>
          <a:sy n="120" d="100"/>
        </p:scale>
        <p:origin x="-1536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FD442-55EA-6342-B53E-4833801FAB2B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FD7F-5DC7-7B4C-BA97-09EE9819B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1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C4F9-F37E-4225-8EDE-0041EBD1A368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F8AD2-6882-4531-8560-2C8EEF2B5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8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864931">
              <a:defRPr/>
            </a:pPr>
            <a:r>
              <a:rPr lang="en-US" dirty="0" smtClean="0">
                <a:ea typeface="ＭＳ Ｐゴシック" pitchFamily="34" charset="-128"/>
              </a:rPr>
              <a:t>d/100</a:t>
            </a:r>
            <a:r>
              <a:rPr lang="en-US" baseline="0" dirty="0" smtClean="0">
                <a:ea typeface="ＭＳ Ｐゴシック" pitchFamily="34" charset="-128"/>
              </a:rPr>
              <a:t> appear </a:t>
            </a:r>
            <a:r>
              <a:rPr lang="en-US" baseline="0" dirty="0" err="1" smtClean="0">
                <a:ea typeface="ＭＳ Ｐゴシック" pitchFamily="34" charset="-128"/>
              </a:rPr>
              <a:t>twitece</a:t>
            </a:r>
            <a:r>
              <a:rPr lang="en-US" dirty="0" smtClean="0">
                <a:ea typeface="ＭＳ Ｐゴシック" pitchFamily="34" charset="-128"/>
              </a:rPr>
              <a:t>: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1</a:t>
            </a:r>
            <a:r>
              <a:rPr lang="en-US" baseline="30000" dirty="0" smtClean="0">
                <a:ea typeface="ＭＳ Ｐゴシック" pitchFamily="34" charset="-128"/>
              </a:rPr>
              <a:t>st</a:t>
            </a:r>
            <a:r>
              <a:rPr lang="en-US" dirty="0" smtClean="0">
                <a:ea typeface="ＭＳ Ｐゴシック" pitchFamily="34" charset="-128"/>
              </a:rPr>
              <a:t> query gets sampled with prob. </a:t>
            </a:r>
            <a:r>
              <a:rPr lang="en-US" i="1" dirty="0" smtClean="0">
                <a:ea typeface="ＭＳ Ｐゴシック" pitchFamily="34" charset="-128"/>
              </a:rPr>
              <a:t>1/10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baseline="0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2</a:t>
            </a:r>
            <a:r>
              <a:rPr lang="en-US" baseline="30000" dirty="0" smtClean="0">
                <a:ea typeface="ＭＳ Ｐゴシック" pitchFamily="34" charset="-128"/>
              </a:rPr>
              <a:t>nd</a:t>
            </a:r>
            <a:r>
              <a:rPr lang="en-US" dirty="0" smtClean="0">
                <a:ea typeface="ＭＳ Ｐゴシック" pitchFamily="34" charset="-128"/>
              </a:rPr>
              <a:t> also with </a:t>
            </a:r>
            <a:r>
              <a:rPr lang="en-US" i="1" dirty="0" smtClean="0">
                <a:ea typeface="ＭＳ Ｐゴシック" pitchFamily="34" charset="-128"/>
              </a:rPr>
              <a:t>1/10</a:t>
            </a:r>
            <a:r>
              <a:rPr lang="en-US" dirty="0" smtClean="0">
                <a:ea typeface="ＭＳ Ｐゴシック" pitchFamily="34" charset="-128"/>
              </a:rPr>
              <a:t>, there are d such queries:  </a:t>
            </a:r>
            <a:r>
              <a:rPr lang="en-US" i="1" dirty="0" smtClean="0">
                <a:ea typeface="ＭＳ Ｐゴシック" pitchFamily="34" charset="-128"/>
              </a:rPr>
              <a:t>d/100</a:t>
            </a:r>
          </a:p>
          <a:p>
            <a:pPr marL="0" lvl="2" defTabSz="864931">
              <a:defRPr/>
            </a:pPr>
            <a:r>
              <a:rPr lang="en-US" i="0" dirty="0" smtClean="0">
                <a:ea typeface="ＭＳ Ｐゴシック" pitchFamily="34" charset="-128"/>
              </a:rPr>
              <a:t>18d/100</a:t>
            </a:r>
            <a:r>
              <a:rPr lang="en-US" i="0" baseline="0" dirty="0" smtClean="0">
                <a:ea typeface="ＭＳ Ｐゴシック" pitchFamily="34" charset="-128"/>
              </a:rPr>
              <a:t> appear once. 1/10 for first to get selection and 9/10 for the second to not get selected. And the other way around so 18d/100</a:t>
            </a:r>
            <a:endParaRPr lang="en-US" i="0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0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63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F8AD2-6882-4531-8560-2C8EEF2B5B2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8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53CB7-5714-4514-A7F8-65275F89277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E72-BB8C-4643-8036-F914D928C77D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55A1-8CDA-C446-8D19-96B46A181364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00B8-0850-2D47-A3DF-A2A2FECFB66F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with a 1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</p:spPr>
        <p:txBody>
          <a:bodyPr/>
          <a:lstStyle/>
          <a:p>
            <a:fld id="{EC15F7A7-E32B-364C-8C79-32157FBE7F81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</p:spPr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7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DF6F-4406-8A48-852C-2F82CC7CFB2A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4EDE-255E-8F4C-BA2A-FEC2178B0AD7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17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396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731"/>
            <a:ext cx="4040188" cy="455122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396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3730"/>
            <a:ext cx="4041775" cy="455122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2575-8129-AD47-86D7-AC82F2DC32C4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EF22-B0D3-0C4E-BEF9-B303AB3D13E2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AE77-7813-434F-A5F7-7DDCD7DA3507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CE6-90DE-044F-B798-25256D6AE7BC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9C1E-8AAB-AA48-9496-BA6107E42596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D4E87-6CC2-E943-B741-3FE799E5BAB4}" type="datetime1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smtClean="0"/>
              <a:t>Data Streams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Shannon Quinn</a:t>
            </a:r>
          </a:p>
          <a:p>
            <a:endParaRPr lang="en-US" dirty="0"/>
          </a:p>
          <a:p>
            <a:r>
              <a:rPr lang="en-US" dirty="0" smtClean="0"/>
              <a:t>(with thanks </a:t>
            </a:r>
            <a:r>
              <a:rPr lang="en-US" dirty="0"/>
              <a:t>to J. </a:t>
            </a:r>
            <a:r>
              <a:rPr lang="en-US" dirty="0" err="1"/>
              <a:t>Leskovec</a:t>
            </a:r>
            <a:r>
              <a:rPr lang="en-US" dirty="0"/>
              <a:t>, A. </a:t>
            </a:r>
            <a:r>
              <a:rPr lang="en-US" dirty="0" err="1"/>
              <a:t>Rajaraman</a:t>
            </a:r>
            <a:r>
              <a:rPr lang="en-US" dirty="0"/>
              <a:t>, J. Ullman: Mining of Massive Datasets, http://</a:t>
            </a:r>
            <a:r>
              <a:rPr lang="en-US" dirty="0" err="1" smtClean="0"/>
              <a:t>www.mmds.org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19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Sampling from a Data Stream</a:t>
            </a:r>
            <a:endParaRPr lang="en-US" dirty="0">
              <a:ea typeface="+mj-ea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Since </a:t>
            </a:r>
            <a:r>
              <a:rPr lang="en-US" b="1" dirty="0" smtClean="0"/>
              <a:t>we can not store the entire stream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one obvious approach is to store a </a:t>
            </a:r>
            <a:r>
              <a:rPr lang="en-US" b="1" dirty="0" smtClean="0">
                <a:solidFill>
                  <a:srgbClr val="0000FF"/>
                </a:solidFill>
              </a:rPr>
              <a:t>sample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Two different problems: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(1)</a:t>
            </a:r>
            <a:r>
              <a:rPr lang="en-US" dirty="0" smtClean="0">
                <a:ea typeface="ＭＳ Ｐゴシック" pitchFamily="34" charset="-128"/>
              </a:rPr>
              <a:t> Sample a </a:t>
            </a:r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fixed proportion</a:t>
            </a:r>
            <a:r>
              <a:rPr lang="en-US" dirty="0" smtClean="0">
                <a:ea typeface="ＭＳ Ｐゴシック" pitchFamily="34" charset="-128"/>
              </a:rPr>
              <a:t> of elements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 the stream (say 1 in 10)</a:t>
            </a:r>
          </a:p>
          <a:p>
            <a:pPr lvl="1"/>
            <a:r>
              <a:rPr lang="en-US" b="1" dirty="0" smtClean="0"/>
              <a:t>(2)</a:t>
            </a:r>
            <a:r>
              <a:rPr lang="en-US" dirty="0" smtClean="0"/>
              <a:t> Maintain </a:t>
            </a:r>
            <a:r>
              <a:rPr lang="en-US" dirty="0"/>
              <a:t>a </a:t>
            </a:r>
            <a:r>
              <a:rPr lang="en-US" b="1" dirty="0">
                <a:solidFill>
                  <a:srgbClr val="008000"/>
                </a:solidFill>
              </a:rPr>
              <a:t>random sample of fixed size </a:t>
            </a:r>
            <a:r>
              <a:rPr lang="en-US" b="1" dirty="0" smtClean="0">
                <a:solidFill>
                  <a:srgbClr val="008000"/>
                </a:solidFill>
              </a:rPr>
              <a:t/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dirty="0" smtClean="0"/>
              <a:t>over </a:t>
            </a:r>
            <a:r>
              <a:rPr lang="en-US" dirty="0"/>
              <a:t>a potentially infinite stream</a:t>
            </a:r>
          </a:p>
          <a:p>
            <a:pPr lvl="2"/>
            <a:r>
              <a:rPr lang="en-US" dirty="0" smtClean="0">
                <a:solidFill>
                  <a:srgbClr val="D60093"/>
                </a:solidFill>
              </a:rPr>
              <a:t>At any “time” </a:t>
            </a:r>
            <a:r>
              <a:rPr lang="en-US" b="1" i="1" dirty="0" smtClean="0">
                <a:solidFill>
                  <a:srgbClr val="D60093"/>
                </a:solidFill>
              </a:rPr>
              <a:t>k</a:t>
            </a:r>
            <a:r>
              <a:rPr lang="en-US" dirty="0" smtClean="0">
                <a:solidFill>
                  <a:srgbClr val="D60093"/>
                </a:solidFill>
              </a:rPr>
              <a:t> we would like a random sample </a:t>
            </a:r>
            <a:br>
              <a:rPr lang="en-US" dirty="0" smtClean="0">
                <a:solidFill>
                  <a:srgbClr val="D60093"/>
                </a:solidFill>
              </a:rPr>
            </a:br>
            <a:r>
              <a:rPr lang="en-US" dirty="0" smtClean="0">
                <a:solidFill>
                  <a:srgbClr val="D60093"/>
                </a:solidFill>
              </a:rPr>
              <a:t>of </a:t>
            </a:r>
            <a:r>
              <a:rPr lang="en-US" b="1" i="1" dirty="0" smtClean="0">
                <a:solidFill>
                  <a:srgbClr val="D60093"/>
                </a:solidFill>
              </a:rPr>
              <a:t>s</a:t>
            </a:r>
            <a:r>
              <a:rPr lang="en-US" dirty="0" smtClean="0">
                <a:solidFill>
                  <a:srgbClr val="D60093"/>
                </a:solidFill>
              </a:rPr>
              <a:t> elements</a:t>
            </a:r>
          </a:p>
          <a:p>
            <a:pPr lvl="3"/>
            <a:r>
              <a:rPr lang="en-US" b="1" dirty="0" smtClean="0"/>
              <a:t>What is the property of the sample we want to maintain?</a:t>
            </a:r>
            <a:br>
              <a:rPr lang="en-US" b="1" dirty="0" smtClean="0"/>
            </a:br>
            <a:r>
              <a:rPr lang="en-US" dirty="0" smtClean="0"/>
              <a:t>For all time steps </a:t>
            </a:r>
            <a:r>
              <a:rPr lang="en-US" b="1" i="1" dirty="0" smtClean="0"/>
              <a:t>k</a:t>
            </a:r>
            <a:r>
              <a:rPr lang="en-US" dirty="0" smtClean="0"/>
              <a:t>, each of </a:t>
            </a:r>
            <a:r>
              <a:rPr lang="en-US" b="1" i="1" dirty="0" smtClean="0"/>
              <a:t>k</a:t>
            </a:r>
            <a:r>
              <a:rPr lang="en-US" dirty="0" smtClean="0"/>
              <a:t> elements seen so far has </a:t>
            </a:r>
            <a:br>
              <a:rPr lang="en-US" dirty="0" smtClean="0"/>
            </a:br>
            <a:r>
              <a:rPr lang="en-US" dirty="0" smtClean="0"/>
              <a:t>equal prob. of being sampled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20F55C-4A6D-46CD-9BD6-781AD4E03E79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Sampling a Fixed Proportion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Problem 1: Sampling fixed proportion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Scenario:</a:t>
            </a:r>
            <a:r>
              <a:rPr lang="en-US" dirty="0" smtClean="0"/>
              <a:t> Search engine query stream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Stream of </a:t>
            </a:r>
            <a:r>
              <a:rPr lang="en-US" b="1" dirty="0" err="1" smtClean="0">
                <a:solidFill>
                  <a:srgbClr val="008000"/>
                </a:solidFill>
                <a:ea typeface="ＭＳ Ｐゴシック" pitchFamily="34" charset="-128"/>
              </a:rPr>
              <a:t>tuples</a:t>
            </a:r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: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(user, query, time)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  <a:ea typeface="ＭＳ Ｐゴシック" pitchFamily="34" charset="-128"/>
              </a:rPr>
              <a:t>Answer questions such as:</a:t>
            </a:r>
            <a:r>
              <a:rPr lang="en-US" dirty="0" smtClean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b="1" dirty="0" smtClean="0">
                <a:ea typeface="ＭＳ Ｐゴシック" pitchFamily="34" charset="-128"/>
              </a:rPr>
              <a:t>How often did a user run the same query in a single days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Have space to store </a:t>
            </a:r>
            <a:r>
              <a:rPr lang="en-US" b="1" dirty="0" smtClean="0">
                <a:ea typeface="ＭＳ Ｐゴシック" pitchFamily="34" charset="-128"/>
              </a:rPr>
              <a:t>1/10</a:t>
            </a:r>
            <a:r>
              <a:rPr lang="en-US" b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of query stream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Naïve solution: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Generate a random integer in </a:t>
            </a:r>
            <a:r>
              <a:rPr lang="en-US" b="1" dirty="0" smtClean="0">
                <a:ea typeface="ＭＳ Ｐゴシック" pitchFamily="34" charset="-128"/>
              </a:rPr>
              <a:t>[0..9]</a:t>
            </a:r>
            <a:r>
              <a:rPr lang="en-US" dirty="0" smtClean="0">
                <a:ea typeface="ＭＳ Ｐゴシック" pitchFamily="34" charset="-128"/>
              </a:rPr>
              <a:t> for each query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Store the query if the integer is </a:t>
            </a:r>
            <a:r>
              <a:rPr lang="en-US" b="1" dirty="0" smtClean="0">
                <a:ea typeface="ＭＳ Ｐゴシック" pitchFamily="34" charset="-128"/>
              </a:rPr>
              <a:t>0</a:t>
            </a:r>
            <a:r>
              <a:rPr lang="en-US" dirty="0" smtClean="0">
                <a:ea typeface="ＭＳ Ｐゴシック" pitchFamily="34" charset="-128"/>
              </a:rPr>
              <a:t>, otherwise discard  </a:t>
            </a:r>
          </a:p>
          <a:p>
            <a:endParaRPr lang="en-US" dirty="0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71D2B-DD3B-423F-828A-39E9CD946191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6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 with Naïve </a:t>
            </a:r>
            <a:r>
              <a:rPr lang="en-US" dirty="0" smtClean="0"/>
              <a:t>A</a:t>
            </a:r>
            <a:r>
              <a:rPr lang="en-US" dirty="0" smtClean="0">
                <a:ea typeface="+mj-ea"/>
              </a:rPr>
              <a:t>pproach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b="1" dirty="0" smtClean="0">
                    <a:solidFill>
                      <a:srgbClr val="FF0066"/>
                    </a:solidFill>
                  </a:rPr>
                  <a:t>Simple question: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What fraction of queries by an average search engine user are duplicates?</a:t>
                </a:r>
              </a:p>
              <a:p>
                <a:pPr lvl="1"/>
                <a:r>
                  <a:rPr lang="en-US" dirty="0" smtClean="0">
                    <a:solidFill>
                      <a:srgbClr val="008000"/>
                    </a:solidFill>
                  </a:rPr>
                  <a:t>Suppose each user issues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x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queries once and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d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queries twice (total of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8000"/>
                    </a:solidFill>
                  </a:rPr>
                  <a:t>+2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d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queries)</a:t>
                </a:r>
              </a:p>
              <a:p>
                <a:pPr lvl="2"/>
                <a:r>
                  <a:rPr lang="en-US" b="1" dirty="0" smtClean="0">
                    <a:solidFill>
                      <a:srgbClr val="0000FF"/>
                    </a:solidFill>
                    <a:ea typeface="ＭＳ Ｐゴシック" pitchFamily="34" charset="-128"/>
                  </a:rPr>
                  <a:t>Correct answer:</a:t>
                </a:r>
                <a:r>
                  <a:rPr lang="en-US" dirty="0" smtClean="0">
                    <a:solidFill>
                      <a:srgbClr val="0000FF"/>
                    </a:solidFill>
                    <a:ea typeface="ＭＳ Ｐゴシック" pitchFamily="34" charset="-128"/>
                  </a:rPr>
                  <a:t>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/(</a:t>
                </a:r>
                <a:r>
                  <a:rPr lang="en-US" b="1" i="1" dirty="0" err="1" smtClean="0">
                    <a:ea typeface="ＭＳ Ｐゴシック" pitchFamily="34" charset="-128"/>
                  </a:rPr>
                  <a:t>x</a:t>
                </a:r>
                <a:r>
                  <a:rPr lang="en-US" b="1" dirty="0" err="1" smtClean="0">
                    <a:ea typeface="ＭＳ Ｐゴシック" pitchFamily="34" charset="-128"/>
                  </a:rPr>
                  <a:t>+</a:t>
                </a:r>
                <a:r>
                  <a:rPr lang="en-US" b="1" i="1" dirty="0" err="1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)</a:t>
                </a:r>
              </a:p>
              <a:p>
                <a:pPr lvl="1"/>
                <a:r>
                  <a:rPr lang="en-US" b="1" dirty="0" smtClean="0">
                    <a:ea typeface="ＭＳ Ｐゴシック" pitchFamily="34" charset="-128"/>
                  </a:rPr>
                  <a:t>Proposed solution: </a:t>
                </a:r>
                <a:r>
                  <a:rPr lang="en-US" b="1" dirty="0" smtClean="0">
                    <a:solidFill>
                      <a:srgbClr val="FF0066"/>
                    </a:solidFill>
                    <a:ea typeface="ＭＳ Ｐゴシック" pitchFamily="34" charset="-128"/>
                  </a:rPr>
                  <a:t>We keep 10% of the queries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Sample will contain </a:t>
                </a:r>
                <a:r>
                  <a:rPr lang="en-US" b="1" i="1" dirty="0" smtClean="0">
                    <a:ea typeface="ＭＳ Ｐゴシック" pitchFamily="34" charset="-128"/>
                  </a:rPr>
                  <a:t>x</a:t>
                </a:r>
                <a:r>
                  <a:rPr lang="en-US" b="1" dirty="0" smtClean="0">
                    <a:ea typeface="ＭＳ Ｐゴシック" pitchFamily="34" charset="-128"/>
                  </a:rPr>
                  <a:t>/10</a:t>
                </a:r>
                <a:r>
                  <a:rPr lang="en-US" dirty="0" smtClean="0">
                    <a:ea typeface="ＭＳ Ｐゴシック" pitchFamily="34" charset="-128"/>
                  </a:rPr>
                  <a:t> of the singleton queries and </a:t>
                </a:r>
                <a:br>
                  <a:rPr lang="en-US" dirty="0" smtClean="0">
                    <a:ea typeface="ＭＳ Ｐゴシック" pitchFamily="34" charset="-128"/>
                  </a:rPr>
                </a:br>
                <a:r>
                  <a:rPr lang="en-US" b="1" dirty="0" smtClean="0">
                    <a:ea typeface="ＭＳ Ｐゴシック" pitchFamily="34" charset="-128"/>
                  </a:rPr>
                  <a:t>2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/10</a:t>
                </a:r>
                <a:r>
                  <a:rPr lang="en-US" dirty="0" smtClean="0">
                    <a:ea typeface="ＭＳ Ｐゴシック" pitchFamily="34" charset="-128"/>
                  </a:rPr>
                  <a:t> of the duplicate queries at least once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But only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b="1" dirty="0" smtClean="0">
                    <a:ea typeface="ＭＳ Ｐゴシック" pitchFamily="34" charset="-128"/>
                  </a:rPr>
                  <a:t>/100</a:t>
                </a:r>
                <a:r>
                  <a:rPr lang="en-US" dirty="0" smtClean="0">
                    <a:ea typeface="ＭＳ Ｐゴシック" pitchFamily="34" charset="-128"/>
                  </a:rPr>
                  <a:t> pairs of duplicates</a:t>
                </a:r>
              </a:p>
              <a:p>
                <a:pPr lvl="3"/>
                <a:r>
                  <a:rPr lang="en-US" b="1" dirty="0" smtClean="0">
                    <a:ea typeface="ＭＳ Ｐゴシック" pitchFamily="34" charset="-128"/>
                  </a:rPr>
                  <a:t>d/100</a:t>
                </a:r>
                <a:r>
                  <a:rPr lang="en-US" dirty="0" smtClean="0">
                    <a:ea typeface="ＭＳ Ｐゴシック" pitchFamily="34" charset="-128"/>
                  </a:rPr>
                  <a:t> = </a:t>
                </a:r>
                <a:r>
                  <a:rPr lang="en-US" b="1" dirty="0" smtClean="0">
                    <a:ea typeface="ＭＳ Ｐゴシック" pitchFamily="34" charset="-128"/>
                  </a:rPr>
                  <a:t>1/10 ∙ 1/10 ∙ d</a:t>
                </a:r>
              </a:p>
              <a:p>
                <a:pPr lvl="2"/>
                <a:r>
                  <a:rPr lang="en-US" dirty="0" smtClean="0">
                    <a:ea typeface="ＭＳ Ｐゴシック" pitchFamily="34" charset="-128"/>
                  </a:rPr>
                  <a:t>Of </a:t>
                </a:r>
                <a:r>
                  <a:rPr lang="en-US" b="1" i="1" dirty="0" smtClean="0">
                    <a:ea typeface="ＭＳ Ｐゴシック" pitchFamily="34" charset="-128"/>
                  </a:rPr>
                  <a:t>d</a:t>
                </a:r>
                <a:r>
                  <a:rPr lang="en-US" dirty="0" smtClean="0">
                    <a:ea typeface="ＭＳ Ｐゴシック" pitchFamily="34" charset="-128"/>
                  </a:rPr>
                  <a:t> “duplicates” </a:t>
                </a:r>
                <a:r>
                  <a:rPr lang="en-US" b="1" i="1" dirty="0" smtClean="0">
                    <a:ea typeface="ＭＳ Ｐゴシック" pitchFamily="34" charset="-128"/>
                  </a:rPr>
                  <a:t>18d/100</a:t>
                </a:r>
                <a:r>
                  <a:rPr lang="en-US" dirty="0" smtClean="0">
                    <a:ea typeface="ＭＳ Ｐゴシック" pitchFamily="34" charset="-128"/>
                  </a:rPr>
                  <a:t> appear exactly once</a:t>
                </a:r>
              </a:p>
              <a:p>
                <a:pPr lvl="3"/>
                <a:r>
                  <a:rPr lang="en-US" b="1" dirty="0" smtClean="0">
                    <a:ea typeface="ＭＳ Ｐゴシック" pitchFamily="34" charset="-128"/>
                  </a:rPr>
                  <a:t>18d/100 = ((</a:t>
                </a:r>
                <a:r>
                  <a:rPr lang="en-US" b="1" dirty="0">
                    <a:ea typeface="ＭＳ Ｐゴシック" pitchFamily="34" charset="-128"/>
                  </a:rPr>
                  <a:t>1/10 ∙ 9/10</a:t>
                </a:r>
                <a:r>
                  <a:rPr lang="en-US" b="1" dirty="0" smtClean="0">
                    <a:ea typeface="ＭＳ Ｐゴシック" pitchFamily="34" charset="-128"/>
                  </a:rPr>
                  <a:t>)+(</a:t>
                </a:r>
                <a:r>
                  <a:rPr lang="en-US" b="1" dirty="0">
                    <a:ea typeface="ＭＳ Ｐゴシック" pitchFamily="34" charset="-128"/>
                  </a:rPr>
                  <a:t>9/10 ∙ 1/10)) ∙ d</a:t>
                </a:r>
                <a:endParaRPr lang="en-US" b="1" dirty="0" smtClean="0">
                  <a:ea typeface="ＭＳ Ｐゴシック" pitchFamily="34" charset="-128"/>
                </a:endParaRPr>
              </a:p>
              <a:p>
                <a:pPr lvl="1"/>
                <a:r>
                  <a:rPr lang="en-US" b="1" dirty="0" smtClean="0">
                    <a:solidFill>
                      <a:srgbClr val="D60093"/>
                    </a:solidFill>
                    <a:ea typeface="ＭＳ Ｐゴシック" pitchFamily="34" charset="-128"/>
                  </a:rPr>
                  <a:t>So the sample-based answer is </a:t>
                </a:r>
                <a:endParaRPr lang="en-US" b="1" dirty="0" smtClean="0">
                  <a:solidFill>
                    <a:srgbClr val="0000FF"/>
                  </a:solidFill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  <a:blipFill rotWithShape="1">
                <a:blip r:embed="rId3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6BFDC-6A93-4FDB-88E4-222467317FCC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6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Solution: Sample Users</a:t>
            </a:r>
            <a:endParaRPr lang="en-US" dirty="0">
              <a:ea typeface="+mj-ea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Solution: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1/10</a:t>
            </a:r>
            <a:r>
              <a:rPr lang="en-US" b="1" baseline="30000" dirty="0" smtClean="0"/>
              <a:t>th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D60093"/>
                </a:solidFill>
              </a:rPr>
              <a:t>users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  <a:r>
              <a:rPr lang="en-US" dirty="0" smtClean="0"/>
              <a:t>and take all their </a:t>
            </a:r>
            <a:br>
              <a:rPr lang="en-US" dirty="0" smtClean="0"/>
            </a:br>
            <a:r>
              <a:rPr lang="en-US" dirty="0" smtClean="0"/>
              <a:t>searches in the sample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a hash function that hashes the </a:t>
            </a:r>
            <a:br>
              <a:rPr lang="en-US" dirty="0" smtClean="0"/>
            </a:br>
            <a:r>
              <a:rPr lang="en-US" dirty="0" smtClean="0"/>
              <a:t>user name or user id uniformly into 10 buckets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4319D2-5152-45DB-A712-F2C46AA8F530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Generalized Solution</a:t>
            </a:r>
            <a:endParaRPr lang="en-US" dirty="0">
              <a:ea typeface="+mj-ea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485304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Stream of tuples with keys: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Key is some subset of each </a:t>
            </a:r>
            <a:r>
              <a:rPr lang="en-US" dirty="0" err="1" smtClean="0">
                <a:ea typeface="ＭＳ Ｐゴシック" pitchFamily="34" charset="-128"/>
              </a:rPr>
              <a:t>tuple’s</a:t>
            </a:r>
            <a:r>
              <a:rPr lang="en-US" dirty="0" smtClean="0">
                <a:ea typeface="ＭＳ Ｐゴシック" pitchFamily="34" charset="-128"/>
              </a:rPr>
              <a:t> components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e.g., </a:t>
            </a:r>
            <a:r>
              <a:rPr lang="en-US" dirty="0" err="1" smtClean="0">
                <a:ea typeface="ＭＳ Ｐゴシック" pitchFamily="34" charset="-128"/>
              </a:rPr>
              <a:t>tuple</a:t>
            </a:r>
            <a:r>
              <a:rPr lang="en-US" dirty="0" smtClean="0">
                <a:ea typeface="ＭＳ Ｐゴシック" pitchFamily="34" charset="-128"/>
              </a:rPr>
              <a:t> is (user, search, time); key is </a:t>
            </a:r>
            <a:r>
              <a:rPr lang="en-US" b="1" dirty="0" smtClean="0">
                <a:solidFill>
                  <a:srgbClr val="0000FF"/>
                </a:solidFill>
                <a:ea typeface="ＭＳ Ｐゴシック" pitchFamily="34" charset="-128"/>
              </a:rPr>
              <a:t>user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Choice of key depends on application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FF0066"/>
                </a:solidFill>
              </a:rPr>
              <a:t>To get a sample of </a:t>
            </a:r>
            <a:r>
              <a:rPr lang="en-US" b="1" i="1" dirty="0" smtClean="0">
                <a:solidFill>
                  <a:srgbClr val="FF0066"/>
                </a:solidFill>
              </a:rPr>
              <a:t>a/b </a:t>
            </a:r>
            <a:r>
              <a:rPr lang="en-US" b="1" dirty="0" smtClean="0">
                <a:solidFill>
                  <a:srgbClr val="FF0066"/>
                </a:solidFill>
              </a:rPr>
              <a:t>fraction of the stream: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Hash each </a:t>
            </a:r>
            <a:r>
              <a:rPr lang="en-US" dirty="0" err="1" smtClean="0">
                <a:ea typeface="ＭＳ Ｐゴシック" pitchFamily="34" charset="-128"/>
              </a:rPr>
              <a:t>tuple’s</a:t>
            </a:r>
            <a:r>
              <a:rPr lang="en-US" dirty="0" smtClean="0">
                <a:ea typeface="ＭＳ Ｐゴシック" pitchFamily="34" charset="-128"/>
              </a:rPr>
              <a:t> key uniformly into </a:t>
            </a:r>
            <a:r>
              <a:rPr lang="en-US" b="1" i="1" dirty="0" smtClean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 buckets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Pick the tuple if its hash value is at most </a:t>
            </a:r>
            <a:r>
              <a:rPr lang="en-US" b="1" i="1" dirty="0" smtClean="0">
                <a:ea typeface="ＭＳ Ｐゴシック" pitchFamily="34" charset="-128"/>
              </a:rPr>
              <a:t>a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lvl="1"/>
            <a:endParaRPr lang="en-US" i="1" dirty="0" smtClean="0">
              <a:ea typeface="ＭＳ Ｐゴシック" pitchFamily="34" charset="-128"/>
            </a:endParaRP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27432-9684-4190-96C7-F87A95A6C6BC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34363"/>
              </p:ext>
            </p:extLst>
          </p:nvPr>
        </p:nvGraphicFramePr>
        <p:xfrm>
          <a:off x="914400" y="4986414"/>
          <a:ext cx="6096000" cy="3708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941015"/>
            <a:ext cx="7239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table with </a:t>
            </a:r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buckets, pick the tuple if its hash value is at most </a:t>
            </a:r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a.</a:t>
            </a:r>
          </a:p>
          <a:p>
            <a:r>
              <a:rPr lang="en-US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generate a 30% sample?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into b=10 buckets, take the tuple if it hashes to one of the first 3 buckets</a:t>
            </a:r>
          </a:p>
        </p:txBody>
      </p:sp>
    </p:spTree>
    <p:extLst>
      <p:ext uri="{BB962C8B-B14F-4D97-AF65-F5344CB8AC3E}">
        <p14:creationId xmlns:p14="http://schemas.microsoft.com/office/powerpoint/2010/main" val="406269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Maintaining a fixed-size sample</a:t>
            </a:r>
            <a:endParaRPr lang="en-US" dirty="0">
              <a:ea typeface="+mj-ea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6868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Problem </a:t>
            </a:r>
            <a:r>
              <a:rPr lang="en-US" b="1" dirty="0" smtClean="0">
                <a:solidFill>
                  <a:srgbClr val="FF0066"/>
                </a:solidFill>
              </a:rPr>
              <a:t>2: Fixed-size sample</a:t>
            </a:r>
            <a:endParaRPr lang="en-US" b="1" dirty="0">
              <a:solidFill>
                <a:srgbClr val="FF0066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Suppose we need to maintain a random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sample </a:t>
            </a:r>
            <a:r>
              <a:rPr lang="en-US" b="1" i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 of size exactly </a:t>
            </a:r>
            <a:r>
              <a:rPr lang="en-US" b="1" i="1" dirty="0" smtClean="0">
                <a:solidFill>
                  <a:srgbClr val="0000FF"/>
                </a:solidFill>
              </a:rPr>
              <a:t>s </a:t>
            </a:r>
            <a:r>
              <a:rPr lang="en-US" b="1" dirty="0" smtClean="0">
                <a:solidFill>
                  <a:srgbClr val="0000FF"/>
                </a:solidFill>
              </a:rPr>
              <a:t>tuples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E.g., main memory size constraint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Why?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Don’t know length of stream in advance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Suppose at time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we have seen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items</a:t>
            </a:r>
          </a:p>
          <a:p>
            <a:pPr lvl="1"/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Each item is in the sample </a:t>
            </a:r>
            <a:r>
              <a:rPr lang="en-US" b="1" i="1" dirty="0" smtClean="0">
                <a:solidFill>
                  <a:srgbClr val="D60093"/>
                </a:solidFill>
                <a:ea typeface="ＭＳ Ｐゴシック" pitchFamily="34" charset="-128"/>
              </a:rPr>
              <a:t>S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 with equal prob. </a:t>
            </a:r>
            <a:r>
              <a:rPr lang="en-US" b="1" i="1" dirty="0" smtClean="0">
                <a:solidFill>
                  <a:srgbClr val="D60093"/>
                </a:solidFill>
                <a:ea typeface="ＭＳ Ｐゴシック" pitchFamily="34" charset="-128"/>
              </a:rPr>
              <a:t>s/n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436852-1965-4142-AF0B-7B66A910AA29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819471"/>
            <a:ext cx="80137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think about the problem: say s = 2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Stream: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x c y z k c d e g…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n= 5,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each of the first 5 tuples is included in the sample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n= 7,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each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first 7 tuples </a:t>
            </a:r>
            <a:r>
              <a:rPr lang="en-US" dirty="0">
                <a:latin typeface="Arial" pitchFamily="34" charset="0"/>
                <a:cs typeface="Arial" pitchFamily="34" charset="0"/>
              </a:rPr>
              <a:t>is included in the sample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dirty="0">
                <a:latin typeface="Arial" pitchFamily="34" charset="0"/>
                <a:cs typeface="Arial" pitchFamily="34" charset="0"/>
              </a:rPr>
              <a:t>equal prob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Impractical solution would be to store all the </a:t>
            </a:r>
            <a:r>
              <a:rPr lang="en-US" sz="2400" b="1" i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n</a:t>
            </a: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tuples seen </a:t>
            </a:r>
            <a:b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so far and out of them pick </a:t>
            </a:r>
            <a:r>
              <a:rPr lang="en-US" sz="2400" b="1" i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at random</a:t>
            </a:r>
          </a:p>
        </p:txBody>
      </p:sp>
      <p:sp>
        <p:nvSpPr>
          <p:cNvPr id="8" name="Right Bracket 7"/>
          <p:cNvSpPr/>
          <p:nvPr/>
        </p:nvSpPr>
        <p:spPr>
          <a:xfrm rot="5400000">
            <a:off x="2178843" y="4852698"/>
            <a:ext cx="185738" cy="914400"/>
          </a:xfrm>
          <a:prstGeom prst="rightBracket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ight Bracket 8"/>
          <p:cNvSpPr/>
          <p:nvPr/>
        </p:nvSpPr>
        <p:spPr>
          <a:xfrm rot="5400000">
            <a:off x="2320527" y="4715886"/>
            <a:ext cx="185738" cy="1269208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5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703917"/>
            <a:ext cx="7848600" cy="30528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Solution: Fixed Size Sample</a:t>
            </a:r>
            <a:endParaRPr lang="en-US" dirty="0">
              <a:ea typeface="+mj-ea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Algorithm </a:t>
            </a:r>
            <a:r>
              <a:rPr lang="en-US" b="1" dirty="0" smtClean="0">
                <a:solidFill>
                  <a:srgbClr val="0000FF"/>
                </a:solidFill>
              </a:rPr>
              <a:t>(a.k.a. Reservoir Sampling)</a:t>
            </a:r>
            <a:endParaRPr lang="en-US" b="1" dirty="0" smtClean="0">
              <a:solidFill>
                <a:srgbClr val="D60093"/>
              </a:solidFill>
            </a:endParaRPr>
          </a:p>
          <a:p>
            <a:pPr lvl="1"/>
            <a:r>
              <a:rPr lang="en-US" dirty="0" smtClean="0"/>
              <a:t>Store all the first </a:t>
            </a:r>
            <a:r>
              <a:rPr lang="en-US" b="1" i="1" dirty="0" smtClean="0"/>
              <a:t>s</a:t>
            </a:r>
            <a:r>
              <a:rPr lang="en-US" dirty="0" smtClean="0"/>
              <a:t> elements of the stream to </a:t>
            </a:r>
            <a:r>
              <a:rPr lang="en-US" b="1" i="1" dirty="0" smtClean="0"/>
              <a:t>S</a:t>
            </a:r>
          </a:p>
          <a:p>
            <a:pPr lvl="1"/>
            <a:r>
              <a:rPr lang="en-US" dirty="0" smtClean="0"/>
              <a:t>Suppose we have seen </a:t>
            </a:r>
            <a:r>
              <a:rPr lang="en-US" b="1" i="1" dirty="0" smtClean="0"/>
              <a:t>n-1</a:t>
            </a:r>
            <a:r>
              <a:rPr lang="en-US" dirty="0" smtClean="0"/>
              <a:t> elements, and now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i="1" dirty="0" smtClean="0"/>
              <a:t>n</a:t>
            </a:r>
            <a:r>
              <a:rPr lang="en-US" b="1" i="1" baseline="30000" dirty="0" smtClean="0"/>
              <a:t>th</a:t>
            </a:r>
            <a:r>
              <a:rPr lang="en-US" dirty="0" smtClean="0"/>
              <a:t> element arrives (</a:t>
            </a:r>
            <a:r>
              <a:rPr lang="en-US" b="1" i="1" dirty="0" smtClean="0"/>
              <a:t>n</a:t>
            </a:r>
            <a:r>
              <a:rPr lang="en-US" b="1" dirty="0" smtClean="0"/>
              <a:t> &gt; </a:t>
            </a:r>
            <a:r>
              <a:rPr lang="en-US" b="1" i="1" dirty="0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With probability </a:t>
            </a:r>
            <a:r>
              <a:rPr lang="en-US" b="1" i="1" dirty="0" smtClean="0">
                <a:ea typeface="ＭＳ Ｐゴシック" pitchFamily="34" charset="-128"/>
              </a:rPr>
              <a:t>s/n</a:t>
            </a:r>
            <a:r>
              <a:rPr lang="en-US" dirty="0" smtClean="0">
                <a:ea typeface="ＭＳ Ｐゴシック" pitchFamily="34" charset="-128"/>
              </a:rPr>
              <a:t>, keep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i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element, else discard it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If we picked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i="1" baseline="30000" dirty="0" smtClean="0">
                <a:ea typeface="ＭＳ Ｐゴシック" pitchFamily="34" charset="-128"/>
              </a:rPr>
              <a:t>th</a:t>
            </a:r>
            <a:r>
              <a:rPr lang="en-US" dirty="0" smtClean="0">
                <a:ea typeface="ＭＳ Ｐゴシック" pitchFamily="34" charset="-128"/>
              </a:rPr>
              <a:t> element, then it replaces one of the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b="1" i="1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 elements in the sample </a:t>
            </a:r>
            <a:r>
              <a:rPr lang="en-US" b="1" i="1" dirty="0" smtClean="0">
                <a:ea typeface="ＭＳ Ｐゴシック" pitchFamily="34" charset="-128"/>
              </a:rPr>
              <a:t>S</a:t>
            </a:r>
            <a:r>
              <a:rPr lang="en-US" dirty="0" smtClean="0">
                <a:ea typeface="ＭＳ Ｐゴシック" pitchFamily="34" charset="-128"/>
              </a:rPr>
              <a:t>, picked uniformly at random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Claim: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This algorithm maintains a sample </a:t>
            </a:r>
            <a:r>
              <a:rPr lang="en-US" b="1" i="1" dirty="0" smtClean="0"/>
              <a:t>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the desired property:</a:t>
            </a:r>
          </a:p>
          <a:p>
            <a:pPr lvl="1"/>
            <a:r>
              <a:rPr lang="en-US" dirty="0" smtClean="0"/>
              <a:t>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 smtClean="0"/>
              <a:t>s/n</a:t>
            </a:r>
            <a:endParaRPr lang="en-US" dirty="0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05299-F8A3-4ADC-8E8C-9EC7592EFD9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3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Proof: By Induction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 prove this by induction:</a:t>
            </a:r>
          </a:p>
          <a:p>
            <a:pPr lvl="1"/>
            <a:r>
              <a:rPr lang="en-US" dirty="0" smtClean="0"/>
              <a:t>Assume that after </a:t>
            </a:r>
            <a:r>
              <a:rPr lang="en-US" b="1" i="1" dirty="0" smtClean="0"/>
              <a:t>n</a:t>
            </a:r>
            <a:r>
              <a:rPr lang="en-US" dirty="0" smtClean="0"/>
              <a:t> elements, the sample contains each element seen so far with probability </a:t>
            </a:r>
            <a:r>
              <a:rPr lang="en-US" b="1" i="1" dirty="0" smtClean="0"/>
              <a:t>s/n</a:t>
            </a:r>
          </a:p>
          <a:p>
            <a:pPr lvl="1"/>
            <a:r>
              <a:rPr lang="en-US" dirty="0" smtClean="0"/>
              <a:t>We need to show that after seeing element </a:t>
            </a:r>
            <a:r>
              <a:rPr lang="en-US" b="1" i="1" dirty="0" smtClean="0"/>
              <a:t>n+1 </a:t>
            </a:r>
            <a:r>
              <a:rPr lang="en-US" dirty="0" smtClean="0"/>
              <a:t>the sample maintains the property</a:t>
            </a:r>
          </a:p>
          <a:p>
            <a:pPr lvl="2"/>
            <a:r>
              <a:rPr lang="en-US" dirty="0" smtClean="0"/>
              <a:t>Sample contains each </a:t>
            </a:r>
            <a:r>
              <a:rPr lang="en-US" dirty="0"/>
              <a:t>element seen so far with probability </a:t>
            </a:r>
            <a:r>
              <a:rPr lang="en-US" b="1" i="1" dirty="0"/>
              <a:t>s</a:t>
            </a:r>
            <a:r>
              <a:rPr lang="en-US" b="1" i="1" dirty="0" smtClean="0"/>
              <a:t>/(n+1)</a:t>
            </a:r>
            <a:endParaRPr lang="en-US" b="1" dirty="0" smtClean="0"/>
          </a:p>
          <a:p>
            <a:r>
              <a:rPr lang="en-US" b="1" dirty="0" smtClean="0">
                <a:solidFill>
                  <a:srgbClr val="D60093"/>
                </a:solidFill>
              </a:rPr>
              <a:t>Base case:</a:t>
            </a:r>
          </a:p>
          <a:p>
            <a:pPr lvl="1"/>
            <a:r>
              <a:rPr lang="en-US" dirty="0" smtClean="0"/>
              <a:t>After we see </a:t>
            </a:r>
            <a:r>
              <a:rPr lang="en-US" b="1" dirty="0" smtClean="0"/>
              <a:t>n=s</a:t>
            </a:r>
            <a:r>
              <a:rPr lang="en-US" dirty="0" smtClean="0"/>
              <a:t> elements the sample </a:t>
            </a:r>
            <a:r>
              <a:rPr lang="en-US" b="1" dirty="0" smtClean="0"/>
              <a:t>S</a:t>
            </a:r>
            <a:r>
              <a:rPr lang="en-US" dirty="0" smtClean="0"/>
              <a:t> has the desired property</a:t>
            </a:r>
          </a:p>
          <a:p>
            <a:pPr lvl="2"/>
            <a:r>
              <a:rPr lang="en-US" dirty="0" smtClean="0"/>
              <a:t>Each out of </a:t>
            </a:r>
            <a:r>
              <a:rPr lang="en-US" b="1" dirty="0" smtClean="0"/>
              <a:t>n=s</a:t>
            </a:r>
            <a:r>
              <a:rPr lang="en-US" dirty="0" smtClean="0"/>
              <a:t> elements is in the sample with probability </a:t>
            </a:r>
            <a:r>
              <a:rPr lang="en-US" b="1" i="1" dirty="0" smtClean="0"/>
              <a:t>s/s = 1</a:t>
            </a:r>
          </a:p>
        </p:txBody>
      </p:sp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3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Proof: By Induction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05983"/>
                <a:ext cx="8610600" cy="54102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b="1" dirty="0" smtClean="0">
                    <a:solidFill>
                      <a:srgbClr val="D60093"/>
                    </a:solidFill>
                  </a:rPr>
                  <a:t>Inductive hypothesis:</a:t>
                </a:r>
                <a:r>
                  <a:rPr lang="en-US" dirty="0" smtClean="0"/>
                  <a:t> After </a:t>
                </a:r>
                <a:r>
                  <a:rPr lang="en-US" b="1" i="1" dirty="0"/>
                  <a:t>n</a:t>
                </a:r>
                <a:r>
                  <a:rPr lang="en-US" dirty="0"/>
                  <a:t> elements, the sample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contains </a:t>
                </a:r>
                <a:r>
                  <a:rPr lang="en-US" dirty="0"/>
                  <a:t>each element seen so far with </a:t>
                </a:r>
                <a:r>
                  <a:rPr lang="en-US" dirty="0" smtClean="0"/>
                  <a:t>prob. </a:t>
                </a:r>
                <a:r>
                  <a:rPr lang="en-US" b="1" i="1" dirty="0"/>
                  <a:t>s/n</a:t>
                </a:r>
              </a:p>
              <a:p>
                <a:r>
                  <a:rPr lang="en-US" b="1" dirty="0" smtClean="0">
                    <a:solidFill>
                      <a:srgbClr val="008000"/>
                    </a:solidFill>
                  </a:rPr>
                  <a:t>Now element </a:t>
                </a:r>
                <a:r>
                  <a:rPr lang="en-US" b="1" i="1" dirty="0" smtClean="0">
                    <a:solidFill>
                      <a:srgbClr val="008000"/>
                    </a:solidFill>
                  </a:rPr>
                  <a:t>n+1</a:t>
                </a:r>
                <a:r>
                  <a:rPr lang="en-US" b="1" dirty="0" smtClean="0">
                    <a:solidFill>
                      <a:srgbClr val="008000"/>
                    </a:solidFill>
                  </a:rPr>
                  <a:t> arrives</a:t>
                </a:r>
              </a:p>
              <a:p>
                <a:r>
                  <a:rPr lang="en-US" b="1" dirty="0" smtClean="0">
                    <a:solidFill>
                      <a:srgbClr val="D60093"/>
                    </a:solidFill>
                  </a:rPr>
                  <a:t>Inductive step:</a:t>
                </a:r>
                <a:r>
                  <a:rPr lang="en-US" dirty="0" smtClean="0"/>
                  <a:t> For elements already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, probability that the algorithm keeps it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is:</a:t>
                </a:r>
              </a:p>
              <a:p>
                <a:pPr lvl="3"/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So, at time </a:t>
                </a:r>
                <a:r>
                  <a:rPr lang="en-US" b="1" i="1" dirty="0" smtClean="0"/>
                  <a:t>n</a:t>
                </a:r>
                <a:r>
                  <a:rPr lang="en-US" i="1" dirty="0" smtClean="0"/>
                  <a:t>,</a:t>
                </a:r>
                <a:r>
                  <a:rPr lang="en-US" dirty="0" smtClean="0"/>
                  <a:t> tuples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were there with prob. </a:t>
                </a:r>
                <a:r>
                  <a:rPr lang="en-US" b="1" dirty="0" smtClean="0"/>
                  <a:t>s/n</a:t>
                </a:r>
              </a:p>
              <a:p>
                <a:r>
                  <a:rPr lang="en-US" dirty="0" smtClean="0"/>
                  <a:t>Time </a:t>
                </a:r>
                <a:r>
                  <a:rPr lang="en-US" b="1" i="1" dirty="0" smtClean="0"/>
                  <a:t>n</a:t>
                </a:r>
                <a:r>
                  <a:rPr lang="en-US" b="1" dirty="0" smtClean="0">
                    <a:sym typeface="Symbol"/>
                  </a:rPr>
                  <a:t></a:t>
                </a:r>
                <a:r>
                  <a:rPr lang="en-US" b="1" i="1" dirty="0" smtClean="0"/>
                  <a:t>n+1</a:t>
                </a:r>
                <a:r>
                  <a:rPr lang="en-US" i="1" dirty="0" smtClean="0"/>
                  <a:t>, </a:t>
                </a:r>
                <a:r>
                  <a:rPr lang="en-US" dirty="0" smtClean="0"/>
                  <a:t>tuple stayed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with prob. </a:t>
                </a:r>
                <a:r>
                  <a:rPr lang="en-US" b="1" dirty="0" smtClean="0"/>
                  <a:t>n/(n+1)</a:t>
                </a:r>
              </a:p>
              <a:p>
                <a:r>
                  <a:rPr lang="en-US" dirty="0" smtClean="0"/>
                  <a:t>So prob. tuple is in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 at time </a:t>
                </a:r>
                <a:r>
                  <a:rPr lang="en-US" b="1" i="1" dirty="0" smtClean="0"/>
                  <a:t>n+1</a:t>
                </a:r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= 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05983"/>
                <a:ext cx="8610600" cy="54102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19046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867835"/>
              </p:ext>
            </p:extLst>
          </p:nvPr>
        </p:nvGraphicFramePr>
        <p:xfrm>
          <a:off x="1219200" y="3335593"/>
          <a:ext cx="5715000" cy="11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088"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35593"/>
                        <a:ext cx="5715000" cy="11850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1101" y="4422980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discarded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4359937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 discarded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6525" y="4349757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sample not picked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8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Sliding Windows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useful model of stream processing is that queries are about a </a:t>
            </a:r>
            <a:r>
              <a:rPr lang="en-US" b="1" i="1" dirty="0" smtClean="0">
                <a:solidFill>
                  <a:srgbClr val="FF0066"/>
                </a:solidFill>
              </a:rPr>
              <a:t>window</a:t>
            </a:r>
            <a:r>
              <a:rPr lang="en-US" dirty="0" smtClean="0"/>
              <a:t> of length </a:t>
            </a:r>
            <a:r>
              <a:rPr lang="en-US" b="1" i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i="1" dirty="0" smtClean="0"/>
              <a:t>N</a:t>
            </a:r>
            <a:r>
              <a:rPr lang="en-US" dirty="0" smtClean="0"/>
              <a:t> most recent elements received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Interesting case: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dirty="0" smtClean="0"/>
              <a:t> is so large that the data cannot be stored in memory, or even on disk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Or, there are so many streams that windows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for all cannot be stored</a:t>
            </a:r>
          </a:p>
          <a:p>
            <a:r>
              <a:rPr lang="en-US" b="1" dirty="0">
                <a:solidFill>
                  <a:srgbClr val="FF0066"/>
                </a:solidFill>
              </a:rPr>
              <a:t>Amazon example: </a:t>
            </a:r>
            <a:endParaRPr lang="en-US" b="1" dirty="0" smtClean="0">
              <a:solidFill>
                <a:srgbClr val="FF0066"/>
              </a:solidFill>
            </a:endParaRPr>
          </a:p>
          <a:p>
            <a:pPr lvl="1"/>
            <a:r>
              <a:rPr lang="en-US" dirty="0" smtClean="0"/>
              <a:t>For </a:t>
            </a:r>
            <a:r>
              <a:rPr lang="en-US" dirty="0"/>
              <a:t>every product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/>
              <a:t>keep 0/1 stream of whether that product was sold in the </a:t>
            </a:r>
            <a:r>
              <a:rPr lang="en-US" b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transaction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want answer queries, how many times have </a:t>
            </a:r>
            <a:r>
              <a:rPr lang="en-US" dirty="0" smtClean="0"/>
              <a:t>we </a:t>
            </a:r>
            <a:r>
              <a:rPr lang="en-US" dirty="0"/>
              <a:t>sold </a:t>
            </a:r>
            <a:r>
              <a:rPr lang="en-US" b="1" dirty="0"/>
              <a:t>X</a:t>
            </a:r>
            <a:r>
              <a:rPr lang="en-US" dirty="0"/>
              <a:t> in the last </a:t>
            </a:r>
            <a:r>
              <a:rPr lang="en-US" b="1" dirty="0"/>
              <a:t>k</a:t>
            </a:r>
            <a:r>
              <a:rPr lang="en-US" dirty="0"/>
              <a:t> </a:t>
            </a:r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C84513-8575-4D6B-8F8F-5BE12483FB4D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 many data mining situations, we do not know the entire data set in advance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Stream Management</a:t>
            </a:r>
            <a:r>
              <a:rPr lang="en-US" dirty="0" smtClean="0"/>
              <a:t> is important when the input rate is controlled </a:t>
            </a:r>
            <a:r>
              <a:rPr lang="en-US" b="1" dirty="0" smtClean="0">
                <a:solidFill>
                  <a:srgbClr val="0000FF"/>
                </a:solidFill>
              </a:rPr>
              <a:t>externally:</a:t>
            </a:r>
            <a:endParaRPr lang="en-US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Twitter or Facebook status updates</a:t>
            </a:r>
          </a:p>
          <a:p>
            <a:r>
              <a:rPr lang="en-US" dirty="0" smtClean="0">
                <a:ea typeface="ＭＳ Ｐゴシック" pitchFamily="34" charset="-128"/>
              </a:rPr>
              <a:t>We can think of the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data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as </a:t>
            </a: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infinite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b="1" dirty="0" smtClean="0">
                <a:solidFill>
                  <a:srgbClr val="D60093"/>
                </a:solidFill>
                <a:ea typeface="ＭＳ Ｐゴシック" pitchFamily="34" charset="-128"/>
              </a:rPr>
              <a:t>non-stationary</a:t>
            </a:r>
            <a:r>
              <a:rPr lang="en-US" dirty="0" smtClean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(the distribution changes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over time)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Leskovec</a:t>
            </a:r>
            <a:r>
              <a:rPr lang="en-US" dirty="0" smtClean="0"/>
              <a:t>, A. </a:t>
            </a:r>
            <a:r>
              <a:rPr lang="en-US" dirty="0" err="1" smtClean="0"/>
              <a:t>Rajaraman</a:t>
            </a:r>
            <a:r>
              <a:rPr lang="en-US" dirty="0" smtClean="0"/>
              <a:t>, J. Ullman: Mining of Massive Datasets, http://</a:t>
            </a:r>
            <a:r>
              <a:rPr lang="en-US" dirty="0" err="1" smtClean="0"/>
              <a:t>www.mmds.org</a:t>
            </a:r>
            <a:endParaRPr lang="en-US" dirty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7DA49-2CF9-4B83-8117-D43327F1DE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0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Window: 1 Stream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Sliding window on a single stream: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B45C78-772F-436B-B4B0-DD8DEC933A27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1910411" y="1998663"/>
            <a:ext cx="4878388" cy="381000"/>
            <a:chOff x="1200" y="528"/>
            <a:chExt cx="3073" cy="240"/>
          </a:xfrm>
        </p:grpSpPr>
        <p:sp>
          <p:nvSpPr>
            <p:cNvPr id="33808" name="Text Box 1026"/>
            <p:cNvSpPr txBox="1">
              <a:spLocks noChangeArrowheads="1"/>
            </p:cNvSpPr>
            <p:nvPr/>
          </p:nvSpPr>
          <p:spPr bwMode="auto">
            <a:xfrm>
              <a:off x="1200" y="528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9" name="Rectangle 1027"/>
            <p:cNvSpPr>
              <a:spLocks noChangeArrowheads="1"/>
            </p:cNvSpPr>
            <p:nvPr/>
          </p:nvSpPr>
          <p:spPr bwMode="auto">
            <a:xfrm>
              <a:off x="2338" y="528"/>
              <a:ext cx="665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903412" y="2831042"/>
            <a:ext cx="4878388" cy="381000"/>
            <a:chOff x="1200" y="1152"/>
            <a:chExt cx="3073" cy="240"/>
          </a:xfrm>
        </p:grpSpPr>
        <p:sp>
          <p:nvSpPr>
            <p:cNvPr id="33806" name="Text Box 1028"/>
            <p:cNvSpPr txBox="1">
              <a:spLocks noChangeArrowheads="1"/>
            </p:cNvSpPr>
            <p:nvPr/>
          </p:nvSpPr>
          <p:spPr bwMode="auto">
            <a:xfrm>
              <a:off x="1200" y="1152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7" name="Rectangle 1031"/>
            <p:cNvSpPr>
              <a:spLocks noChangeArrowheads="1"/>
            </p:cNvSpPr>
            <p:nvPr/>
          </p:nvSpPr>
          <p:spPr bwMode="auto">
            <a:xfrm>
              <a:off x="2452" y="1152"/>
              <a:ext cx="624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905000" y="3663421"/>
            <a:ext cx="4878388" cy="381000"/>
            <a:chOff x="1200" y="1776"/>
            <a:chExt cx="3073" cy="240"/>
          </a:xfrm>
        </p:grpSpPr>
        <p:sp>
          <p:nvSpPr>
            <p:cNvPr id="33804" name="Text Box 1029"/>
            <p:cNvSpPr txBox="1">
              <a:spLocks noChangeArrowheads="1"/>
            </p:cNvSpPr>
            <p:nvPr/>
          </p:nvSpPr>
          <p:spPr bwMode="auto">
            <a:xfrm>
              <a:off x="1200" y="1776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5" name="Rectangle 1032"/>
            <p:cNvSpPr>
              <a:spLocks noChangeArrowheads="1"/>
            </p:cNvSpPr>
            <p:nvPr/>
          </p:nvSpPr>
          <p:spPr bwMode="auto">
            <a:xfrm>
              <a:off x="2556" y="1776"/>
              <a:ext cx="648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040"/>
          <p:cNvGrpSpPr>
            <a:grpSpLocks/>
          </p:cNvGrpSpPr>
          <p:nvPr/>
        </p:nvGrpSpPr>
        <p:grpSpPr bwMode="auto">
          <a:xfrm>
            <a:off x="1905000" y="4495800"/>
            <a:ext cx="4878388" cy="381000"/>
            <a:chOff x="1200" y="2400"/>
            <a:chExt cx="3073" cy="240"/>
          </a:xfrm>
        </p:grpSpPr>
        <p:sp>
          <p:nvSpPr>
            <p:cNvPr id="33802" name="Text Box 1030"/>
            <p:cNvSpPr txBox="1">
              <a:spLocks noChangeArrowheads="1"/>
            </p:cNvSpPr>
            <p:nvPr/>
          </p:nvSpPr>
          <p:spPr bwMode="auto">
            <a:xfrm>
              <a:off x="1200" y="2400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3" name="Rectangle 1033"/>
            <p:cNvSpPr>
              <a:spLocks noChangeArrowheads="1"/>
            </p:cNvSpPr>
            <p:nvPr/>
          </p:nvSpPr>
          <p:spPr bwMode="auto">
            <a:xfrm>
              <a:off x="2691" y="2400"/>
              <a:ext cx="573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9" name="Text Box 1034"/>
          <p:cNvSpPr txBox="1">
            <a:spLocks noChangeArrowheads="1"/>
          </p:cNvSpPr>
          <p:nvPr/>
        </p:nvSpPr>
        <p:spPr bwMode="auto">
          <a:xfrm>
            <a:off x="3032125" y="5105400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Future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Line 1035"/>
          <p:cNvSpPr>
            <a:spLocks noChangeShapeType="1"/>
          </p:cNvSpPr>
          <p:nvPr/>
        </p:nvSpPr>
        <p:spPr bwMode="auto">
          <a:xfrm flipH="1">
            <a:off x="2286000" y="5302250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Line 1036"/>
          <p:cNvSpPr>
            <a:spLocks noChangeShapeType="1"/>
          </p:cNvSpPr>
          <p:nvPr/>
        </p:nvSpPr>
        <p:spPr bwMode="auto">
          <a:xfrm>
            <a:off x="5486400" y="5302250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4478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 = 6</a:t>
            </a:r>
          </a:p>
        </p:txBody>
      </p:sp>
    </p:spTree>
    <p:extLst>
      <p:ext uri="{BB962C8B-B14F-4D97-AF65-F5344CB8AC3E}">
        <p14:creationId xmlns:p14="http://schemas.microsoft.com/office/powerpoint/2010/main" val="23906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153400" y="6583680"/>
            <a:ext cx="733864" cy="27432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C712AB2-8114-4FCB-B7A2-38C7CC5158C4}" type="slidenum">
              <a:rPr lang="en-US"/>
              <a:pPr/>
              <a:t>21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Problem: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Given a stream of </a:t>
            </a:r>
            <a:r>
              <a:rPr lang="en-US" b="1" dirty="0" smtClean="0"/>
              <a:t>0</a:t>
            </a:r>
            <a:r>
              <a:rPr lang="en-US" dirty="0" smtClean="0"/>
              <a:t>s and </a:t>
            </a:r>
            <a:r>
              <a:rPr lang="en-US" b="1" dirty="0" smtClean="0"/>
              <a:t>1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Be prepared to answer queries of the form </a:t>
            </a:r>
            <a:br>
              <a:rPr lang="en-US" dirty="0" smtClean="0"/>
            </a:br>
            <a:r>
              <a:rPr lang="en-US" b="1" dirty="0" smtClean="0">
                <a:solidFill>
                  <a:srgbClr val="D60093"/>
                </a:solidFill>
              </a:rPr>
              <a:t>How many 1s are in the last </a:t>
            </a:r>
            <a:r>
              <a:rPr lang="en-US" b="1" i="1" dirty="0" smtClean="0">
                <a:solidFill>
                  <a:srgbClr val="D60093"/>
                </a:solidFill>
              </a:rPr>
              <a:t>k </a:t>
            </a:r>
            <a:r>
              <a:rPr lang="en-US" b="1" dirty="0" smtClean="0">
                <a:solidFill>
                  <a:srgbClr val="D60093"/>
                </a:solidFill>
              </a:rPr>
              <a:t>bits?</a:t>
            </a:r>
            <a:r>
              <a:rPr lang="en-US" dirty="0" smtClean="0"/>
              <a:t> where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b="1" dirty="0" smtClean="0">
                <a:latin typeface="Lucida Sans Unicode" pitchFamily="34" charset="0"/>
              </a:rPr>
              <a:t>≤</a:t>
            </a:r>
            <a:r>
              <a:rPr lang="en-US" b="1" dirty="0" smtClean="0">
                <a:latin typeface="MS Shell Dlg" charset="0"/>
              </a:rPr>
              <a:t> </a:t>
            </a:r>
            <a:r>
              <a:rPr lang="en-US" b="1" i="1" dirty="0" smtClean="0"/>
              <a:t>N</a:t>
            </a:r>
            <a:endParaRPr lang="en-US" b="1" dirty="0" smtClean="0"/>
          </a:p>
          <a:p>
            <a:pPr lvl="8"/>
            <a:endParaRPr lang="en-US" dirty="0" smtClean="0">
              <a:solidFill>
                <a:srgbClr val="60B5CC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Obvious solution: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dirty="0" smtClean="0"/>
              <a:t>Store the most recent </a:t>
            </a:r>
            <a:r>
              <a:rPr lang="en-US" b="1" i="1" dirty="0" smtClean="0"/>
              <a:t>N</a:t>
            </a:r>
            <a:r>
              <a:rPr lang="en-US" dirty="0" smtClean="0"/>
              <a:t> bits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When new bit comes in, discard the </a:t>
            </a:r>
            <a:r>
              <a:rPr lang="en-US" b="1" i="1" dirty="0" smtClean="0">
                <a:ea typeface="ＭＳ Ｐゴシック" pitchFamily="34" charset="-128"/>
              </a:rPr>
              <a:t>N</a:t>
            </a:r>
            <a:r>
              <a:rPr lang="en-US" b="1" dirty="0" smtClean="0">
                <a:ea typeface="ＭＳ Ｐゴシック" pitchFamily="34" charset="-128"/>
              </a:rPr>
              <a:t>+1</a:t>
            </a:r>
            <a:r>
              <a:rPr lang="en-US" b="1" baseline="30000" dirty="0" smtClean="0">
                <a:ea typeface="ＭＳ Ｐゴシック" pitchFamily="34" charset="-128"/>
              </a:rPr>
              <a:t>st</a:t>
            </a:r>
            <a:r>
              <a:rPr lang="en-US" dirty="0" smtClean="0">
                <a:ea typeface="ＭＳ Ｐゴシック" pitchFamily="34" charset="-128"/>
              </a:rPr>
              <a:t>  bit</a:t>
            </a: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820324" y="5579528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2718849" y="5974815"/>
            <a:ext cx="323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      </a:t>
            </a: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Future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Line 1035"/>
          <p:cNvSpPr>
            <a:spLocks noChangeShapeType="1"/>
          </p:cNvSpPr>
          <p:nvPr/>
        </p:nvSpPr>
        <p:spPr bwMode="auto">
          <a:xfrm flipH="1">
            <a:off x="1972724" y="6171665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036"/>
          <p:cNvSpPr>
            <a:spLocks noChangeShapeType="1"/>
          </p:cNvSpPr>
          <p:nvPr/>
        </p:nvSpPr>
        <p:spPr bwMode="auto">
          <a:xfrm>
            <a:off x="6011324" y="6171665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27"/>
          <p:cNvSpPr>
            <a:spLocks noChangeArrowheads="1"/>
          </p:cNvSpPr>
          <p:nvPr/>
        </p:nvSpPr>
        <p:spPr bwMode="auto">
          <a:xfrm>
            <a:off x="5423368" y="5573694"/>
            <a:ext cx="1197556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86600" y="540436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Suppose N=6</a:t>
            </a:r>
          </a:p>
        </p:txBody>
      </p:sp>
    </p:spTree>
    <p:extLst>
      <p:ext uri="{BB962C8B-B14F-4D97-AF65-F5344CB8AC3E}">
        <p14:creationId xmlns:p14="http://schemas.microsoft.com/office/powerpoint/2010/main" val="227049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You can not get an exact answer without storing the entire window</a:t>
            </a:r>
          </a:p>
          <a:p>
            <a:pPr lvl="8"/>
            <a:endParaRPr lang="en-US" dirty="0" smtClean="0">
              <a:solidFill>
                <a:srgbClr val="CC330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Real Problem: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What if we cannot afford to store </a:t>
            </a:r>
            <a:r>
              <a:rPr lang="en-US" b="1" i="1" dirty="0" smtClean="0">
                <a:solidFill>
                  <a:srgbClr val="D60093"/>
                </a:solidFill>
              </a:rPr>
              <a:t>N</a:t>
            </a:r>
            <a:r>
              <a:rPr lang="en-US" b="1" dirty="0" smtClean="0">
                <a:solidFill>
                  <a:srgbClr val="D60093"/>
                </a:solidFill>
              </a:rPr>
              <a:t> bits?</a:t>
            </a:r>
          </a:p>
          <a:p>
            <a:pPr lvl="1"/>
            <a:r>
              <a:rPr lang="en-US" b="1" dirty="0" smtClean="0">
                <a:ea typeface="ＭＳ Ｐゴシック" pitchFamily="34" charset="-128"/>
              </a:rPr>
              <a:t>E.g.</a:t>
            </a:r>
            <a:r>
              <a:rPr lang="en-US" dirty="0" smtClean="0">
                <a:ea typeface="ＭＳ Ｐゴシック" pitchFamily="34" charset="-128"/>
              </a:rPr>
              <a:t>, we’re processing 1 billion streams 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b="1" i="1" dirty="0" smtClean="0">
                <a:ea typeface="ＭＳ Ｐゴシック" pitchFamily="34" charset="-128"/>
              </a:rPr>
              <a:t>N </a:t>
            </a:r>
            <a:r>
              <a:rPr lang="en-US" b="1" dirty="0" smtClean="0">
                <a:ea typeface="ＭＳ Ｐゴシック" pitchFamily="34" charset="-128"/>
              </a:rPr>
              <a:t> = 1 billion</a:t>
            </a: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But we are happy with an approximate answer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BF1368-EA64-46CF-9A7F-3017837BBD43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3505200" y="4267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4403725" y="4662487"/>
            <a:ext cx="228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</a:t>
            </a:r>
            <a:r>
              <a:rPr lang="en-US" sz="1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Future</a:t>
            </a:r>
          </a:p>
        </p:txBody>
      </p:sp>
      <p:sp>
        <p:nvSpPr>
          <p:cNvPr id="9" name="Line 1035"/>
          <p:cNvSpPr>
            <a:spLocks noChangeShapeType="1"/>
          </p:cNvSpPr>
          <p:nvPr/>
        </p:nvSpPr>
        <p:spPr bwMode="auto">
          <a:xfrm flipH="1">
            <a:off x="3810000" y="4843104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/>
          </a:p>
        </p:txBody>
      </p:sp>
      <p:sp>
        <p:nvSpPr>
          <p:cNvPr id="10" name="Line 1036"/>
          <p:cNvSpPr>
            <a:spLocks noChangeShapeType="1"/>
          </p:cNvSpPr>
          <p:nvPr/>
        </p:nvSpPr>
        <p:spPr bwMode="auto">
          <a:xfrm>
            <a:off x="6553200" y="4843104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27"/>
          <p:cNvSpPr>
            <a:spLocks noChangeArrowheads="1"/>
          </p:cNvSpPr>
          <p:nvPr/>
        </p:nvSpPr>
        <p:spPr bwMode="auto">
          <a:xfrm>
            <a:off x="7105888" y="4267200"/>
            <a:ext cx="1187118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036377" y="4223082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36377" y="4223082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95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attempt: Simple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84817"/>
                <a:ext cx="8229600" cy="5486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b="1" u="sng" dirty="0" smtClean="0">
                    <a:solidFill>
                      <a:srgbClr val="0000FF"/>
                    </a:solidFill>
                  </a:rPr>
                  <a:t>Q: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 How many 1s are in the last </a:t>
                </a:r>
                <a:r>
                  <a:rPr lang="en-US" b="1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 bits?</a:t>
                </a:r>
              </a:p>
              <a:p>
                <a:r>
                  <a:rPr lang="en-US" dirty="0" smtClean="0"/>
                  <a:t>A simple solution that does not really solve our problem: 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Uniformity assumption</a:t>
                </a:r>
              </a:p>
              <a:p>
                <a:endParaRPr lang="en-US" dirty="0" smtClean="0">
                  <a:solidFill>
                    <a:schemeClr val="accent2"/>
                  </a:solidFill>
                </a:endParaRPr>
              </a:p>
              <a:p>
                <a:endParaRPr lang="en-US" dirty="0" smtClean="0">
                  <a:solidFill>
                    <a:schemeClr val="accent2"/>
                  </a:solidFill>
                </a:endParaRPr>
              </a:p>
              <a:p>
                <a:r>
                  <a:rPr lang="en-US" b="1" dirty="0" smtClean="0">
                    <a:solidFill>
                      <a:srgbClr val="008000"/>
                    </a:solidFill>
                  </a:rPr>
                  <a:t>Maintain 2 counters: </a:t>
                </a:r>
              </a:p>
              <a:p>
                <a:pPr lvl="1"/>
                <a:r>
                  <a:rPr lang="en-US" b="1" i="1" dirty="0" smtClean="0"/>
                  <a:t>S</a:t>
                </a:r>
                <a:r>
                  <a:rPr lang="en-US" dirty="0" smtClean="0"/>
                  <a:t>: number of 1s </a:t>
                </a:r>
                <a:r>
                  <a:rPr lang="en-US" dirty="0"/>
                  <a:t>from the beginning of the stream</a:t>
                </a:r>
                <a:endParaRPr lang="en-US" dirty="0" smtClean="0"/>
              </a:p>
              <a:p>
                <a:pPr lvl="1"/>
                <a:r>
                  <a:rPr lang="en-US" b="1" i="1" dirty="0" smtClean="0"/>
                  <a:t>Z</a:t>
                </a:r>
                <a:r>
                  <a:rPr lang="en-US" dirty="0" smtClean="0"/>
                  <a:t>: number of 0s from the beginning of the stream</a:t>
                </a:r>
              </a:p>
              <a:p>
                <a:r>
                  <a:rPr lang="en-US" b="1" dirty="0" smtClean="0"/>
                  <a:t>How many 1s are in the last N bits? </a:t>
                </a:r>
                <a:endParaRPr lang="en-US" b="1" dirty="0" smtClean="0">
                  <a:solidFill>
                    <a:srgbClr val="0000FF"/>
                  </a:solidFill>
                </a:endParaRPr>
              </a:p>
              <a:p>
                <a:r>
                  <a:rPr lang="en-US" b="1" dirty="0" smtClean="0">
                    <a:solidFill>
                      <a:srgbClr val="D60093"/>
                    </a:solidFill>
                  </a:rPr>
                  <a:t>But, what if stream is non-uniform?</a:t>
                </a:r>
              </a:p>
              <a:p>
                <a:pPr lvl="1"/>
                <a:r>
                  <a:rPr lang="en-US" dirty="0" smtClean="0">
                    <a:solidFill>
                      <a:srgbClr val="D60093"/>
                    </a:solidFill>
                  </a:rPr>
                  <a:t>What if distribution changes over time?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84817"/>
                <a:ext cx="8229600" cy="5486400"/>
              </a:xfrm>
              <a:blipFill rotWithShape="1">
                <a:blip r:embed="rId2"/>
                <a:stretch>
                  <a:fillRect t="-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774540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50388" y="2501490"/>
            <a:ext cx="5410200" cy="369332"/>
            <a:chOff x="3429000" y="3443287"/>
            <a:chExt cx="5410200" cy="369332"/>
          </a:xfrm>
        </p:grpSpPr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5622925" y="344328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3429000" y="364013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6019800" y="3640137"/>
              <a:ext cx="28194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43624" y="3020603"/>
            <a:ext cx="3395576" cy="338554"/>
            <a:chOff x="125499" y="3505200"/>
            <a:chExt cx="3395576" cy="338554"/>
          </a:xfrm>
        </p:grpSpPr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284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Past              </a:t>
              </a:r>
              <a:r>
                <a:rPr lang="en-US" sz="1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Future</a:t>
              </a:r>
            </a:p>
          </p:txBody>
        </p:sp>
        <p:sp>
          <p:nvSpPr>
            <p:cNvPr id="13" name="Line 1035"/>
            <p:cNvSpPr>
              <a:spLocks noChangeShapeType="1"/>
            </p:cNvSpPr>
            <p:nvPr/>
          </p:nvSpPr>
          <p:spPr bwMode="auto">
            <a:xfrm flipH="1">
              <a:off x="125499" y="3678988"/>
              <a:ext cx="685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" name="Line 1036"/>
            <p:cNvSpPr>
              <a:spLocks noChangeShapeType="1"/>
            </p:cNvSpPr>
            <p:nvPr/>
          </p:nvSpPr>
          <p:spPr bwMode="auto">
            <a:xfrm>
              <a:off x="2911475" y="3702050"/>
              <a:ext cx="609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825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DGIM </a:t>
            </a:r>
            <a:r>
              <a:rPr lang="en-US" dirty="0">
                <a:ea typeface="+mj-ea"/>
              </a:rPr>
              <a:t>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8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rgbClr val="D60093"/>
                    </a:solidFill>
                  </a:rPr>
                  <a:t>DGIM solution that does </a:t>
                </a:r>
                <a:r>
                  <a:rPr lang="en-US" b="1" u="sng" dirty="0" smtClean="0">
                    <a:solidFill>
                      <a:srgbClr val="D60093"/>
                    </a:solidFill>
                  </a:rPr>
                  <a:t>not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 assume uniformity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We store </a:t>
                </a:r>
                <a14:m>
                  <m:oMath xmlns=""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baseline="30000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bits per stream</a:t>
                </a:r>
              </a:p>
              <a:p>
                <a:pPr lvl="8"/>
                <a:endParaRPr lang="en-US" dirty="0" smtClean="0"/>
              </a:p>
              <a:p>
                <a:r>
                  <a:rPr lang="en-US" b="1" dirty="0" smtClean="0">
                    <a:solidFill>
                      <a:srgbClr val="0000FF"/>
                    </a:solidFill>
                  </a:rPr>
                  <a:t>Solution gives approximate answer, </a:t>
                </a:r>
                <a:br>
                  <a:rPr lang="en-US" b="1" dirty="0" smtClean="0">
                    <a:solidFill>
                      <a:srgbClr val="0000FF"/>
                    </a:solidFill>
                  </a:rPr>
                </a:br>
                <a:r>
                  <a:rPr lang="en-US" b="1" dirty="0" smtClean="0">
                    <a:solidFill>
                      <a:srgbClr val="0000FF"/>
                    </a:solidFill>
                  </a:rPr>
                  <a:t>never off by more than 50%</a:t>
                </a:r>
              </a:p>
              <a:p>
                <a:pPr lvl="1"/>
                <a:r>
                  <a:rPr lang="en-US" dirty="0" smtClean="0">
                    <a:ea typeface="ＭＳ Ｐゴシック" pitchFamily="34" charset="-128"/>
                  </a:rPr>
                  <a:t>Error factor can be reduced to any fraction &gt; 0, with more complicated algorithm and proportionally more stored bits</a:t>
                </a:r>
              </a:p>
            </p:txBody>
          </p:sp>
        </mc:Choice>
        <mc:Fallback xmlns="">
          <p:sp>
            <p:nvSpPr>
              <p:cNvPr id="368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F6139A-3E36-447F-BBA2-E04EE5A11927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err="1" smtClean="0">
                <a:solidFill>
                  <a:schemeClr val="bg1"/>
                </a:solidFill>
              </a:rPr>
              <a:t>Datar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Gionis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Indyk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Motwani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1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Sampling a fixed proportion of a stream</a:t>
            </a:r>
          </a:p>
          <a:p>
            <a:pPr lvl="1"/>
            <a:r>
              <a:rPr lang="en-US" dirty="0" smtClean="0"/>
              <a:t>Sample size grows as the stream grows</a:t>
            </a:r>
          </a:p>
          <a:p>
            <a:r>
              <a:rPr lang="en-US" b="1" dirty="0" smtClean="0"/>
              <a:t>Sampling a fixed-size sample</a:t>
            </a:r>
          </a:p>
          <a:p>
            <a:pPr lvl="1"/>
            <a:r>
              <a:rPr lang="en-US" dirty="0" smtClean="0"/>
              <a:t>Reservoir sampling</a:t>
            </a:r>
          </a:p>
          <a:p>
            <a:r>
              <a:rPr lang="en-US" b="1" dirty="0" smtClean="0"/>
              <a:t>Counting the number of 1s in the last N elements</a:t>
            </a:r>
          </a:p>
          <a:p>
            <a:pPr lvl="1"/>
            <a:r>
              <a:rPr lang="en-US" dirty="0" smtClean="0"/>
              <a:t>Exponentially increasing windows</a:t>
            </a:r>
          </a:p>
          <a:p>
            <a:pPr lvl="1"/>
            <a:r>
              <a:rPr lang="en-US" dirty="0" smtClean="0"/>
              <a:t>Extensions:</a:t>
            </a:r>
          </a:p>
          <a:p>
            <a:pPr lvl="2"/>
            <a:r>
              <a:rPr lang="en-US" dirty="0" smtClean="0"/>
              <a:t>Number of 1s in any last k (k &lt; N) elements</a:t>
            </a:r>
          </a:p>
          <a:p>
            <a:pPr lvl="2"/>
            <a:r>
              <a:rPr lang="en-US" dirty="0" smtClean="0"/>
              <a:t>Sums of integers </a:t>
            </a:r>
            <a:r>
              <a:rPr lang="en-US" dirty="0"/>
              <a:t>in </a:t>
            </a:r>
            <a:r>
              <a:rPr lang="en-US" dirty="0" smtClean="0"/>
              <a:t>the last N elements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Naïve Bayes: </a:t>
            </a:r>
            <a:br>
              <a:rPr lang="en-US" dirty="0" smtClean="0"/>
            </a:br>
            <a:r>
              <a:rPr lang="en-US" dirty="0" smtClean="0"/>
              <a:t>Some Other Efficient [Streaming] Learning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83617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Shannon Quinn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(with thanks to William Cohen)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Rocchio’s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/>
              <a:t>Relevance Feedback in Information </a:t>
            </a:r>
            <a:r>
              <a:rPr lang="en-US" sz="2000" u="sng" dirty="0" smtClean="0"/>
              <a:t>Retrieval</a:t>
            </a:r>
            <a:r>
              <a:rPr lang="en-US" sz="2000" u="sng" dirty="0"/>
              <a:t>, </a:t>
            </a:r>
            <a:r>
              <a:rPr lang="en-US" sz="2000" dirty="0"/>
              <a:t>SMART Retrieval System </a:t>
            </a:r>
            <a:r>
              <a:rPr lang="en-US" sz="2000" dirty="0" smtClean="0"/>
              <a:t>Experiments </a:t>
            </a:r>
            <a:r>
              <a:rPr lang="en-US" sz="2000" dirty="0"/>
              <a:t>in Automatic Document Processing, </a:t>
            </a:r>
            <a:r>
              <a:rPr lang="en-US" sz="2000" dirty="0" smtClean="0"/>
              <a:t>1971, Prentice </a:t>
            </a:r>
            <a:r>
              <a:rPr lang="en-US" sz="2000" dirty="0"/>
              <a:t>Hall Inc</a:t>
            </a:r>
            <a:r>
              <a:rPr lang="en-US" sz="2000" b="1" dirty="0"/>
              <a:t>.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4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Rocchio’s</a:t>
            </a:r>
            <a:r>
              <a:rPr lang="en-US" dirty="0" smtClean="0"/>
              <a:t> algorithm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513064"/>
              </p:ext>
            </p:extLst>
          </p:nvPr>
        </p:nvGraphicFramePr>
        <p:xfrm>
          <a:off x="660400" y="1391180"/>
          <a:ext cx="753268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28" name="Equation" r:id="rId3" imgW="3581400" imgH="2273300" progId="Equation.3">
                  <p:embed/>
                </p:oleObj>
              </mc:Choice>
              <mc:Fallback>
                <p:oleObj name="Equation" r:id="rId3" imgW="3581400" imgH="22733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391180"/>
                        <a:ext cx="7532688" cy="478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60400" y="3735917"/>
            <a:ext cx="61129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95583" y="496797"/>
            <a:ext cx="149225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Many variants of these formulae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95582" y="1972113"/>
            <a:ext cx="1799167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…as long as </a:t>
            </a:r>
            <a:r>
              <a:rPr lang="en-US" i="1" dirty="0" smtClean="0"/>
              <a:t>u(</a:t>
            </a:r>
            <a:r>
              <a:rPr lang="en-US" i="1" dirty="0" err="1" smtClean="0"/>
              <a:t>w,d</a:t>
            </a:r>
            <a:r>
              <a:rPr lang="en-US" i="1" dirty="0" smtClean="0"/>
              <a:t>)=0</a:t>
            </a:r>
            <a:r>
              <a:rPr lang="en-US" dirty="0" smtClean="0"/>
              <a:t> for words not in </a:t>
            </a:r>
            <a:r>
              <a:rPr lang="en-US" i="1" dirty="0" smtClean="0"/>
              <a:t>d!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5333" y="3631937"/>
            <a:ext cx="279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Store only non-zeros in </a:t>
            </a:r>
            <a:r>
              <a:rPr lang="en-US" b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d)</a:t>
            </a:r>
            <a:r>
              <a:rPr lang="en-US" dirty="0" smtClean="0"/>
              <a:t>, so size is O(|</a:t>
            </a:r>
            <a:r>
              <a:rPr lang="en-US" i="1" dirty="0" smtClean="0"/>
              <a:t>d</a:t>
            </a:r>
            <a:r>
              <a:rPr lang="en-US" dirty="0" smtClean="0"/>
              <a:t>| 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7833" y="5234255"/>
            <a:ext cx="31115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But size of </a:t>
            </a:r>
            <a:r>
              <a:rPr lang="en-US" b="1" dirty="0" smtClean="0"/>
              <a:t>u</a:t>
            </a:r>
            <a:r>
              <a:rPr lang="en-US" dirty="0" smtClean="0"/>
              <a:t>(</a:t>
            </a:r>
            <a:r>
              <a:rPr lang="en-US" i="1" dirty="0"/>
              <a:t>y</a:t>
            </a:r>
            <a:r>
              <a:rPr lang="en-US" i="1" dirty="0" smtClean="0"/>
              <a:t>)</a:t>
            </a:r>
            <a:r>
              <a:rPr lang="en-US" dirty="0" smtClean="0"/>
              <a:t> is O(|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V</a:t>
            </a:r>
            <a:r>
              <a:rPr lang="en-US" dirty="0" smtClean="0"/>
              <a:t>|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1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Rocchio’s</a:t>
            </a:r>
            <a:r>
              <a:rPr lang="en-US" dirty="0" smtClean="0"/>
              <a:t> algorithm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937722"/>
              </p:ext>
            </p:extLst>
          </p:nvPr>
        </p:nvGraphicFramePr>
        <p:xfrm>
          <a:off x="77788" y="1423988"/>
          <a:ext cx="8669337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5" name="Equation" r:id="rId4" imgW="4127500" imgH="2235200" progId="Equation.3">
                  <p:embed/>
                </p:oleObj>
              </mc:Choice>
              <mc:Fallback>
                <p:oleObj name="Equation" r:id="rId4" imgW="4127500" imgH="2235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1423988"/>
                        <a:ext cx="8669337" cy="469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60400" y="4677833"/>
            <a:ext cx="61129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17168" y="292100"/>
            <a:ext cx="2810932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Given a table mapping </a:t>
            </a:r>
            <a:r>
              <a:rPr lang="en-US" sz="2400" i="1" dirty="0" smtClean="0"/>
              <a:t>w</a:t>
            </a:r>
            <a:r>
              <a:rPr lang="en-US" sz="2400" dirty="0" smtClean="0"/>
              <a:t> to </a:t>
            </a:r>
            <a:r>
              <a:rPr lang="en-US" sz="2400" i="1" dirty="0" smtClean="0"/>
              <a:t>DF(w)</a:t>
            </a:r>
            <a:r>
              <a:rPr lang="en-US" sz="2400" dirty="0" smtClean="0"/>
              <a:t>, we can compute </a:t>
            </a:r>
            <a:r>
              <a:rPr lang="en-US" sz="2400" b="1" dirty="0" smtClean="0"/>
              <a:t>v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from the words in </a:t>
            </a:r>
            <a:r>
              <a:rPr lang="en-US" sz="2400" i="1" dirty="0" smtClean="0"/>
              <a:t>d…</a:t>
            </a:r>
            <a:r>
              <a:rPr lang="en-US" sz="2400" dirty="0" smtClean="0"/>
              <a:t>and the rest of the learning algorithm is just adding…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75514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7A86E-5A85-4CD8-879F-81FF638CA5F7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Stream Model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b="1" dirty="0" smtClean="0">
                <a:solidFill>
                  <a:srgbClr val="0000FF"/>
                </a:solidFill>
              </a:rPr>
              <a:t>elements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enter at a rapid rate, </a:t>
            </a:r>
            <a:br>
              <a:rPr lang="en-US" dirty="0" smtClean="0"/>
            </a:br>
            <a:r>
              <a:rPr lang="en-US" dirty="0" smtClean="0"/>
              <a:t>at one or more input ports (i.e., </a:t>
            </a:r>
            <a:r>
              <a:rPr lang="en-US" b="1" dirty="0" smtClean="0"/>
              <a:t>streams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We call elements of the stream tuples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The system cannot store the entire stream accessibly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Q:</a:t>
            </a:r>
            <a:r>
              <a:rPr lang="en-US" b="1" dirty="0" smtClean="0">
                <a:solidFill>
                  <a:srgbClr val="D60093"/>
                </a:solidFill>
              </a:rPr>
              <a:t> How do you make critical calculations about the stream using a limited amount of (secondary) memory?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7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hidden agenda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257300"/>
            <a:ext cx="8648700" cy="481753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Part of machine learning is good grasp of theory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Part of ML is a good grasp of what hacks tend to work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These are not always the same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Especially in big-data situations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Catalog of useful tricks so far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Brute-force estimation of a joint distribution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Naive Bayes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Stream-and-sort, request-and-answer patterns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BLRT and KL-divergence (and when to use them)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TF-IDF weighting – especially IDF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it’s often useful even when we don’t understand why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987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fast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9400" y="1257299"/>
            <a:ext cx="8648700" cy="529378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Naïve Bayes: one pass</a:t>
            </a:r>
          </a:p>
          <a:p>
            <a:r>
              <a:rPr lang="en-US" dirty="0" err="1" smtClean="0"/>
              <a:t>Rocchio</a:t>
            </a:r>
            <a:r>
              <a:rPr lang="en-US" dirty="0" smtClean="0"/>
              <a:t>: two passes</a:t>
            </a:r>
          </a:p>
          <a:p>
            <a:pPr lvl="1"/>
            <a:r>
              <a:rPr lang="en-US" dirty="0" smtClean="0"/>
              <a:t>if vocabulary fits in memory</a:t>
            </a:r>
          </a:p>
          <a:p>
            <a:r>
              <a:rPr lang="en-US" dirty="0" smtClean="0"/>
              <a:t>Both method are algorithmically similar</a:t>
            </a:r>
          </a:p>
          <a:p>
            <a:pPr lvl="1"/>
            <a:r>
              <a:rPr lang="en-US" dirty="0" smtClean="0"/>
              <a:t>count and combine</a:t>
            </a:r>
          </a:p>
          <a:p>
            <a:r>
              <a:rPr lang="en-US" dirty="0" smtClean="0"/>
              <a:t>Thought thought </a:t>
            </a:r>
            <a:r>
              <a:rPr lang="en-US" dirty="0"/>
              <a:t>thought thought thought thought thought thought thought thought </a:t>
            </a:r>
            <a:r>
              <a:rPr lang="en-US" dirty="0" smtClean="0"/>
              <a:t>experiment: what if we duplicated some features in our dataset many times times times </a:t>
            </a:r>
            <a:r>
              <a:rPr lang="en-US" dirty="0"/>
              <a:t>times </a:t>
            </a:r>
            <a:r>
              <a:rPr lang="en-US" dirty="0" smtClean="0"/>
              <a:t>times </a:t>
            </a:r>
            <a:r>
              <a:rPr lang="en-US" dirty="0"/>
              <a:t>times </a:t>
            </a:r>
            <a:r>
              <a:rPr lang="en-US" dirty="0" smtClean="0"/>
              <a:t>times </a:t>
            </a:r>
            <a:r>
              <a:rPr lang="en-US" dirty="0"/>
              <a:t>times </a:t>
            </a:r>
            <a:r>
              <a:rPr lang="en-US" dirty="0" smtClean="0"/>
              <a:t>times times?</a:t>
            </a:r>
          </a:p>
          <a:p>
            <a:pPr lvl="1"/>
            <a:r>
              <a:rPr lang="en-US" dirty="0" smtClean="0"/>
              <a:t>e.g., Repeat all words that start with “t”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</a:t>
            </a:r>
            <a:r>
              <a:rPr lang="en-US" dirty="0"/>
              <a:t>“t</a:t>
            </a:r>
            <a:r>
              <a:rPr lang="en-US" dirty="0" smtClean="0"/>
              <a:t>” ten</a:t>
            </a:r>
            <a:r>
              <a:rPr lang="en-US" dirty="0"/>
              <a:t> ten  ten  ten  ten  ten  ten  ten  ten  ten </a:t>
            </a:r>
            <a:r>
              <a:rPr lang="en-US" dirty="0" smtClean="0"/>
              <a:t> 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</a:t>
            </a:r>
            <a:r>
              <a:rPr lang="en-US" dirty="0" smtClean="0"/>
              <a:t>times</a:t>
            </a:r>
            <a:r>
              <a:rPr lang="en-US" dirty="0"/>
              <a:t> times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Result: some features will be </a:t>
            </a:r>
            <a:r>
              <a:rPr lang="en-US" b="1" dirty="0" smtClean="0">
                <a:solidFill>
                  <a:schemeClr val="tx2"/>
                </a:solidFill>
              </a:rPr>
              <a:t>over-weighted </a:t>
            </a:r>
            <a:r>
              <a:rPr lang="en-US" dirty="0" smtClean="0">
                <a:solidFill>
                  <a:schemeClr val="tx2"/>
                </a:solidFill>
              </a:rPr>
              <a:t>in classifier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02766" y="1094844"/>
            <a:ext cx="372533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This isn’t silly – often there are features that are “noisy” duplicates, or important phrases of different length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701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fast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9400" y="1257299"/>
            <a:ext cx="8648700" cy="52937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Naïve Bayes: one pass</a:t>
            </a:r>
          </a:p>
          <a:p>
            <a:r>
              <a:rPr lang="en-US" dirty="0" err="1" smtClean="0"/>
              <a:t>Rocchio</a:t>
            </a:r>
            <a:r>
              <a:rPr lang="en-US" dirty="0" smtClean="0"/>
              <a:t>: two passes</a:t>
            </a:r>
          </a:p>
          <a:p>
            <a:pPr lvl="1"/>
            <a:r>
              <a:rPr lang="en-US" dirty="0" smtClean="0"/>
              <a:t>if vocabulary fits in memory</a:t>
            </a:r>
          </a:p>
          <a:p>
            <a:r>
              <a:rPr lang="en-US" dirty="0" smtClean="0"/>
              <a:t>Both method are algorithmically similar</a:t>
            </a:r>
          </a:p>
          <a:p>
            <a:pPr lvl="1"/>
            <a:r>
              <a:rPr lang="en-US" dirty="0" smtClean="0"/>
              <a:t>count and combine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Result: some features will be </a:t>
            </a:r>
            <a:r>
              <a:rPr lang="en-US" b="1" dirty="0" smtClean="0">
                <a:solidFill>
                  <a:schemeClr val="tx2"/>
                </a:solidFill>
              </a:rPr>
              <a:t>over-weighted </a:t>
            </a:r>
            <a:r>
              <a:rPr lang="en-US" dirty="0" smtClean="0">
                <a:solidFill>
                  <a:schemeClr val="tx2"/>
                </a:solidFill>
              </a:rPr>
              <a:t>in classifier</a:t>
            </a:r>
          </a:p>
          <a:p>
            <a:pPr lvl="1"/>
            <a:r>
              <a:rPr lang="en-US" dirty="0" smtClean="0"/>
              <a:t>unless you can somehow notice are correct for interactions/dependencies between features</a:t>
            </a:r>
          </a:p>
          <a:p>
            <a:r>
              <a:rPr lang="en-US" dirty="0" smtClean="0"/>
              <a:t>Claim: naïve Bayes is fast </a:t>
            </a:r>
            <a:r>
              <a:rPr lang="en-US" b="1" i="1" dirty="0" smtClean="0"/>
              <a:t>because</a:t>
            </a:r>
            <a:r>
              <a:rPr lang="en-US" i="1" dirty="0" smtClean="0"/>
              <a:t> </a:t>
            </a:r>
            <a:r>
              <a:rPr lang="en-US" dirty="0" smtClean="0"/>
              <a:t>it’s naive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02766" y="1094844"/>
            <a:ext cx="372533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This isn’t silly – often there are features that are “noisy” duplicates, or important phrases of different length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899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Side note: NB is a Streaming Alg.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Naïve Bayes (NB) is an example of a stream algorithm</a:t>
            </a:r>
          </a:p>
          <a:p>
            <a:r>
              <a:rPr lang="en-US" b="1" dirty="0" smtClean="0"/>
              <a:t>In Machine Learning we call this: </a:t>
            </a:r>
            <a:r>
              <a:rPr lang="en-US" b="1" dirty="0" smtClean="0">
                <a:solidFill>
                  <a:srgbClr val="FF0066"/>
                </a:solidFill>
              </a:rPr>
              <a:t>Online Learning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dirty="0"/>
              <a:t>Allows </a:t>
            </a:r>
            <a:r>
              <a:rPr lang="en-US" dirty="0" smtClean="0"/>
              <a:t>for modeling </a:t>
            </a:r>
            <a:r>
              <a:rPr lang="en-US" dirty="0"/>
              <a:t>problems where </a:t>
            </a:r>
            <a:r>
              <a:rPr lang="en-US" dirty="0" smtClean="0"/>
              <a:t>we </a:t>
            </a:r>
            <a:r>
              <a:rPr lang="en-US" dirty="0"/>
              <a:t>have a continuous stream of data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want an algorithm to learn </a:t>
            </a:r>
            <a:r>
              <a:rPr lang="en-US" dirty="0" smtClean="0"/>
              <a:t>from it and </a:t>
            </a:r>
            <a:br>
              <a:rPr lang="en-US" dirty="0" smtClean="0"/>
            </a:br>
            <a:r>
              <a:rPr lang="en-US" dirty="0" smtClean="0"/>
              <a:t>slowly adapt to the changes in data</a:t>
            </a:r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Idea: Do slow updates to the model</a:t>
            </a:r>
          </a:p>
          <a:p>
            <a:pPr lvl="1"/>
            <a:r>
              <a:rPr lang="en-US" dirty="0" smtClean="0"/>
              <a:t>(NB, SVM, Perceptron) makes small updates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So:</a:t>
            </a:r>
            <a:r>
              <a:rPr lang="en-US" dirty="0" smtClean="0"/>
              <a:t> First train the classifier on training data. 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Then:</a:t>
            </a:r>
            <a:r>
              <a:rPr lang="en-US" dirty="0" smtClean="0"/>
              <a:t> For every example from the stream, we slightly update the model (using small learning rate)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4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Stream Processing Model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979859-3BD4-4C40-8911-A994FCFE9EAB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10000" y="2111276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3177476" y="4648200"/>
            <a:ext cx="1219200" cy="1676400"/>
          </a:xfrm>
          <a:prstGeom prst="can">
            <a:avLst>
              <a:gd name="adj" fmla="val 34375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Limited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Working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3810000" y="3733800"/>
            <a:ext cx="762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124200" y="24922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124200" y="30256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124200" y="35590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06665" y="2263676"/>
            <a:ext cx="22365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1, 5, 2, 7, 0, 9, 3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  a, r, v, t, y, h, b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0, 0, 1, 0, 1, 1,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Streams 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Entering.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Each is stream is 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composed of </a:t>
            </a:r>
            <a:br>
              <a:rPr lang="en-US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tuples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>
            <a:off x="914400" y="3847643"/>
            <a:ext cx="11754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4419600" y="1106269"/>
            <a:ext cx="1043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Ad-Hoc</a:t>
            </a:r>
          </a:p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876800" y="167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765924" y="28113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867400" y="3025676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5463476" y="5029200"/>
            <a:ext cx="1676400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Archival</a:t>
            </a:r>
          </a:p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029200" y="3733800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4724400" y="2187476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46561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Problems on </a:t>
            </a:r>
            <a:r>
              <a:rPr lang="en-US" dirty="0" smtClean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Types of queries one wants on answer on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a data stream: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(we’ll do these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today)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Sampling data from a stream</a:t>
            </a:r>
          </a:p>
          <a:p>
            <a:pPr lvl="2"/>
            <a:r>
              <a:rPr lang="en-US" dirty="0" smtClean="0"/>
              <a:t>Construct a random sample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Queries over sliding windows</a:t>
            </a:r>
          </a:p>
          <a:p>
            <a:pPr lvl="2"/>
            <a:r>
              <a:rPr lang="en-US" dirty="0" smtClean="0"/>
              <a:t>Number of items of type </a:t>
            </a:r>
            <a:r>
              <a:rPr lang="en-US" b="1" i="1" dirty="0" smtClean="0"/>
              <a:t>x</a:t>
            </a:r>
            <a:r>
              <a:rPr lang="en-US" dirty="0" smtClean="0"/>
              <a:t> in the last </a:t>
            </a:r>
            <a:r>
              <a:rPr lang="en-US" b="1" i="1" dirty="0" smtClean="0"/>
              <a:t>k</a:t>
            </a:r>
            <a:r>
              <a:rPr lang="en-US" dirty="0" smtClean="0"/>
              <a:t> elements of the stream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2EB16-7E4B-4BDE-B59F-4A8D30124568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8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Problems on </a:t>
            </a:r>
            <a:r>
              <a:rPr lang="en-US" dirty="0" smtClean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Other types </a:t>
            </a:r>
            <a:r>
              <a:rPr lang="en-US" b="1" dirty="0">
                <a:solidFill>
                  <a:srgbClr val="D60093"/>
                </a:solidFill>
              </a:rPr>
              <a:t>of queries one wants on answer on </a:t>
            </a:r>
            <a:r>
              <a:rPr lang="en-US" b="1" dirty="0" smtClean="0">
                <a:solidFill>
                  <a:srgbClr val="D60093"/>
                </a:solidFill>
              </a:rPr>
              <a:t>a data stream: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Filtering a data stream</a:t>
            </a:r>
          </a:p>
          <a:p>
            <a:pPr lvl="2"/>
            <a:r>
              <a:rPr lang="en-US" dirty="0" smtClean="0"/>
              <a:t>Select </a:t>
            </a:r>
            <a:r>
              <a:rPr lang="en-US" dirty="0"/>
              <a:t>elements with property </a:t>
            </a:r>
            <a:r>
              <a:rPr lang="en-US" b="1" i="1" dirty="0"/>
              <a:t>x</a:t>
            </a:r>
            <a:r>
              <a:rPr lang="en-US" dirty="0"/>
              <a:t> from the stream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Counting distinct elements</a:t>
            </a:r>
          </a:p>
          <a:p>
            <a:pPr lvl="2"/>
            <a:r>
              <a:rPr lang="en-US" dirty="0" smtClean="0"/>
              <a:t>Number of distinct elements in the last </a:t>
            </a:r>
            <a:r>
              <a:rPr lang="en-US" b="1" i="1" dirty="0" smtClean="0"/>
              <a:t>k</a:t>
            </a:r>
            <a:r>
              <a:rPr lang="en-US" dirty="0" smtClean="0"/>
              <a:t> elements </a:t>
            </a:r>
            <a:br>
              <a:rPr lang="en-US" dirty="0" smtClean="0"/>
            </a:br>
            <a:r>
              <a:rPr lang="en-US" dirty="0" smtClean="0"/>
              <a:t>of the stream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Estimating moments</a:t>
            </a:r>
          </a:p>
          <a:p>
            <a:pPr lvl="2"/>
            <a:r>
              <a:rPr lang="en-US" dirty="0" smtClean="0"/>
              <a:t>Estimate avg./std. dev. of last </a:t>
            </a:r>
            <a:r>
              <a:rPr lang="en-US" b="1" i="1" dirty="0" smtClean="0"/>
              <a:t>k</a:t>
            </a:r>
            <a:r>
              <a:rPr lang="en-US" b="1" dirty="0" smtClean="0"/>
              <a:t> </a:t>
            </a:r>
            <a:r>
              <a:rPr lang="en-US" dirty="0" smtClean="0"/>
              <a:t>elements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Finding frequent elements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2EB16-7E4B-4BDE-B59F-4A8D30124568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3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Applications </a:t>
            </a:r>
            <a:r>
              <a:rPr lang="en-US" dirty="0">
                <a:ea typeface="+mj-ea"/>
              </a:rPr>
              <a:t>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Mining query streams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Google wants to know what queries are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more frequent today than yesterday</a:t>
            </a:r>
          </a:p>
          <a:p>
            <a:pPr lvl="8"/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Mining click streams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Yahoo wants to know which of its pages are getting an unusual number of hits in the past hour</a:t>
            </a:r>
          </a:p>
          <a:p>
            <a:pPr lvl="8"/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Mining social network news feeds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E.g., look for trending topics on Twitter, Facebook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1474B1-2C23-4DD1-A052-9C111C8A70D6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8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</a:t>
            </a:r>
            <a:r>
              <a:rPr lang="en-US" dirty="0" smtClean="0">
                <a:ea typeface="+mj-ea"/>
              </a:rPr>
              <a:t>(</a:t>
            </a:r>
            <a:r>
              <a:rPr lang="en-US" dirty="0">
                <a:ea typeface="+mj-ea"/>
              </a:rPr>
              <a:t>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Sensor Networks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Telephone call records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IP packets monitored at a switch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Detect denial-of-service attacks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0EA4DB-B5B1-4175-A080-027CCD24F19D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6138</TotalTime>
  <Words>2385</Words>
  <Application>Microsoft Macintosh PowerPoint</Application>
  <PresentationFormat>On-screen Show (4:3)</PresentationFormat>
  <Paragraphs>333</Paragraphs>
  <Slides>32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More on Data Streams</vt:lpstr>
      <vt:lpstr>Data Streams</vt:lpstr>
      <vt:lpstr>The Stream Model</vt:lpstr>
      <vt:lpstr>Side note: NB is a Streaming Alg.</vt:lpstr>
      <vt:lpstr>General Stream Processing Model</vt:lpstr>
      <vt:lpstr>Problems on Data Streams</vt:lpstr>
      <vt:lpstr>Problems on Data Streams</vt:lpstr>
      <vt:lpstr>Applications (1)</vt:lpstr>
      <vt:lpstr>Applications (2)</vt:lpstr>
      <vt:lpstr>Sampling from a Data Stream</vt:lpstr>
      <vt:lpstr>Sampling a Fixed Proportion</vt:lpstr>
      <vt:lpstr>Problem with Naïve Approach</vt:lpstr>
      <vt:lpstr>Solution: Sample Users</vt:lpstr>
      <vt:lpstr>Generalized Solution</vt:lpstr>
      <vt:lpstr>Maintaining a fixed-size sample</vt:lpstr>
      <vt:lpstr>Solution: Fixed Size Sample</vt:lpstr>
      <vt:lpstr>Proof: By Induction</vt:lpstr>
      <vt:lpstr>Proof: By Induction</vt:lpstr>
      <vt:lpstr>Sliding Windows</vt:lpstr>
      <vt:lpstr>Sliding Window: 1 Stream</vt:lpstr>
      <vt:lpstr>Counting Bits (1)</vt:lpstr>
      <vt:lpstr>Counting Bits (2)</vt:lpstr>
      <vt:lpstr>An attempt: Simple solution</vt:lpstr>
      <vt:lpstr>DGIM Method</vt:lpstr>
      <vt:lpstr>Summary</vt:lpstr>
      <vt:lpstr>Beyond Naïve Bayes:  Some Other Efficient [Streaming] Learning Methods</vt:lpstr>
      <vt:lpstr>Rocchio’s algorithm</vt:lpstr>
      <vt:lpstr>Rocchio’s algorithm</vt:lpstr>
      <vt:lpstr>Rocchio’s algorithm</vt:lpstr>
      <vt:lpstr>A hidden agenda</vt:lpstr>
      <vt:lpstr>Two fast algorithms</vt:lpstr>
      <vt:lpstr>Two fast algorithms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from Big Datasets</dc:title>
  <dc:creator>William Cohen</dc:creator>
  <cp:lastModifiedBy>Shannon Quinn</cp:lastModifiedBy>
  <cp:revision>634</cp:revision>
  <dcterms:created xsi:type="dcterms:W3CDTF">2012-02-02T15:44:05Z</dcterms:created>
  <dcterms:modified xsi:type="dcterms:W3CDTF">2015-01-14T20:22:45Z</dcterms:modified>
</cp:coreProperties>
</file>