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98" r:id="rId2"/>
    <p:sldId id="601" r:id="rId3"/>
    <p:sldId id="602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16" r:id="rId18"/>
    <p:sldId id="617" r:id="rId19"/>
    <p:sldId id="618" r:id="rId20"/>
    <p:sldId id="644" r:id="rId21"/>
    <p:sldId id="645" r:id="rId22"/>
    <p:sldId id="646" r:id="rId23"/>
    <p:sldId id="647" r:id="rId24"/>
    <p:sldId id="648" r:id="rId25"/>
    <p:sldId id="649" r:id="rId26"/>
    <p:sldId id="651" r:id="rId27"/>
    <p:sldId id="653" r:id="rId28"/>
    <p:sldId id="657" r:id="rId29"/>
    <p:sldId id="658" r:id="rId30"/>
    <p:sldId id="659" r:id="rId31"/>
    <p:sldId id="660" r:id="rId32"/>
    <p:sldId id="662" r:id="rId33"/>
    <p:sldId id="663" r:id="rId34"/>
    <p:sldId id="664" r:id="rId35"/>
    <p:sldId id="665" r:id="rId36"/>
    <p:sldId id="666" r:id="rId37"/>
    <p:sldId id="680" r:id="rId38"/>
    <p:sldId id="668" r:id="rId39"/>
    <p:sldId id="669" r:id="rId40"/>
    <p:sldId id="670" r:id="rId41"/>
    <p:sldId id="671" r:id="rId42"/>
    <p:sldId id="67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 autoAdjust="0"/>
    <p:restoredTop sz="88658" autoAdjust="0"/>
  </p:normalViewPr>
  <p:slideViewPr>
    <p:cSldViewPr snapToGrid="0" snapToObjects="1">
      <p:cViewPr>
        <p:scale>
          <a:sx n="120" d="100"/>
          <a:sy n="120" d="100"/>
        </p:scale>
        <p:origin x="-936" y="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Gamma = margin</a:t>
            </a:r>
          </a:p>
          <a:p>
            <a:r>
              <a:rPr lang="en-US" dirty="0" smtClean="0"/>
              <a:t>if we scale examples to have Euclidean length 1, then γ is the minimum distance of</a:t>
            </a:r>
          </a:p>
          <a:p>
            <a:r>
              <a:rPr lang="en-US" dirty="0" smtClean="0"/>
              <a:t>any example to the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5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>
              <a:defRPr/>
            </a:pP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define margin as distance to the closest example, why not avg. or something else?</a:t>
            </a:r>
          </a:p>
          <a:p>
            <a:pPr defTabSz="864931">
              <a:defRPr/>
            </a:pP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Purely theoretical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7.png"/><Relationship Id="rId5" Type="http://schemas.openxmlformats.org/officeDocument/2006/relationships/image" Target="../media/image110.png"/><Relationship Id="rId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4" Type="http://schemas.openxmlformats.org/officeDocument/2006/relationships/image" Target="../media/image130.png"/><Relationship Id="rId5" Type="http://schemas.openxmlformats.org/officeDocument/2006/relationships/image" Target="../media/image140.png"/><Relationship Id="rId6" Type="http://schemas.openxmlformats.org/officeDocument/2006/relationships/image" Target="../media/image150.png"/><Relationship Id="rId7" Type="http://schemas.openxmlformats.org/officeDocument/2006/relationships/image" Target="../media/image160.png"/><Relationship Id="rId8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4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3.wmf"/><Relationship Id="rId9" Type="http://schemas.openxmlformats.org/officeDocument/2006/relationships/image" Target="../media/image5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5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0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4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Large-scale Classification and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Shannon Quinn</a:t>
            </a:r>
          </a:p>
          <a:p>
            <a:endParaRPr lang="en-US" dirty="0"/>
          </a:p>
          <a:p>
            <a:r>
              <a:rPr lang="en-US" dirty="0" smtClean="0"/>
              <a:t>(with thanks </a:t>
            </a:r>
            <a:r>
              <a:rPr lang="en-US" dirty="0"/>
              <a:t>to J. </a:t>
            </a:r>
            <a:r>
              <a:rPr lang="en-US" dirty="0" err="1"/>
              <a:t>Leskovec</a:t>
            </a:r>
            <a:r>
              <a:rPr lang="en-US" dirty="0"/>
              <a:t>, A. </a:t>
            </a:r>
            <a:r>
              <a:rPr lang="en-US" dirty="0" err="1"/>
              <a:t>Rajaraman</a:t>
            </a:r>
            <a:r>
              <a:rPr lang="en-US" dirty="0"/>
              <a:t>, J. Ullman: Mining of Massive Datasets, http://</a:t>
            </a:r>
            <a:r>
              <a:rPr lang="en-US" dirty="0" err="1" smtClean="0"/>
              <a:t>www.mmds.org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1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2821"/>
          <a:stretch/>
        </p:blipFill>
        <p:spPr bwMode="auto">
          <a:xfrm>
            <a:off x="1418748" y="2362200"/>
            <a:ext cx="6306505" cy="20574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5174673"/>
            <a:ext cx="9144000" cy="168332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Perceptron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4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models: </a:t>
            </a:r>
            <a:r>
              <a:rPr lang="en-US" dirty="0" err="1" smtClean="0"/>
              <a:t>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Example: </a:t>
            </a:r>
            <a:r>
              <a:rPr lang="en-US" b="1" dirty="0" smtClean="0">
                <a:solidFill>
                  <a:srgbClr val="008000"/>
                </a:solidFill>
              </a:rPr>
              <a:t>Spam filtering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Instance space x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 </a:t>
            </a:r>
            <a:r>
              <a:rPr lang="en-US" b="1" dirty="0" smtClean="0">
                <a:solidFill>
                  <a:srgbClr val="FF0066"/>
                </a:solidFill>
              </a:rPr>
              <a:t>X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(|</a:t>
            </a:r>
            <a:r>
              <a:rPr lang="en-US" b="1" dirty="0" smtClean="0"/>
              <a:t>X</a:t>
            </a:r>
            <a:r>
              <a:rPr lang="en-US" dirty="0" smtClean="0"/>
              <a:t>|= </a:t>
            </a:r>
            <a:r>
              <a:rPr lang="en-US" b="1" dirty="0" smtClean="0"/>
              <a:t>n</a:t>
            </a:r>
            <a:r>
              <a:rPr lang="en-US" dirty="0" smtClean="0"/>
              <a:t> data points)</a:t>
            </a:r>
          </a:p>
          <a:p>
            <a:pPr lvl="1"/>
            <a:r>
              <a:rPr lang="en-US" b="1" dirty="0" smtClean="0"/>
              <a:t>Binary or real-valued feature vector </a:t>
            </a:r>
            <a:r>
              <a:rPr lang="en-US" b="1" i="1" dirty="0" smtClean="0"/>
              <a:t>x</a:t>
            </a:r>
            <a:r>
              <a:rPr lang="en-US" b="1" dirty="0" smtClean="0"/>
              <a:t> of word occurrences </a:t>
            </a:r>
          </a:p>
          <a:p>
            <a:pPr lvl="1"/>
            <a:r>
              <a:rPr lang="en-US" b="1" i="1" dirty="0" smtClean="0"/>
              <a:t>d</a:t>
            </a:r>
            <a:r>
              <a:rPr lang="en-US" dirty="0" smtClean="0"/>
              <a:t> features (words + other things, </a:t>
            </a:r>
            <a:r>
              <a:rPr lang="en-US" b="1" dirty="0" smtClean="0"/>
              <a:t>d</a:t>
            </a:r>
            <a:r>
              <a:rPr lang="en-US" dirty="0" smtClean="0"/>
              <a:t>~100,000)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Class y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 </a:t>
            </a:r>
            <a:r>
              <a:rPr lang="en-US" b="1" dirty="0" smtClean="0">
                <a:solidFill>
                  <a:srgbClr val="FF0066"/>
                </a:solidFill>
              </a:rPr>
              <a:t>Y</a:t>
            </a:r>
          </a:p>
          <a:p>
            <a:pPr lvl="1"/>
            <a:r>
              <a:rPr lang="en-US" b="1" i="1" dirty="0" smtClean="0"/>
              <a:t>y</a:t>
            </a:r>
            <a:r>
              <a:rPr lang="en-US" dirty="0" smtClean="0"/>
              <a:t>: Spam (+1), Ham (-1)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895475"/>
            <a:ext cx="78390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34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339724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Binary classification:</a:t>
                </a:r>
              </a:p>
              <a:p>
                <a:pPr lvl="1">
                  <a:lnSpc>
                    <a:spcPct val="90000"/>
                  </a:lnSpc>
                </a:pPr>
                <a:endParaRPr lang="en-US" dirty="0" smtClean="0"/>
              </a:p>
              <a:p>
                <a:pPr lvl="1"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accent3"/>
                    </a:solidFill>
                  </a:rPr>
                  <a:t>Input: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/>
                  <a:t>Vectors </a:t>
                </a:r>
                <a:r>
                  <a:rPr lang="en-US" b="1" i="1" dirty="0" smtClean="0"/>
                  <a:t>x</a:t>
                </a:r>
                <a:r>
                  <a:rPr lang="en-US" b="1" i="1" baseline="30000" dirty="0"/>
                  <a:t>(j)</a:t>
                </a:r>
                <a:r>
                  <a:rPr lang="en-US" dirty="0" smtClean="0"/>
                  <a:t> and labels </a:t>
                </a:r>
                <a:r>
                  <a:rPr lang="en-US" b="1" i="1" dirty="0" smtClean="0"/>
                  <a:t>y</a:t>
                </a:r>
                <a:r>
                  <a:rPr lang="en-US" b="1" i="1" baseline="30000" dirty="0" smtClean="0"/>
                  <a:t>(j)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Vectors </a:t>
                </a:r>
                <a:r>
                  <a:rPr lang="en-US" b="1" i="1" dirty="0" smtClean="0"/>
                  <a:t>x</a:t>
                </a:r>
                <a:r>
                  <a:rPr lang="en-US" b="1" i="1" baseline="30000" dirty="0"/>
                  <a:t>(j</a:t>
                </a:r>
                <a:r>
                  <a:rPr lang="en-US" b="1" i="1" baseline="30000" dirty="0" smtClean="0"/>
                  <a:t>)  </a:t>
                </a:r>
                <a:r>
                  <a:rPr lang="en-US" dirty="0" smtClean="0"/>
                  <a:t>are real valued where </a:t>
                </a:r>
                <a:endParaRPr lang="en-US" b="1" dirty="0"/>
              </a:p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accent3"/>
                    </a:solidFill>
                  </a:rPr>
                  <a:t>Goal: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/>
                  <a:t>Find vector 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w = (w</a:t>
                </a:r>
                <a:r>
                  <a:rPr lang="en-US" b="1" i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, w</a:t>
                </a:r>
                <a:r>
                  <a:rPr lang="en-US" b="1" i="1" baseline="-25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,... , </a:t>
                </a:r>
                <a:r>
                  <a:rPr lang="en-US" b="1" i="1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i="1" baseline="-25000" dirty="0" err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b="1" i="1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Each </a:t>
                </a:r>
                <a:r>
                  <a:rPr lang="en-US" b="1" i="1" dirty="0" err="1" smtClean="0"/>
                  <a:t>w</a:t>
                </a:r>
                <a:r>
                  <a:rPr lang="en-US" b="1" i="1" baseline="-25000" dirty="0" err="1" smtClean="0"/>
                  <a:t>i</a:t>
                </a:r>
                <a:r>
                  <a:rPr lang="en-US" dirty="0" smtClean="0"/>
                  <a:t> is a real number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3397249"/>
              </a:xfrm>
              <a:blipFill rotWithShape="1">
                <a:blip r:embed="rId3"/>
                <a:stretch>
                  <a:fillRect t="-2513" b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066800" y="1676400"/>
            <a:ext cx="6262689" cy="1006475"/>
            <a:chOff x="1920" y="862"/>
            <a:chExt cx="3945" cy="63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920" y="1020"/>
              <a:ext cx="59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i="1" u="none" dirty="0">
                  <a:solidFill>
                    <a:srgbClr val="0000FF"/>
                  </a:solidFill>
                  <a:latin typeface="Arial Narrow" pitchFamily="34" charset="0"/>
                </a:rPr>
                <a:t>f </a:t>
              </a:r>
              <a:r>
                <a:rPr lang="en-US" sz="2800" u="none" dirty="0">
                  <a:solidFill>
                    <a:srgbClr val="0000FF"/>
                  </a:solidFill>
                  <a:latin typeface="Arial Narrow" pitchFamily="34" charset="0"/>
                </a:rPr>
                <a:t>(</a:t>
              </a:r>
              <a:r>
                <a:rPr lang="en-US" sz="2800" b="1" u="none" dirty="0">
                  <a:solidFill>
                    <a:srgbClr val="0000FF"/>
                  </a:solidFill>
                  <a:latin typeface="Arial Narrow" pitchFamily="34" charset="0"/>
                </a:rPr>
                <a:t>x</a:t>
              </a:r>
              <a:r>
                <a:rPr lang="en-US" sz="2800" u="none" dirty="0">
                  <a:solidFill>
                    <a:srgbClr val="0000FF"/>
                  </a:solidFill>
                  <a:latin typeface="Arial Narrow" pitchFamily="34" charset="0"/>
                </a:rPr>
                <a:t>)</a:t>
              </a:r>
              <a:r>
                <a:rPr lang="en-US" sz="2400" u="none" dirty="0">
                  <a:solidFill>
                    <a:srgbClr val="0000FF"/>
                  </a:solidFill>
                  <a:latin typeface="Arial Narrow" pitchFamily="34" charset="0"/>
                </a:rPr>
                <a:t> =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688" y="963"/>
              <a:ext cx="317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u="none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+1</a:t>
              </a:r>
              <a:r>
                <a:rPr lang="en-US" sz="2400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u="none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if    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2400" b="1" u="none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lang="en-US" sz="2400" b="1" u="none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none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 w</a:t>
              </a:r>
              <a:r>
                <a:rPr lang="en-US" sz="2400" b="1" u="none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u="none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lang="en-US" sz="2400" b="1" u="none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u="none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+. . . </a:t>
              </a:r>
              <a:r>
                <a:rPr lang="en-US" sz="2400" b="1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2400" b="1" u="none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b="1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u="none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1" u="none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b="1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</a:t>
              </a:r>
              <a:r>
                <a:rPr lang="en-US" sz="2400" b="1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endParaRPr lang="en-US" sz="24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r>
                <a:rPr lang="en-US" sz="2400" u="none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</a:t>
              </a:r>
              <a:r>
                <a:rPr lang="en-US" sz="2400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o</a:t>
              </a:r>
              <a:r>
                <a:rPr lang="en-US" sz="2400" u="none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therwise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496" y="862"/>
              <a:ext cx="24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u="none" dirty="0">
                  <a:solidFill>
                    <a:srgbClr val="0000FF"/>
                  </a:solidFill>
                  <a:latin typeface="Arial Narrow" pitchFamily="34" charset="0"/>
                </a:rPr>
                <a:t>{</a:t>
              </a:r>
            </a:p>
          </p:txBody>
        </p:sp>
      </p:grp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3124200" y="4572000"/>
            <a:ext cx="0" cy="2019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3124200" y="65913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981200" y="5867400"/>
            <a:ext cx="15240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3124200" y="5829300"/>
            <a:ext cx="6096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295400" y="5534025"/>
            <a:ext cx="1000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u="none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8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none" dirty="0">
                <a:latin typeface="Times New Roman" pitchFamily="18" charset="0"/>
                <a:cs typeface="Times New Roman" pitchFamily="18" charset="0"/>
              </a:rPr>
              <a:t>x = 0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352800" y="53022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343400" y="53022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733800" y="53784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86200" y="56070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191000" y="54546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648200" y="59880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648200" y="53022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648200" y="56070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257800" y="55308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486400" y="58356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782056" y="5957824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565525" y="48895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114800" y="50736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876800" y="568325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4648200" y="46164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717925" y="50419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4267200" y="46926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4800600" y="45402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4953000" y="46926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5410200" y="46926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5562600" y="49212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5410200" y="51498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4876800" y="49212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6019800" y="51498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5715000" y="46926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5181600" y="53784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6553200" y="54546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>
            <a:off x="3810000" y="4730750"/>
            <a:ext cx="24384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 rot="1910990">
            <a:off x="3392439" y="472719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u="none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8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none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800" u="none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endParaRPr lang="en-US" sz="1800" u="none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7162800" y="5688012"/>
          <a:ext cx="18129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977760" imgH="507960" progId="Equation.3">
                  <p:embed/>
                </p:oleObj>
              </mc:Choice>
              <mc:Fallback>
                <p:oleObj name="Equation" r:id="rId4" imgW="977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688012"/>
                        <a:ext cx="181292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086600" y="5410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848600" y="1676400"/>
            <a:ext cx="12192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 boundary is </a:t>
            </a:r>
            <a:r>
              <a:rPr lang="en-US" b="1" dirty="0" smtClean="0"/>
              <a:t>linear</a:t>
            </a:r>
            <a:endParaRPr lang="en-US" b="1" dirty="0"/>
          </a:p>
        </p:txBody>
      </p:sp>
      <p:sp>
        <p:nvSpPr>
          <p:cNvPr id="45" name="Rectangle 44"/>
          <p:cNvSpPr/>
          <p:nvPr/>
        </p:nvSpPr>
        <p:spPr>
          <a:xfrm>
            <a:off x="3177111" y="585117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6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43" grpId="0" animBg="1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[Rosenblatt ‘58]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(very) Loose motivation: </a:t>
            </a:r>
            <a:r>
              <a:rPr lang="en-US" b="1" dirty="0" smtClean="0"/>
              <a:t>Neuron</a:t>
            </a:r>
          </a:p>
          <a:p>
            <a:r>
              <a:rPr lang="en-US" dirty="0" smtClean="0"/>
              <a:t>Inputs are feature values</a:t>
            </a:r>
          </a:p>
          <a:p>
            <a:r>
              <a:rPr lang="en-US" dirty="0" smtClean="0"/>
              <a:t>Each feature has a weight </a:t>
            </a:r>
            <a:r>
              <a:rPr lang="en-US" b="1" i="1" dirty="0" err="1" smtClean="0"/>
              <a:t>w</a:t>
            </a:r>
            <a:r>
              <a:rPr lang="en-US" b="1" i="1" baseline="-25000" dirty="0" err="1" smtClean="0"/>
              <a:t>i</a:t>
            </a:r>
            <a:endParaRPr lang="en-US" b="1" i="1" baseline="-250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Activation is the sum:</a:t>
            </a:r>
          </a:p>
          <a:p>
            <a:pPr lvl="1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f(x) =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x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w x </a:t>
            </a:r>
          </a:p>
          <a:p>
            <a:pPr lvl="8"/>
            <a:endParaRPr lang="en-US" dirty="0" smtClean="0">
              <a:solidFill>
                <a:schemeClr val="accent4"/>
              </a:solidFill>
              <a:sym typeface="Symbol"/>
            </a:endParaRPr>
          </a:p>
          <a:p>
            <a:r>
              <a:rPr lang="en-US" dirty="0" smtClean="0">
                <a:solidFill>
                  <a:srgbClr val="008000"/>
                </a:solidFill>
                <a:sym typeface="Symbol"/>
              </a:rPr>
              <a:t>If the 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f(x)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 is:</a:t>
            </a:r>
          </a:p>
          <a:p>
            <a:pPr lvl="1"/>
            <a:r>
              <a:rPr lang="en-US" b="1" dirty="0" smtClean="0">
                <a:sym typeface="Symbol"/>
              </a:rPr>
              <a:t>Positive:</a:t>
            </a:r>
            <a:r>
              <a:rPr lang="en-US" dirty="0" smtClean="0">
                <a:sym typeface="Symbol"/>
              </a:rPr>
              <a:t> Predict </a:t>
            </a:r>
            <a:r>
              <a:rPr lang="en-US" b="1" dirty="0" smtClean="0">
                <a:sym typeface="Symbol"/>
              </a:rPr>
              <a:t>+1</a:t>
            </a:r>
          </a:p>
          <a:p>
            <a:pPr lvl="1"/>
            <a:r>
              <a:rPr lang="en-US" b="1" dirty="0" smtClean="0">
                <a:sym typeface="Symbol"/>
              </a:rPr>
              <a:t>Negative:</a:t>
            </a:r>
            <a:r>
              <a:rPr lang="en-US" dirty="0" smtClean="0">
                <a:sym typeface="Symbol"/>
              </a:rPr>
              <a:t> Predict </a:t>
            </a:r>
            <a:r>
              <a:rPr lang="en-US" b="1" dirty="0" smtClean="0">
                <a:sym typeface="Symbol"/>
              </a:rPr>
              <a:t>-1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 descr="http://www.swarthmore.edu/NatSci/echeeve1/Ref/HH/neuro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399" y="1289050"/>
            <a:ext cx="2553629" cy="1454150"/>
          </a:xfrm>
          <a:prstGeom prst="rect">
            <a:avLst/>
          </a:prstGeom>
          <a:noFill/>
        </p:spPr>
      </p:pic>
      <p:grpSp>
        <p:nvGrpSpPr>
          <p:cNvPr id="7" name="Group 70"/>
          <p:cNvGrpSpPr/>
          <p:nvPr/>
        </p:nvGrpSpPr>
        <p:grpSpPr>
          <a:xfrm>
            <a:off x="5791200" y="2830286"/>
            <a:ext cx="3276600" cy="1589314"/>
            <a:chOff x="5791200" y="2830286"/>
            <a:chExt cx="3276600" cy="1589314"/>
          </a:xfrm>
        </p:grpSpPr>
        <p:sp>
          <p:nvSpPr>
            <p:cNvPr id="39" name="Rectangle 38"/>
            <p:cNvSpPr/>
            <p:nvPr/>
          </p:nvSpPr>
          <p:spPr>
            <a:xfrm>
              <a:off x="6781800" y="2971800"/>
              <a:ext cx="609600" cy="144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ym typeface="Symbol"/>
                </a:rPr>
                <a:t></a:t>
              </a:r>
              <a:endParaRPr lang="en-US" sz="2800" b="1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096000" y="3200400"/>
              <a:ext cx="685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96000" y="3810000"/>
              <a:ext cx="685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096000" y="3505200"/>
              <a:ext cx="685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096000" y="4113212"/>
              <a:ext cx="685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91200" y="2971800"/>
              <a:ext cx="38985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1</a:t>
              </a:r>
            </a:p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2</a:t>
              </a:r>
            </a:p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3</a:t>
              </a:r>
            </a:p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391400" y="3733800"/>
              <a:ext cx="45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7848600" y="3461656"/>
              <a:ext cx="762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alibri" pitchFamily="34" charset="0"/>
                  <a:cs typeface="Calibri" pitchFamily="34" charset="0"/>
                  <a:sym typeface="Symbol"/>
                </a:rPr>
                <a:t>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2400" b="1" dirty="0" smtClean="0">
                  <a:latin typeface="Calibri" pitchFamily="34" charset="0"/>
                  <a:cs typeface="Calibri" pitchFamily="34" charset="0"/>
                  <a:sym typeface="Symbol"/>
                </a:rPr>
                <a:t>?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8610600" y="3733800"/>
              <a:ext cx="45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206892" y="2830286"/>
              <a:ext cx="45557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</a:t>
              </a:r>
              <a:r>
                <a:rPr lang="en-US" sz="2000" baseline="-25000" dirty="0" smtClean="0"/>
                <a:t>1</a:t>
              </a:r>
            </a:p>
            <a:p>
              <a:r>
                <a:rPr lang="en-US" sz="2000" dirty="0" smtClean="0"/>
                <a:t>w</a:t>
              </a:r>
              <a:r>
                <a:rPr lang="en-US" sz="2000" baseline="-25000" dirty="0" smtClean="0"/>
                <a:t>2</a:t>
              </a:r>
            </a:p>
            <a:p>
              <a:r>
                <a:rPr lang="en-US" sz="2000" dirty="0" smtClean="0"/>
                <a:t>w</a:t>
              </a:r>
              <a:r>
                <a:rPr lang="en-US" sz="2000" baseline="-25000" dirty="0" smtClean="0"/>
                <a:t>3</a:t>
              </a:r>
            </a:p>
            <a:p>
              <a:r>
                <a:rPr lang="en-US" sz="2000" dirty="0" smtClean="0"/>
                <a:t>w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</p:grpSp>
      <p:grpSp>
        <p:nvGrpSpPr>
          <p:cNvPr id="8" name="Group 69"/>
          <p:cNvGrpSpPr/>
          <p:nvPr/>
        </p:nvGrpSpPr>
        <p:grpSpPr>
          <a:xfrm>
            <a:off x="4932813" y="4425010"/>
            <a:ext cx="4047965" cy="2286001"/>
            <a:chOff x="4943635" y="4267200"/>
            <a:chExt cx="4047965" cy="2286001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5329318" y="5481718"/>
              <a:ext cx="2133600" cy="93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6010435" y="5867400"/>
              <a:ext cx="2971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220235" y="5802868"/>
              <a:ext cx="771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viagra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5795986" y="4502682"/>
              <a:ext cx="84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nigeria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6200000" flipH="1">
              <a:off x="5128947" y="4648200"/>
              <a:ext cx="1981200" cy="1828800"/>
            </a:xfrm>
            <a:prstGeom prst="line">
              <a:avLst/>
            </a:prstGeom>
            <a:ln w="57150"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033947" y="5068949"/>
              <a:ext cx="1077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Spam=1</a:t>
              </a:r>
              <a:endPara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43635" y="5867400"/>
              <a:ext cx="1057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Ham=-1</a:t>
              </a:r>
              <a:endParaRPr lang="en-US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391435" y="5486400"/>
              <a:ext cx="457200" cy="3810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543835" y="55742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  <a:sym typeface="Symbol"/>
                </a:rPr>
                <a:t>w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64022" y="4736068"/>
              <a:ext cx="468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  <a:sym typeface="Symbol"/>
                </a:rPr>
                <a:t>x</a:t>
              </a:r>
              <a:r>
                <a:rPr lang="en-US" b="1" baseline="30000" dirty="0" smtClean="0">
                  <a:latin typeface="Calibri" pitchFamily="34" charset="0"/>
                  <a:cs typeface="Calibri" pitchFamily="34" charset="0"/>
                  <a:sym typeface="Symbol"/>
                </a:rPr>
                <a:t>(1)</a:t>
              </a:r>
              <a:endParaRPr lang="en-US" b="1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48434" y="5111658"/>
              <a:ext cx="553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  <a:sym typeface="Symbol"/>
                </a:rPr>
                <a:t>x</a:t>
              </a:r>
              <a:r>
                <a:rPr lang="en-US" b="1" baseline="30000" dirty="0" smtClean="0">
                  <a:latin typeface="Calibri" pitchFamily="34" charset="0"/>
                  <a:cs typeface="Calibri" pitchFamily="34" charset="0"/>
                  <a:sym typeface="Symbol"/>
                </a:rPr>
                <a:t>(2)</a:t>
              </a:r>
              <a:endParaRPr lang="en-US" b="1" baseline="300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6057900" y="5295900"/>
              <a:ext cx="9144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5525228" y="5404790"/>
              <a:ext cx="875576" cy="4688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953000" y="4267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alibri" pitchFamily="34" charset="0"/>
                  <a:cs typeface="Calibri" pitchFamily="34" charset="0"/>
                  <a:sym typeface="Symbol"/>
                </a:rPr>
                <a:t>wx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  <a:sym typeface="Symbol"/>
                </a:rPr>
                <a:t>=0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22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: Estimating </a:t>
            </a:r>
            <a:r>
              <a:rPr lang="en-US" i="1" dirty="0" smtClean="0"/>
              <a:t>w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Perceptron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b="1" i="1" dirty="0" smtClean="0"/>
              <a:t>y’ = sign(w</a:t>
            </a:r>
            <a:r>
              <a:rPr lang="en-US" b="1" i="1" dirty="0" smtClean="0">
                <a:sym typeface="Symbol"/>
              </a:rPr>
              <a:t> </a:t>
            </a:r>
            <a:r>
              <a:rPr lang="en-US" b="1" i="1" dirty="0" smtClean="0"/>
              <a:t>x)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How to find parameters </a:t>
            </a:r>
            <a:r>
              <a:rPr lang="en-US" b="1" i="1" dirty="0" smtClean="0">
                <a:solidFill>
                  <a:srgbClr val="FF0066"/>
                </a:solidFill>
              </a:rPr>
              <a:t>w</a:t>
            </a:r>
            <a:r>
              <a:rPr lang="en-US" b="1" dirty="0" smtClean="0">
                <a:solidFill>
                  <a:srgbClr val="FF0066"/>
                </a:solidFill>
              </a:rPr>
              <a:t>?</a:t>
            </a:r>
          </a:p>
          <a:p>
            <a:pPr lvl="1"/>
            <a:r>
              <a:rPr lang="en-US" dirty="0" smtClean="0"/>
              <a:t>Start with </a:t>
            </a:r>
            <a:r>
              <a:rPr lang="en-US" b="1" i="1" dirty="0" smtClean="0"/>
              <a:t>w</a:t>
            </a:r>
            <a:r>
              <a:rPr lang="en-US" b="1" i="1" baseline="-25000" dirty="0" smtClean="0"/>
              <a:t>0</a:t>
            </a:r>
            <a:r>
              <a:rPr lang="en-US" i="1" dirty="0" smtClean="0"/>
              <a:t> = 0</a:t>
            </a:r>
          </a:p>
          <a:p>
            <a:pPr lvl="1"/>
            <a:r>
              <a:rPr lang="en-US" dirty="0" smtClean="0"/>
              <a:t>Pick training examples </a:t>
            </a:r>
            <a:r>
              <a:rPr lang="en-US" b="1" i="1" dirty="0" smtClean="0"/>
              <a:t>x</a:t>
            </a:r>
            <a:r>
              <a:rPr lang="en-US" b="1" i="1" baseline="30000" dirty="0" smtClean="0"/>
              <a:t>(t)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one by one (from disk)</a:t>
            </a:r>
          </a:p>
          <a:p>
            <a:pPr lvl="1"/>
            <a:r>
              <a:rPr lang="en-US" dirty="0" smtClean="0"/>
              <a:t>Predict class of </a:t>
            </a:r>
            <a:r>
              <a:rPr lang="en-US" b="1" i="1" dirty="0"/>
              <a:t>x</a:t>
            </a:r>
            <a:r>
              <a:rPr lang="en-US" b="1" i="1" baseline="30000" dirty="0"/>
              <a:t>(t)</a:t>
            </a:r>
            <a:r>
              <a:rPr lang="en-US" dirty="0" smtClean="0"/>
              <a:t> using current weights</a:t>
            </a:r>
          </a:p>
          <a:p>
            <a:pPr lvl="2"/>
            <a:r>
              <a:rPr lang="en-US" b="1" i="1" dirty="0" smtClean="0"/>
              <a:t>y’ = sign(w</a:t>
            </a:r>
            <a:r>
              <a:rPr lang="en-US" b="1" i="1" baseline="30000" dirty="0" smtClean="0"/>
              <a:t>(t)</a:t>
            </a:r>
            <a:r>
              <a:rPr lang="en-US" b="1" i="1" dirty="0" smtClean="0">
                <a:sym typeface="Symbol"/>
              </a:rPr>
              <a:t> </a:t>
            </a:r>
            <a:r>
              <a:rPr lang="en-US" b="1" i="1" dirty="0"/>
              <a:t>x</a:t>
            </a:r>
            <a:r>
              <a:rPr lang="en-US" b="1" i="1" baseline="30000" dirty="0"/>
              <a:t>(t)</a:t>
            </a:r>
            <a:r>
              <a:rPr lang="en-US" b="1" i="1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If </a:t>
            </a:r>
            <a:r>
              <a:rPr lang="en-US" b="1" i="1" dirty="0" smtClean="0">
                <a:solidFill>
                  <a:srgbClr val="008000"/>
                </a:solidFill>
              </a:rPr>
              <a:t>y’</a:t>
            </a:r>
            <a:r>
              <a:rPr lang="en-US" b="1" dirty="0" smtClean="0">
                <a:solidFill>
                  <a:srgbClr val="008000"/>
                </a:solidFill>
              </a:rPr>
              <a:t> is correct (i.e., </a:t>
            </a:r>
            <a:r>
              <a:rPr lang="en-US" b="1" i="1" dirty="0" err="1" smtClean="0">
                <a:solidFill>
                  <a:srgbClr val="008000"/>
                </a:solidFill>
              </a:rPr>
              <a:t>y</a:t>
            </a:r>
            <a:r>
              <a:rPr lang="en-US" b="1" i="1" baseline="-25000" dirty="0" err="1" smtClean="0">
                <a:solidFill>
                  <a:srgbClr val="008000"/>
                </a:solidFill>
              </a:rPr>
              <a:t>t</a:t>
            </a:r>
            <a:r>
              <a:rPr lang="en-US" b="1" i="1" dirty="0" smtClean="0">
                <a:solidFill>
                  <a:srgbClr val="008000"/>
                </a:solidFill>
              </a:rPr>
              <a:t> = y’</a:t>
            </a:r>
            <a:r>
              <a:rPr lang="en-US" b="1" dirty="0" smtClean="0">
                <a:solidFill>
                  <a:srgbClr val="008000"/>
                </a:solidFill>
              </a:rPr>
              <a:t>)</a:t>
            </a:r>
          </a:p>
          <a:p>
            <a:pPr lvl="2"/>
            <a:r>
              <a:rPr lang="en-US" dirty="0" smtClean="0"/>
              <a:t>No change: </a:t>
            </a:r>
            <a:r>
              <a:rPr lang="en-US" b="1" i="1" dirty="0" smtClean="0"/>
              <a:t>w</a:t>
            </a:r>
            <a:r>
              <a:rPr lang="en-US" b="1" i="1" baseline="30000" dirty="0" smtClean="0"/>
              <a:t>(t+1)</a:t>
            </a:r>
            <a:r>
              <a:rPr lang="en-US" b="1" i="1" dirty="0" smtClean="0"/>
              <a:t> = w</a:t>
            </a:r>
            <a:r>
              <a:rPr lang="en-US" b="1" i="1" baseline="30000" dirty="0" smtClean="0"/>
              <a:t>(t</a:t>
            </a:r>
            <a:r>
              <a:rPr lang="en-US" b="1" i="1" baseline="30000" dirty="0"/>
              <a:t>)</a:t>
            </a:r>
            <a:endParaRPr lang="en-US" i="1" baseline="-25000" dirty="0" smtClean="0"/>
          </a:p>
          <a:p>
            <a:pPr lvl="1"/>
            <a:r>
              <a:rPr lang="en-US" b="1" dirty="0" smtClean="0">
                <a:solidFill>
                  <a:srgbClr val="FF0066"/>
                </a:solidFill>
              </a:rPr>
              <a:t>If </a:t>
            </a:r>
            <a:r>
              <a:rPr lang="en-US" b="1" i="1" dirty="0" smtClean="0">
                <a:solidFill>
                  <a:srgbClr val="FF0066"/>
                </a:solidFill>
              </a:rPr>
              <a:t>y’</a:t>
            </a:r>
            <a:r>
              <a:rPr lang="en-US" b="1" dirty="0" smtClean="0">
                <a:solidFill>
                  <a:srgbClr val="FF0066"/>
                </a:solidFill>
              </a:rPr>
              <a:t> is wrong:</a:t>
            </a:r>
            <a:r>
              <a:rPr lang="en-US" dirty="0" smtClean="0"/>
              <a:t> adjust </a:t>
            </a:r>
            <a:r>
              <a:rPr lang="en-US" b="1" i="1" dirty="0" smtClean="0"/>
              <a:t>w</a:t>
            </a:r>
            <a:r>
              <a:rPr lang="en-US" b="1" i="1" baseline="30000" dirty="0" smtClean="0"/>
              <a:t>(t</a:t>
            </a:r>
            <a:r>
              <a:rPr lang="en-US" b="1" i="1" baseline="30000" dirty="0"/>
              <a:t>)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i="1" dirty="0"/>
              <a:t> </a:t>
            </a:r>
            <a:r>
              <a:rPr lang="en-US" b="1" i="1" dirty="0" smtClean="0"/>
              <a:t>w</a:t>
            </a:r>
            <a:r>
              <a:rPr lang="en-US" b="1" i="1" baseline="30000" dirty="0" smtClean="0"/>
              <a:t>(t+1)</a:t>
            </a:r>
            <a:r>
              <a:rPr lang="en-US" i="1" dirty="0" smtClean="0"/>
              <a:t> = </a:t>
            </a:r>
            <a:r>
              <a:rPr lang="en-US" b="1" i="1" dirty="0" smtClean="0"/>
              <a:t>w</a:t>
            </a:r>
            <a:r>
              <a:rPr lang="en-US" b="1" i="1" baseline="30000" dirty="0" smtClean="0"/>
              <a:t>(t)</a:t>
            </a:r>
            <a:r>
              <a:rPr lang="en-US" i="1" dirty="0" smtClean="0"/>
              <a:t> + </a:t>
            </a:r>
            <a:r>
              <a:rPr lang="en-US" b="1" i="1" dirty="0" smtClean="0">
                <a:sym typeface="Symbol"/>
              </a:rPr>
              <a:t></a:t>
            </a:r>
            <a:r>
              <a:rPr lang="en-US" i="1" dirty="0" smtClean="0">
                <a:sym typeface="Symbol"/>
              </a:rPr>
              <a:t>  </a:t>
            </a:r>
            <a:r>
              <a:rPr lang="en-US" b="1" i="1" dirty="0" smtClean="0">
                <a:sym typeface="Symbol"/>
              </a:rPr>
              <a:t>y</a:t>
            </a:r>
            <a:r>
              <a:rPr lang="en-US" b="1" i="1" dirty="0" smtClean="0"/>
              <a:t> </a:t>
            </a:r>
            <a:r>
              <a:rPr lang="en-US" b="1" i="1" baseline="30000" dirty="0" smtClean="0"/>
              <a:t>(t)</a:t>
            </a:r>
            <a:r>
              <a:rPr lang="en-US" i="1" baseline="30000" dirty="0" smtClean="0"/>
              <a:t> </a:t>
            </a:r>
            <a:r>
              <a:rPr lang="en-US" i="1" dirty="0" smtClean="0">
                <a:sym typeface="Symbol"/>
              </a:rPr>
              <a:t> </a:t>
            </a:r>
            <a:r>
              <a:rPr lang="en-US" b="1" i="1" dirty="0" smtClean="0"/>
              <a:t>x</a:t>
            </a:r>
            <a:r>
              <a:rPr lang="en-US" b="1" i="1" baseline="30000" dirty="0" smtClean="0"/>
              <a:t>(t)</a:t>
            </a:r>
            <a:endParaRPr lang="en-US" i="1" dirty="0" smtClean="0"/>
          </a:p>
          <a:p>
            <a:pPr lvl="3"/>
            <a:r>
              <a:rPr lang="en-US" b="1" i="1" dirty="0" smtClean="0">
                <a:sym typeface="Symbol"/>
              </a:rPr>
              <a:t></a:t>
            </a:r>
            <a:r>
              <a:rPr lang="en-US" dirty="0" smtClean="0">
                <a:sym typeface="Symbol"/>
              </a:rPr>
              <a:t> is the learning rate parameter</a:t>
            </a:r>
          </a:p>
          <a:p>
            <a:pPr lvl="3"/>
            <a:r>
              <a:rPr lang="en-US" b="1" i="1" dirty="0" smtClean="0"/>
              <a:t>x</a:t>
            </a:r>
            <a:r>
              <a:rPr lang="en-US" b="1" i="1" baseline="30000" dirty="0" smtClean="0"/>
              <a:t>(t)</a:t>
            </a:r>
            <a:r>
              <a:rPr lang="en-US" dirty="0" smtClean="0">
                <a:sym typeface="Symbol"/>
              </a:rPr>
              <a:t>  is the t-</a:t>
            </a:r>
            <a:r>
              <a:rPr lang="en-US" dirty="0" err="1" smtClean="0">
                <a:sym typeface="Symbol"/>
              </a:rPr>
              <a:t>th</a:t>
            </a:r>
            <a:r>
              <a:rPr lang="en-US" dirty="0" smtClean="0">
                <a:sym typeface="Symbol"/>
              </a:rPr>
              <a:t> training example</a:t>
            </a:r>
          </a:p>
          <a:p>
            <a:pPr lvl="3"/>
            <a:r>
              <a:rPr lang="en-US" b="1" i="1" dirty="0" smtClean="0"/>
              <a:t>y</a:t>
            </a:r>
            <a:r>
              <a:rPr lang="en-US" b="1" i="1" baseline="30000" dirty="0" smtClean="0"/>
              <a:t>(t)</a:t>
            </a:r>
            <a:r>
              <a:rPr lang="en-US" i="1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is true t-</a:t>
            </a:r>
            <a:r>
              <a:rPr lang="en-US" dirty="0" err="1" smtClean="0">
                <a:sym typeface="Symbol"/>
              </a:rPr>
              <a:t>th</a:t>
            </a:r>
            <a:r>
              <a:rPr lang="en-US" dirty="0" smtClean="0">
                <a:sym typeface="Symbol"/>
              </a:rPr>
              <a:t> class label ({+1, -1})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0513" y="454077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b="1" i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(t)</a:t>
            </a:r>
            <a:endParaRPr lang="en-US" sz="2000" b="1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543800" y="5378970"/>
            <a:ext cx="291883" cy="866745"/>
          </a:xfrm>
          <a:prstGeom prst="straightConnector1">
            <a:avLst/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59810" y="4092315"/>
            <a:ext cx="1164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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(t)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(t)</a:t>
            </a:r>
            <a:endParaRPr lang="en-US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17967" y="6101687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(t)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y</a:t>
            </a:r>
            <a:r>
              <a:rPr lang="en-US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(t)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=1</a:t>
            </a:r>
            <a:endParaRPr lang="en-US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01035" y="4159770"/>
            <a:ext cx="847565" cy="121920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864456" y="4616970"/>
            <a:ext cx="984146" cy="76200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06343" y="5074170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b="1" i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(t+1)</a:t>
            </a:r>
            <a:endParaRPr lang="en-US" sz="2000" b="1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864456" y="4183598"/>
            <a:ext cx="145944" cy="433372"/>
          </a:xfrm>
          <a:prstGeom prst="straightConnector1">
            <a:avLst/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77000" y="1143000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that the 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Perceptron is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 conservative 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algorithm: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 ignores samples that it 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classifies correctly.</a:t>
            </a:r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941694" y="4631960"/>
            <a:ext cx="1828801" cy="1476345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186534" y="3886200"/>
            <a:ext cx="1447801" cy="2667000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26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Perceptron</a:t>
            </a:r>
            <a:r>
              <a:rPr lang="en-US" b="1" dirty="0" smtClean="0">
                <a:solidFill>
                  <a:srgbClr val="0000FF"/>
                </a:solidFill>
              </a:rPr>
              <a:t> Convergence Theorem:</a:t>
            </a:r>
          </a:p>
          <a:p>
            <a:pPr lvl="1"/>
            <a:r>
              <a:rPr lang="en-US" dirty="0" smtClean="0"/>
              <a:t>If there exist a set of weights that are consistent (i.e., the data is linearly separable) the Perceptron learning algorithm will converge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How long would it take to converge?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Perceptron</a:t>
            </a:r>
            <a:r>
              <a:rPr lang="en-US" b="1" dirty="0" smtClean="0">
                <a:solidFill>
                  <a:srgbClr val="0000FF"/>
                </a:solidFill>
              </a:rPr>
              <a:t> Cycling Theorem: </a:t>
            </a:r>
          </a:p>
          <a:p>
            <a:pPr lvl="1"/>
            <a:r>
              <a:rPr lang="en-US" dirty="0" smtClean="0"/>
              <a:t>If the training data is not linearly separable the Perceptron learning algorithm will eventually repeat the same set of weights and therefore enter an infinite loop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How to provide robustness, more expressivity?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4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525" y="1371600"/>
            <a:ext cx="18954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Perceptron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6934200" cy="5486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rgbClr val="FF0066"/>
                    </a:solidFill>
                  </a:rPr>
                  <a:t>Separability:</a:t>
                </a:r>
                <a:r>
                  <a:rPr lang="en-US" b="1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ome parameters get training set perfectly</a:t>
                </a:r>
              </a:p>
              <a:p>
                <a:pPr lvl="8"/>
                <a:endParaRPr lang="en-US" dirty="0" smtClean="0"/>
              </a:p>
              <a:p>
                <a:r>
                  <a:rPr lang="en-US" b="1" dirty="0" smtClean="0">
                    <a:solidFill>
                      <a:srgbClr val="FF0066"/>
                    </a:solidFill>
                  </a:rPr>
                  <a:t>Convergence:</a:t>
                </a:r>
                <a:r>
                  <a:rPr lang="en-US" dirty="0" smtClean="0"/>
                  <a:t> If training set is separable, perceptron will converge</a:t>
                </a:r>
              </a:p>
              <a:p>
                <a:pPr lvl="8"/>
                <a:endParaRPr lang="en-US" dirty="0" smtClean="0"/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(Training) Mistake bound: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/>
                  <a:t>Number of mistakes </a:t>
                </a:r>
                <a:endParaRPr lang="en-US" b="1" baseline="30000" dirty="0" smtClean="0">
                  <a:sym typeface="Symbol"/>
                </a:endParaRPr>
              </a:p>
              <a:p>
                <a:pPr lvl="1"/>
                <a:r>
                  <a:rPr lang="en-US" b="1" dirty="0" smtClean="0"/>
                  <a:t>where</a:t>
                </a:r>
                <a:r>
                  <a:rPr lang="en-US" b="0" dirty="0" smtClean="0"/>
                  <a:t> </a:t>
                </a:r>
                <a:r>
                  <a:rPr lang="en-US" b="1" dirty="0" smtClean="0"/>
                  <a:t> </a:t>
                </a:r>
              </a:p>
              <a:p>
                <a:pPr marL="768096" lvl="2" indent="0">
                  <a:buNone/>
                </a:pPr>
                <a:r>
                  <a:rPr lang="en-US" dirty="0" smtClean="0"/>
                  <a:t>and </a:t>
                </a:r>
                <a:endParaRPr lang="en-US" b="0" dirty="0" smtClean="0"/>
              </a:p>
              <a:p>
                <a:pPr lvl="2"/>
                <a:r>
                  <a:rPr lang="en-US" dirty="0" smtClean="0">
                    <a:solidFill>
                      <a:srgbClr val="008000"/>
                    </a:solidFill>
                  </a:rPr>
                  <a:t>Note we assume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x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Euclidean length </a:t>
                </a:r>
                <a:r>
                  <a:rPr lang="en-US" b="1" dirty="0">
                    <a:solidFill>
                      <a:srgbClr val="008000"/>
                    </a:solidFill>
                  </a:rPr>
                  <a:t>1</a:t>
                </a:r>
                <a:r>
                  <a:rPr lang="en-US" dirty="0">
                    <a:solidFill>
                      <a:srgbClr val="008000"/>
                    </a:solidFill>
                  </a:rPr>
                  <a:t>, then </a:t>
                </a:r>
                <a:r>
                  <a:rPr lang="en-US" b="1" dirty="0">
                    <a:solidFill>
                      <a:srgbClr val="008000"/>
                    </a:solidFill>
                  </a:rPr>
                  <a:t>γ</a:t>
                </a:r>
                <a:r>
                  <a:rPr lang="en-US" dirty="0">
                    <a:solidFill>
                      <a:srgbClr val="008000"/>
                    </a:solidFill>
                  </a:rPr>
                  <a:t> is the minimum distance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of any </a:t>
                </a:r>
                <a:r>
                  <a:rPr lang="en-US" dirty="0">
                    <a:solidFill>
                      <a:srgbClr val="008000"/>
                    </a:solidFill>
                  </a:rPr>
                  <a:t>example to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plane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u</a:t>
                </a:r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6934200" cy="54864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581400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33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Learning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Perceptron will oscillate and won’t converge</a:t>
            </a:r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When to stop learning?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(1) </a:t>
            </a:r>
            <a:r>
              <a:rPr lang="en-US" dirty="0"/>
              <a:t>Slowly decrease the learning rate </a:t>
            </a:r>
            <a:r>
              <a:rPr lang="en-US" b="1" i="1" dirty="0">
                <a:sym typeface="Symbol"/>
              </a:rPr>
              <a:t></a:t>
            </a:r>
            <a:r>
              <a:rPr lang="en-US" dirty="0">
                <a:sym typeface="Symbol"/>
              </a:rPr>
              <a:t> </a:t>
            </a:r>
            <a:endParaRPr lang="en-US" dirty="0"/>
          </a:p>
          <a:p>
            <a:pPr lvl="1"/>
            <a:r>
              <a:rPr lang="en-US" dirty="0"/>
              <a:t>A classic way </a:t>
            </a:r>
            <a:r>
              <a:rPr lang="en-US" dirty="0" smtClean="0"/>
              <a:t>is to: </a:t>
            </a:r>
            <a:r>
              <a:rPr lang="en-US" b="1" i="1" dirty="0" smtClean="0">
                <a:sym typeface="Symbol"/>
              </a:rPr>
              <a:t></a:t>
            </a:r>
            <a:r>
              <a:rPr lang="en-US" b="1" dirty="0" smtClean="0"/>
              <a:t> </a:t>
            </a:r>
            <a:r>
              <a:rPr lang="en-US" b="1" dirty="0"/>
              <a:t>= </a:t>
            </a:r>
            <a:r>
              <a:rPr lang="en-US" b="1" dirty="0" smtClean="0"/>
              <a:t>c</a:t>
            </a:r>
            <a:r>
              <a:rPr lang="en-US" b="1" baseline="-25000" dirty="0" smtClean="0"/>
              <a:t>1</a:t>
            </a:r>
            <a:r>
              <a:rPr lang="en-US" b="1" dirty="0" smtClean="0"/>
              <a:t>/(t </a:t>
            </a:r>
            <a:r>
              <a:rPr lang="en-US" b="1" dirty="0"/>
              <a:t>+ </a:t>
            </a:r>
            <a:r>
              <a:rPr lang="en-US" b="1" dirty="0" smtClean="0"/>
              <a:t>c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  <a:endParaRPr lang="en-US" b="1" dirty="0"/>
          </a:p>
          <a:p>
            <a:pPr lvl="2"/>
            <a:r>
              <a:rPr lang="en-US" dirty="0" smtClean="0"/>
              <a:t>But, we </a:t>
            </a:r>
            <a:r>
              <a:rPr lang="en-US" dirty="0"/>
              <a:t>also need to determine </a:t>
            </a:r>
            <a:r>
              <a:rPr lang="en-US" dirty="0" smtClean="0"/>
              <a:t>constants </a:t>
            </a:r>
            <a:r>
              <a:rPr lang="en-US" b="1" dirty="0" smtClean="0"/>
              <a:t>c</a:t>
            </a:r>
            <a:r>
              <a:rPr lang="en-US" b="1" baseline="-25000" dirty="0" smtClean="0"/>
              <a:t>1</a:t>
            </a:r>
            <a:r>
              <a:rPr lang="en-US" dirty="0" smtClean="0"/>
              <a:t> and </a:t>
            </a:r>
            <a:r>
              <a:rPr lang="en-US" b="1" dirty="0" smtClean="0"/>
              <a:t>c</a:t>
            </a:r>
            <a:r>
              <a:rPr lang="en-US" b="1" baseline="-25000" dirty="0" smtClean="0"/>
              <a:t>2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(2)</a:t>
            </a:r>
            <a:r>
              <a:rPr lang="en-US" dirty="0" smtClean="0"/>
              <a:t> Stop when the training error stops chaining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(3)</a:t>
            </a:r>
            <a:r>
              <a:rPr lang="en-US" dirty="0" smtClean="0"/>
              <a:t> Have a small test dataset and stop when the test set error stops decreasing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(4)</a:t>
            </a:r>
            <a:r>
              <a:rPr lang="en-US" dirty="0" smtClean="0"/>
              <a:t> Stop when we reached some maximum number of passes over the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0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</a:t>
            </a:r>
            <a:r>
              <a:rPr lang="en-US" dirty="0" err="1" smtClean="0"/>
              <a:t>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What if more than 2 classes?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Weight vector </a:t>
            </a:r>
            <a:r>
              <a:rPr lang="en-US" b="1" i="1" dirty="0" err="1" smtClean="0">
                <a:solidFill>
                  <a:srgbClr val="008000"/>
                </a:solidFill>
              </a:rPr>
              <a:t>w</a:t>
            </a:r>
            <a:r>
              <a:rPr lang="en-US" b="1" i="1" baseline="-25000" dirty="0" err="1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 for each class </a:t>
            </a:r>
            <a:r>
              <a:rPr lang="en-US" b="1" dirty="0" smtClean="0">
                <a:solidFill>
                  <a:srgbClr val="008000"/>
                </a:solidFill>
              </a:rPr>
              <a:t>c</a:t>
            </a:r>
          </a:p>
          <a:p>
            <a:pPr lvl="1"/>
            <a:r>
              <a:rPr lang="en-US" b="1" dirty="0" smtClean="0"/>
              <a:t>Train one class vs. the rest:</a:t>
            </a:r>
          </a:p>
          <a:p>
            <a:pPr lvl="2"/>
            <a:r>
              <a:rPr lang="en-US" u="sng" dirty="0" smtClean="0"/>
              <a:t>Example:</a:t>
            </a:r>
            <a:r>
              <a:rPr lang="en-US" dirty="0" smtClean="0"/>
              <a:t> 3-way classification  </a:t>
            </a:r>
            <a:r>
              <a:rPr lang="en-US" b="1" dirty="0" smtClean="0"/>
              <a:t>y = {A, B, C}</a:t>
            </a:r>
          </a:p>
          <a:p>
            <a:pPr lvl="2"/>
            <a:r>
              <a:rPr lang="en-US" dirty="0" smtClean="0"/>
              <a:t>Train 3 classifiers: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A</a:t>
            </a:r>
            <a:r>
              <a:rPr lang="en-US" dirty="0" smtClean="0"/>
              <a:t>: A vs. B,C;  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B</a:t>
            </a:r>
            <a:r>
              <a:rPr lang="en-US" dirty="0" smtClean="0"/>
              <a:t>: B vs. A,C;  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C</a:t>
            </a:r>
            <a:r>
              <a:rPr lang="en-US" dirty="0" smtClean="0"/>
              <a:t>: C vs. A,B</a:t>
            </a:r>
          </a:p>
          <a:p>
            <a:r>
              <a:rPr lang="en-US" b="1" dirty="0" smtClean="0">
                <a:solidFill>
                  <a:srgbClr val="D60093"/>
                </a:solidFill>
              </a:rPr>
              <a:t>Calculate activation for each class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f(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x,c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c,i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= 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 x</a:t>
            </a:r>
          </a:p>
          <a:p>
            <a:r>
              <a:rPr lang="en-US" b="1" dirty="0" smtClean="0">
                <a:solidFill>
                  <a:srgbClr val="008000"/>
                </a:solidFill>
                <a:sym typeface="Symbol"/>
              </a:rPr>
              <a:t>Highest activation wins</a:t>
            </a:r>
          </a:p>
          <a:p>
            <a:pPr>
              <a:buNone/>
            </a:pPr>
            <a:r>
              <a:rPr lang="en-US" b="1" dirty="0" smtClean="0">
                <a:sym typeface="Symbol"/>
              </a:rPr>
              <a:t>	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c 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arg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max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x,c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6259286" y="4484914"/>
            <a:ext cx="2188028" cy="914400"/>
          </a:xfrm>
          <a:custGeom>
            <a:avLst/>
            <a:gdLst>
              <a:gd name="connsiteX0" fmla="*/ 2188028 w 2188028"/>
              <a:gd name="connsiteY0" fmla="*/ 0 h 914400"/>
              <a:gd name="connsiteX1" fmla="*/ 1143000 w 2188028"/>
              <a:gd name="connsiteY1" fmla="*/ 914400 h 914400"/>
              <a:gd name="connsiteX2" fmla="*/ 0 w 2188028"/>
              <a:gd name="connsiteY2" fmla="*/ 609600 h 914400"/>
              <a:gd name="connsiteX3" fmla="*/ 2188028 w 218802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028" h="914400">
                <a:moveTo>
                  <a:pt x="2188028" y="0"/>
                </a:moveTo>
                <a:lnTo>
                  <a:pt x="1143000" y="914400"/>
                </a:lnTo>
                <a:lnTo>
                  <a:pt x="0" y="609600"/>
                </a:lnTo>
                <a:lnTo>
                  <a:pt x="2188028" y="0"/>
                </a:lnTo>
                <a:close/>
              </a:path>
            </a:pathLst>
          </a:cu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413171" y="4495800"/>
            <a:ext cx="1034143" cy="2209800"/>
          </a:xfrm>
          <a:custGeom>
            <a:avLst/>
            <a:gdLst>
              <a:gd name="connsiteX0" fmla="*/ 1034143 w 1034143"/>
              <a:gd name="connsiteY0" fmla="*/ 0 h 2209800"/>
              <a:gd name="connsiteX1" fmla="*/ 0 w 1034143"/>
              <a:gd name="connsiteY1" fmla="*/ 914400 h 2209800"/>
              <a:gd name="connsiteX2" fmla="*/ 348343 w 1034143"/>
              <a:gd name="connsiteY2" fmla="*/ 2209800 h 2209800"/>
              <a:gd name="connsiteX3" fmla="*/ 1034143 w 1034143"/>
              <a:gd name="connsiteY3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143" h="2209800">
                <a:moveTo>
                  <a:pt x="1034143" y="0"/>
                </a:moveTo>
                <a:lnTo>
                  <a:pt x="0" y="914400"/>
                </a:lnTo>
                <a:lnTo>
                  <a:pt x="348343" y="2209800"/>
                </a:lnTo>
                <a:lnTo>
                  <a:pt x="1034143" y="0"/>
                </a:lnTo>
                <a:close/>
              </a:path>
            </a:pathLst>
          </a:custGeom>
          <a:solidFill>
            <a:schemeClr val="accent4">
              <a:alpha val="3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248400" y="5138057"/>
            <a:ext cx="1491343" cy="1589314"/>
          </a:xfrm>
          <a:custGeom>
            <a:avLst/>
            <a:gdLst>
              <a:gd name="connsiteX0" fmla="*/ 0 w 1491343"/>
              <a:gd name="connsiteY0" fmla="*/ 0 h 1589314"/>
              <a:gd name="connsiteX1" fmla="*/ 1153886 w 1491343"/>
              <a:gd name="connsiteY1" fmla="*/ 293914 h 1589314"/>
              <a:gd name="connsiteX2" fmla="*/ 1491343 w 1491343"/>
              <a:gd name="connsiteY2" fmla="*/ 1589314 h 1589314"/>
              <a:gd name="connsiteX3" fmla="*/ 0 w 1491343"/>
              <a:gd name="connsiteY3" fmla="*/ 0 h 15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1343" h="1589314">
                <a:moveTo>
                  <a:pt x="0" y="0"/>
                </a:moveTo>
                <a:lnTo>
                  <a:pt x="1153886" y="293914"/>
                </a:lnTo>
                <a:lnTo>
                  <a:pt x="1491343" y="1589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39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391400" y="4495800"/>
            <a:ext cx="1066800" cy="9144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6896100" y="5905500"/>
            <a:ext cx="1371600" cy="381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6248400" y="5105400"/>
            <a:ext cx="1143000" cy="304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629400" y="5421085"/>
            <a:ext cx="772886" cy="6640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34200" y="56388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</a:t>
            </a:r>
            <a:r>
              <a:rPr lang="en-US" b="1" baseline="-25000" dirty="0" err="1" smtClean="0"/>
              <a:t>A</a:t>
            </a:r>
            <a:endParaRPr lang="en-US" b="1" baseline="-25000" dirty="0"/>
          </a:p>
        </p:txBody>
      </p:sp>
      <p:cxnSp>
        <p:nvCxnSpPr>
          <p:cNvPr id="50" name="Straight Arrow Connector 49"/>
          <p:cNvCxnSpPr>
            <a:stCxn id="41" idx="1"/>
          </p:cNvCxnSpPr>
          <p:nvPr/>
        </p:nvCxnSpPr>
        <p:spPr>
          <a:xfrm flipH="1" flipV="1">
            <a:off x="7315200" y="4495800"/>
            <a:ext cx="97971" cy="914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74188" y="48006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</a:t>
            </a:r>
            <a:r>
              <a:rPr lang="en-US" b="1" baseline="-25000" dirty="0" err="1" smtClean="0"/>
              <a:t>C</a:t>
            </a:r>
            <a:endParaRPr lang="en-US" b="1" baseline="-25000" dirty="0"/>
          </a:p>
        </p:txBody>
      </p:sp>
      <p:cxnSp>
        <p:nvCxnSpPr>
          <p:cNvPr id="52" name="Straight Arrow Connector 51"/>
          <p:cNvCxnSpPr>
            <a:stCxn id="41" idx="1"/>
          </p:cNvCxnSpPr>
          <p:nvPr/>
        </p:nvCxnSpPr>
        <p:spPr>
          <a:xfrm>
            <a:off x="7413171" y="5410200"/>
            <a:ext cx="957943" cy="3592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20000" y="5562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</a:t>
            </a:r>
            <a:r>
              <a:rPr lang="en-US" b="1" baseline="-25000" dirty="0" err="1" smtClean="0"/>
              <a:t>B</a:t>
            </a:r>
            <a:endParaRPr lang="en-US" b="1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6172200" y="601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w</a:t>
            </a:r>
            <a:r>
              <a:rPr lang="en-US" b="1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A</a:t>
            </a:r>
            <a:r>
              <a:rPr lang="en-US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x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 biggest</a:t>
            </a:r>
            <a:endParaRPr lang="en-US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77000" y="41542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w</a:t>
            </a:r>
            <a:r>
              <a:rPr lang="en-US" b="1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C</a:t>
            </a:r>
            <a:r>
              <a:rPr lang="en-US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x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 biggest</a:t>
            </a:r>
            <a:endParaRPr lang="en-US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53400" y="54496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w</a:t>
            </a:r>
            <a:r>
              <a:rPr lang="en-US" b="1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B</a:t>
            </a:r>
            <a:r>
              <a:rPr lang="en-US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x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 biggest</a:t>
            </a:r>
            <a:endParaRPr lang="en-US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7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9" grpId="0"/>
      <p:bldP spid="51" grpId="0"/>
      <p:bldP spid="53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49530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Overfitting</a:t>
            </a:r>
            <a:r>
              <a:rPr lang="en-US" b="1" dirty="0" smtClean="0">
                <a:solidFill>
                  <a:srgbClr val="008000"/>
                </a:solidFill>
              </a:rPr>
              <a:t>:</a:t>
            </a:r>
          </a:p>
          <a:p>
            <a:endParaRPr lang="en-US" sz="40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Regularization:</a:t>
            </a:r>
            <a:r>
              <a:rPr lang="en-US" b="1" dirty="0" smtClean="0"/>
              <a:t> </a:t>
            </a:r>
            <a:r>
              <a:rPr lang="en-US" dirty="0" smtClean="0"/>
              <a:t>If the data is not separable weights dance around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D60093"/>
                </a:solidFill>
              </a:rPr>
              <a:t>Mediocre generalization:</a:t>
            </a:r>
          </a:p>
          <a:p>
            <a:pPr lvl="1"/>
            <a:r>
              <a:rPr lang="en-US" dirty="0" smtClean="0"/>
              <a:t>Finds a “barely” separating solution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43000"/>
            <a:ext cx="1905000" cy="153920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71800"/>
            <a:ext cx="3352801" cy="129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787348"/>
            <a:ext cx="1676400" cy="1384852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537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Would like to do </a:t>
            </a:r>
            <a:r>
              <a:rPr lang="en-US" b="1" dirty="0" smtClean="0">
                <a:solidFill>
                  <a:srgbClr val="D60093"/>
                </a:solidFill>
              </a:rPr>
              <a:t>prediction</a:t>
            </a:r>
            <a:r>
              <a:rPr lang="en-US" b="1" dirty="0" smtClean="0"/>
              <a:t>: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estimate </a:t>
            </a:r>
            <a:r>
              <a:rPr lang="en-US" dirty="0" smtClean="0">
                <a:solidFill>
                  <a:srgbClr val="0000FF"/>
                </a:solidFill>
              </a:rPr>
              <a:t>a function </a:t>
            </a:r>
            <a:r>
              <a:rPr lang="en-US" b="1" dirty="0" smtClean="0">
                <a:solidFill>
                  <a:srgbClr val="0000FF"/>
                </a:solidFill>
              </a:rPr>
              <a:t>f(x)</a:t>
            </a:r>
            <a:r>
              <a:rPr lang="en-US" dirty="0" smtClean="0">
                <a:solidFill>
                  <a:srgbClr val="0000FF"/>
                </a:solidFill>
              </a:rPr>
              <a:t> so that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y = f(x)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Where </a:t>
            </a:r>
            <a:r>
              <a:rPr lang="en-US" b="1" i="1" dirty="0" smtClean="0">
                <a:solidFill>
                  <a:srgbClr val="008000"/>
                </a:solidFill>
              </a:rPr>
              <a:t>y</a:t>
            </a:r>
            <a:r>
              <a:rPr lang="en-US" b="1" dirty="0" smtClean="0"/>
              <a:t> can be:</a:t>
            </a: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Real number</a:t>
            </a:r>
            <a:r>
              <a:rPr lang="en-US" b="1" dirty="0" smtClean="0"/>
              <a:t>:</a:t>
            </a:r>
            <a:r>
              <a:rPr lang="en-US" dirty="0" smtClean="0"/>
              <a:t> Regression</a:t>
            </a: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Categorical</a:t>
            </a:r>
            <a:r>
              <a:rPr lang="en-US" b="1" dirty="0" smtClean="0"/>
              <a:t>:</a:t>
            </a:r>
            <a:r>
              <a:rPr lang="en-US" dirty="0" smtClean="0"/>
              <a:t> Classification</a:t>
            </a:r>
          </a:p>
          <a:p>
            <a:pPr lvl="1"/>
            <a:r>
              <a:rPr lang="en-US" dirty="0" smtClean="0"/>
              <a:t>Complex object: </a:t>
            </a:r>
          </a:p>
          <a:p>
            <a:pPr lvl="2"/>
            <a:r>
              <a:rPr lang="en-US" dirty="0" smtClean="0"/>
              <a:t>Ranking of items, Parse tree, etc.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Data is </a:t>
            </a:r>
            <a:r>
              <a:rPr lang="en-US" b="1" dirty="0" smtClean="0">
                <a:solidFill>
                  <a:srgbClr val="D60093"/>
                </a:solidFill>
              </a:rPr>
              <a:t>labeled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Have many pairs </a:t>
            </a:r>
            <a:r>
              <a:rPr lang="en-US" b="1" dirty="0" smtClean="0"/>
              <a:t>{(x, y)}</a:t>
            </a:r>
          </a:p>
          <a:p>
            <a:pPr lvl="2"/>
            <a:r>
              <a:rPr lang="en-US" b="1" dirty="0" smtClean="0"/>
              <a:t>x</a:t>
            </a:r>
            <a:r>
              <a:rPr lang="en-US" dirty="0" smtClean="0"/>
              <a:t> … vector of binary, categorical, real valued features </a:t>
            </a:r>
          </a:p>
          <a:p>
            <a:pPr lvl="2"/>
            <a:r>
              <a:rPr lang="en-US" b="1" dirty="0" smtClean="0"/>
              <a:t>y</a:t>
            </a:r>
            <a:r>
              <a:rPr lang="en-US" dirty="0" smtClean="0"/>
              <a:t> … class ({+1, -1}, or a real number)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2286000"/>
            <a:ext cx="1524000" cy="1295400"/>
          </a:xfrm>
          <a:prstGeom prst="rect">
            <a:avLst/>
          </a:prstGeom>
          <a:ln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298746" y="2286000"/>
            <a:ext cx="457200" cy="1295400"/>
          </a:xfrm>
          <a:prstGeom prst="rect">
            <a:avLst/>
          </a:prstGeom>
          <a:ln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705600" y="3657600"/>
            <a:ext cx="1524000" cy="6096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X’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8305800" y="3657600"/>
            <a:ext cx="457200" cy="609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Y’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4278868"/>
            <a:ext cx="222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Training</a:t>
            </a:r>
            <a:r>
              <a:rPr lang="en-US" dirty="0" smtClean="0"/>
              <a:t> and  </a:t>
            </a:r>
            <a:r>
              <a:rPr lang="en-US" b="1" dirty="0" smtClean="0">
                <a:solidFill>
                  <a:schemeClr val="accent2"/>
                </a:solidFill>
              </a:rPr>
              <a:t>test</a:t>
            </a:r>
            <a:r>
              <a:rPr lang="en-US" dirty="0" smtClean="0"/>
              <a:t> set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4648200"/>
            <a:ext cx="3048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Arial" pitchFamily="34" charset="0"/>
                <a:cs typeface="Arial" pitchFamily="34" charset="0"/>
              </a:rPr>
              <a:t>Estimate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 = f(x</a:t>
            </a:r>
            <a:r>
              <a:rPr lang="en-US" sz="17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on X,Y.</a:t>
            </a:r>
            <a:r>
              <a:rPr lang="en-US" sz="17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7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Hope that the same</a:t>
            </a:r>
            <a:r>
              <a:rPr lang="en-US" sz="17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f(x)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also works on unseen</a:t>
            </a:r>
            <a:r>
              <a:rPr lang="en-US" sz="17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X’, Y’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1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Want to separate “+” from “-” using a 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495800" y="1828800"/>
                <a:ext cx="4648200" cy="4343400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Data:</a:t>
                </a:r>
              </a:p>
              <a:p>
                <a:r>
                  <a:rPr lang="en-US" b="1" dirty="0" smtClean="0"/>
                  <a:t>Training </a:t>
                </a:r>
                <a:r>
                  <a:rPr lang="en-US" b="1" dirty="0"/>
                  <a:t>e</a:t>
                </a:r>
                <a:r>
                  <a:rPr lang="en-US" b="1" dirty="0" smtClean="0"/>
                  <a:t>xamples: </a:t>
                </a:r>
              </a:p>
              <a:p>
                <a:pPr lvl="1"/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, y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) … (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n</a:t>
                </a:r>
                <a:r>
                  <a:rPr lang="en-US" b="1" dirty="0" smtClean="0"/>
                  <a:t>, </a:t>
                </a:r>
                <a:r>
                  <a:rPr lang="en-US" b="1" dirty="0" err="1" smtClean="0"/>
                  <a:t>y</a:t>
                </a:r>
                <a:r>
                  <a:rPr lang="en-US" b="1" baseline="-25000" dirty="0" err="1" smtClean="0"/>
                  <a:t>n</a:t>
                </a:r>
                <a:r>
                  <a:rPr lang="en-US" b="1" dirty="0" smtClean="0"/>
                  <a:t>)</a:t>
                </a:r>
              </a:p>
              <a:p>
                <a:r>
                  <a:rPr lang="en-US" b="1" dirty="0" smtClean="0"/>
                  <a:t>Each example </a:t>
                </a:r>
                <a:r>
                  <a:rPr lang="en-US" b="1" i="1" dirty="0" smtClean="0"/>
                  <a:t>i</a:t>
                </a:r>
                <a:r>
                  <a:rPr lang="en-US" b="1" dirty="0" smtClean="0"/>
                  <a:t>:</a:t>
                </a:r>
              </a:p>
              <a:p>
                <a:pPr lvl="1"/>
                <a:r>
                  <a:rPr lang="en-US" b="1" dirty="0" smtClean="0"/>
                  <a:t>x</a:t>
                </a:r>
                <a:r>
                  <a:rPr lang="en-US" b="1" baseline="-25000" dirty="0" smtClean="0"/>
                  <a:t>i </a:t>
                </a:r>
                <a:r>
                  <a:rPr lang="en-US" b="1" dirty="0" smtClean="0"/>
                  <a:t>= ( x</a:t>
                </a:r>
                <a:r>
                  <a:rPr lang="en-US" b="1" baseline="-25000" dirty="0" smtClean="0"/>
                  <a:t>i</a:t>
                </a:r>
                <a:r>
                  <a:rPr lang="en-US" b="1" baseline="30000" dirty="0" smtClean="0"/>
                  <a:t>(1)</a:t>
                </a:r>
                <a:r>
                  <a:rPr lang="en-US" b="1" dirty="0" smtClean="0"/>
                  <a:t>,… , x</a:t>
                </a:r>
                <a:r>
                  <a:rPr lang="en-US" b="1" baseline="-25000" dirty="0" smtClean="0"/>
                  <a:t>i</a:t>
                </a:r>
                <a:r>
                  <a:rPr lang="en-US" b="1" baseline="30000" dirty="0" smtClean="0"/>
                  <a:t>(d) </a:t>
                </a:r>
                <a:r>
                  <a:rPr lang="en-US" b="1" dirty="0" smtClean="0"/>
                  <a:t>)</a:t>
                </a:r>
              </a:p>
              <a:p>
                <a:pPr lvl="2"/>
                <a:r>
                  <a:rPr lang="en-US" b="1" dirty="0" smtClean="0"/>
                  <a:t>x</a:t>
                </a:r>
                <a:r>
                  <a:rPr lang="en-US" b="1" baseline="-25000" dirty="0" smtClean="0"/>
                  <a:t>i</a:t>
                </a:r>
                <a:r>
                  <a:rPr lang="en-US" b="1" baseline="30000" dirty="0" smtClean="0"/>
                  <a:t>(j) </a:t>
                </a:r>
                <a:r>
                  <a:rPr lang="en-US" dirty="0" smtClean="0"/>
                  <a:t>is real valued</a:t>
                </a:r>
              </a:p>
              <a:p>
                <a:pPr lvl="1"/>
                <a:r>
                  <a:rPr lang="en-US" b="1" dirty="0" err="1" smtClean="0"/>
                  <a:t>y</a:t>
                </a:r>
                <a:r>
                  <a:rPr lang="en-US" b="1" baseline="-25000" dirty="0" err="1" smtClean="0"/>
                  <a:t>i</a:t>
                </a:r>
                <a:r>
                  <a:rPr lang="en-US" b="1" baseline="-25000" dirty="0" smtClean="0"/>
                  <a:t> </a:t>
                </a:r>
                <a:r>
                  <a:rPr lang="en-US" b="1" dirty="0" smtClean="0">
                    <a:sym typeface="Symbol"/>
                  </a:rPr>
                  <a:t> </a:t>
                </a:r>
                <a:r>
                  <a:rPr lang="en-US" b="1" dirty="0" smtClean="0"/>
                  <a:t>{ -1, +1 }</a:t>
                </a:r>
              </a:p>
              <a:p>
                <a:r>
                  <a:rPr lang="en-US" b="1" dirty="0" smtClean="0">
                    <a:solidFill>
                      <a:srgbClr val="CC0066"/>
                    </a:solidFill>
                  </a:rPr>
                  <a:t>Inner product:</a:t>
                </a:r>
              </a:p>
              <a:p>
                <a:pPr>
                  <a:buNone/>
                </a:pPr>
                <a:r>
                  <a:rPr lang="en-US" dirty="0" smtClean="0">
                    <a:sym typeface="Symbol"/>
                  </a:rPr>
                  <a:t>	</a:t>
                </a:r>
                <a:endParaRPr lang="en-US" i="1" baseline="300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495800" y="1828800"/>
                <a:ext cx="4648200" cy="4343400"/>
              </a:xfrm>
              <a:blipFill rotWithShape="1">
                <a:blip r:embed="rId2"/>
                <a:stretch>
                  <a:fillRect l="-1706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00200" y="21211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7307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245081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0261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950" y="32641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328" y="32641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6678" y="3111787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9078" y="344141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7150" y="389861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7550" y="488921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6750" y="435581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1028" y="4483387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3350" y="504161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800736" y="2197387"/>
            <a:ext cx="1022614" cy="34414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14400" y="2401162"/>
            <a:ext cx="2009264" cy="27680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10986" y="2642174"/>
            <a:ext cx="2165614" cy="2908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2744" y="6019800"/>
            <a:ext cx="7985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Which is best linear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separator (defined by </a:t>
            </a:r>
            <a:r>
              <a:rPr lang="en-US" sz="3200" b="1" i="1" dirty="0" smtClean="0">
                <a:solidFill>
                  <a:srgbClr val="0000FF"/>
                </a:solidFill>
                <a:latin typeface="Calibri" pitchFamily="34" charset="0"/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)?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1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361447" y="2030852"/>
            <a:ext cx="2814418" cy="4199183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2632" y="2030852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6667" y="2080662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1596" y="3578302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3492" y="2931971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947" y="4647986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909" y="3461091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909" y="2700068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333" y="4324821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6193" y="2354017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137925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4929" y="4301938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7258" y="3807277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6856" y="4971152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8801" y="5583704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6856" y="5906869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8868" y="5140260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8868" y="4324821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1871" y="2726993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610" y="144484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E40096"/>
                </a:solidFill>
              </a:rPr>
              <a:t>A</a:t>
            </a:r>
            <a:endParaRPr lang="en-US" sz="2800" b="1" dirty="0">
              <a:solidFill>
                <a:srgbClr val="E40096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0246" y="1706450"/>
            <a:ext cx="167515" cy="167515"/>
          </a:xfrm>
          <a:prstGeom prst="ellipse">
            <a:avLst/>
          </a:prstGeom>
          <a:solidFill>
            <a:srgbClr val="E40096"/>
          </a:solidFill>
          <a:ln>
            <a:solidFill>
              <a:srgbClr val="E4009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3779" y="3177279"/>
            <a:ext cx="38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40096"/>
                </a:solidFill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1172415" y="3438889"/>
            <a:ext cx="167515" cy="167515"/>
          </a:xfrm>
          <a:prstGeom prst="ellipse">
            <a:avLst/>
          </a:prstGeom>
          <a:solidFill>
            <a:srgbClr val="E40096"/>
          </a:solidFill>
          <a:ln>
            <a:solidFill>
              <a:srgbClr val="E4009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57465" y="1651537"/>
            <a:ext cx="37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E40096"/>
                </a:solidFill>
              </a:rPr>
              <a:t>C</a:t>
            </a:r>
            <a:endParaRPr lang="en-US" sz="2800" b="1" dirty="0">
              <a:solidFill>
                <a:srgbClr val="E40096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66101" y="1913147"/>
            <a:ext cx="167515" cy="167515"/>
          </a:xfrm>
          <a:prstGeom prst="ellipse">
            <a:avLst/>
          </a:prstGeom>
          <a:solidFill>
            <a:srgbClr val="E40096"/>
          </a:solidFill>
          <a:ln>
            <a:solidFill>
              <a:srgbClr val="E4009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8145" y="1295400"/>
            <a:ext cx="3658655" cy="52578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Distance from the separating </a:t>
            </a:r>
            <a:r>
              <a:rPr lang="en-US" b="1" dirty="0" err="1" smtClean="0">
                <a:solidFill>
                  <a:srgbClr val="0000FF"/>
                </a:solidFill>
              </a:rPr>
              <a:t>hyperplane</a:t>
            </a:r>
            <a:r>
              <a:rPr lang="en-US" b="1" dirty="0" smtClean="0">
                <a:solidFill>
                  <a:srgbClr val="0000FF"/>
                </a:solidFill>
              </a:rPr>
              <a:t> corresponds to the “confidence”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of prediction</a:t>
            </a:r>
          </a:p>
          <a:p>
            <a:r>
              <a:rPr lang="en-US" b="1" dirty="0" smtClean="0"/>
              <a:t>Example:</a:t>
            </a:r>
          </a:p>
          <a:p>
            <a:pPr lvl="1"/>
            <a:r>
              <a:rPr lang="en-US" dirty="0" smtClean="0"/>
              <a:t>We are more sure about the class of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 </a:t>
            </a:r>
            <a:r>
              <a:rPr lang="en-US" dirty="0" smtClean="0"/>
              <a:t>than of </a:t>
            </a:r>
            <a:r>
              <a:rPr lang="en-US" b="1" dirty="0" smtClean="0"/>
              <a:t>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5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06" y="2233613"/>
            <a:ext cx="8162294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Margin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1600200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Margin </a:t>
                </a:r>
                <a14:m>
                  <m:oMath xmlns:m="http://schemas.openxmlformats.org/officeDocument/2006/math" xmlns="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Distance </a:t>
                </a:r>
                <a:r>
                  <a:rPr lang="en-US" b="1" dirty="0">
                    <a:solidFill>
                      <a:srgbClr val="D60093"/>
                    </a:solidFill>
                  </a:rPr>
                  <a:t>of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closest </a:t>
                </a:r>
                <a:r>
                  <a:rPr lang="en-US" b="1" dirty="0">
                    <a:solidFill>
                      <a:srgbClr val="D60093"/>
                    </a:solidFill>
                  </a:rPr>
                  <a:t>example from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/>
                </a:r>
                <a:br>
                  <a:rPr lang="en-US" b="1" dirty="0" smtClean="0">
                    <a:solidFill>
                      <a:srgbClr val="D60093"/>
                    </a:solidFill>
                  </a:rPr>
                </a:br>
                <a:r>
                  <a:rPr lang="en-US" b="1" dirty="0" smtClean="0">
                    <a:solidFill>
                      <a:srgbClr val="D60093"/>
                    </a:solidFill>
                  </a:rPr>
                  <a:t>the </a:t>
                </a:r>
                <a:r>
                  <a:rPr lang="en-US" b="1" dirty="0">
                    <a:solidFill>
                      <a:srgbClr val="D60093"/>
                    </a:solidFill>
                  </a:rPr>
                  <a:t>decision line/</a:t>
                </a:r>
                <a:r>
                  <a:rPr lang="en-US" b="1" dirty="0" err="1">
                    <a:solidFill>
                      <a:srgbClr val="D60093"/>
                    </a:solidFill>
                  </a:rPr>
                  <a:t>hyperplane</a:t>
                </a:r>
                <a:endParaRPr lang="en-US" b="1" dirty="0">
                  <a:solidFill>
                    <a:srgbClr val="D6009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1600200"/>
              </a:xfrm>
              <a:blipFill rotWithShape="1">
                <a:blip r:embed="rId4"/>
                <a:stretch>
                  <a:fillRect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1974" y="6120825"/>
            <a:ext cx="820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reason we define margin this way is due to theoretical convenience and existence of generalization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error 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bounds that depend on the value of margin.</a:t>
            </a:r>
          </a:p>
        </p:txBody>
      </p:sp>
    </p:spTree>
    <p:extLst>
      <p:ext uri="{BB962C8B-B14F-4D97-AF65-F5344CB8AC3E}">
        <p14:creationId xmlns:p14="http://schemas.microsoft.com/office/powerpoint/2010/main" val="284117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maximizing </a:t>
                </a:r>
                <a14:m>
                  <m:oMath xmlns:m="http://schemas.openxmlformats.org/officeDocument/2006/math" xmlns="">
                    <m:r>
                      <a:rPr lang="en-US" i="1" dirty="0"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 smtClean="0"/>
                  <a:t> a good idea?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CC0066"/>
                    </a:solidFill>
                  </a:rPr>
                  <a:t>Remember: Dot product</a:t>
                </a:r>
                <a:br>
                  <a:rPr lang="en-US" sz="3200" b="1" dirty="0" smtClean="0">
                    <a:solidFill>
                      <a:srgbClr val="CC0066"/>
                    </a:solidFill>
                  </a:rPr>
                </a:br>
                <a:r>
                  <a:rPr lang="en-US" sz="3200" b="1" dirty="0" smtClean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sz="3200" b="1" i="1"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3200" b="1" i="1">
                        <a:latin typeface="Cambria Math"/>
                        <a:cs typeface="Arial" pitchFamily="34" charset="0"/>
                      </a:rPr>
                      <m:t>⋅</m:t>
                    </m:r>
                    <m:r>
                      <a:rPr lang="en-US" sz="3200" b="1" i="1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sz="3200" b="1" i="1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32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</m:d>
                    <m:r>
                      <a:rPr lang="en-US" sz="3200" b="1" i="1" smtClean="0">
                        <a:latin typeface="Cambria Math"/>
                        <a:cs typeface="Arial" pitchFamily="34" charset="0"/>
                      </a:rPr>
                      <m:t>⋅</m:t>
                    </m:r>
                    <m:d>
                      <m:dPr>
                        <m:begChr m:val="‖"/>
                        <m:endChr m:val="‖"/>
                        <m:ctrlPr>
                          <a:rPr lang="en-US" sz="32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d>
                    <m:r>
                      <a:rPr lang="en-US" sz="3200" b="1" i="1" smtClean="0">
                        <a:latin typeface="Cambria Math"/>
                        <a:cs typeface="Arial" pitchFamily="34" charset="0"/>
                      </a:rPr>
                      <m:t>⋅</m:t>
                    </m:r>
                    <m:func>
                      <m:funcPr>
                        <m:ctrlPr>
                          <a:rPr lang="en-US" sz="3200" b="1" i="1"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a:rPr lang="en-US" sz="3200" b="1">
                            <a:latin typeface="Cambria Math"/>
                            <a:cs typeface="Arial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𝜽</m:t>
                        </m:r>
                      </m:e>
                    </m:func>
                  </m:oMath>
                </a14:m>
                <a:endParaRPr lang="en-US" sz="3200" b="1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3200" b="1" dirty="0" smtClean="0">
                  <a:solidFill>
                    <a:srgbClr val="CC0066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0773" name="Picture 53" descr="http://upload.wikimedia.org/wikipedia/commons/thumb/3/3e/Dot_Product.svg/220px-Dot_Produc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416840" cy="27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5562600" y="5611864"/>
                <a:ext cx="3518848" cy="1169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3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008000"/>
                          </a:solidFill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>
                          <a:solidFill>
                            <a:srgbClr val="008000"/>
                          </a:solidFill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611864"/>
                <a:ext cx="3518848" cy="1169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50724" y="4886980"/>
                <a:ext cx="1725985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3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</m:d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𝜽</m:t>
                      </m:r>
                    </m:oMath>
                  </m:oMathPara>
                </a14:m>
                <a:endParaRPr lang="en-US" sz="32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724" y="4886980"/>
                <a:ext cx="1725985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01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maximizing </a:t>
                </a:r>
                <a14:m>
                  <m:oMath xmlns:m="http://schemas.openxmlformats.org/officeDocument/2006/math" xmlns="">
                    <m:r>
                      <a:rPr lang="en-US" i="1" dirty="0"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 smtClean="0"/>
                  <a:t> a good idea?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</a:rPr>
                  <a:t>Dot product</a:t>
                </a:r>
                <a:br>
                  <a:rPr lang="en-US" sz="3200" b="1" dirty="0" smtClean="0">
                    <a:solidFill>
                      <a:srgbClr val="0000FF"/>
                    </a:solidFill>
                  </a:rPr>
                </a:br>
                <a:r>
                  <a:rPr lang="en-US" sz="3200" b="1" dirty="0" smtClean="0">
                    <a:solidFill>
                      <a:srgbClr val="CC0066"/>
                    </a:solidFill>
                  </a:rPr>
                  <a:t> </a:t>
                </a:r>
                <a:endParaRPr lang="en-US" sz="32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  <a:cs typeface="Arial" pitchFamily="34" charset="0"/>
                  </a:rPr>
                  <a:t>What is  , </a:t>
                </a:r>
                <a:r>
                  <a:rPr lang="en-US" b="1" dirty="0" smtClean="0">
                    <a:solidFill>
                      <a:srgbClr val="D60093"/>
                    </a:solidFill>
                    <a:cs typeface="Arial" pitchFamily="34" charset="0"/>
                  </a:rPr>
                  <a:t>?</a:t>
                </a:r>
              </a:p>
              <a:p>
                <a:endParaRPr lang="en-US" b="1" dirty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endParaRPr lang="en-US" b="1" dirty="0" smtClean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endParaRPr lang="en-US" b="1" dirty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endParaRPr lang="en-US" b="1" dirty="0" smtClean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endParaRPr lang="en-US" b="1" dirty="0" smtClean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endParaRPr lang="en-US" b="1" dirty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endParaRPr lang="en-US" b="1" dirty="0" smtClean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r>
                  <a:rPr lang="en-US" b="1" dirty="0" smtClean="0">
                    <a:solidFill>
                      <a:srgbClr val="0000FF"/>
                    </a:solidFill>
                    <a:cs typeface="Arial" pitchFamily="34" charset="0"/>
                  </a:rPr>
                  <a:t>So,  roughly corresponds to the margin</a:t>
                </a:r>
              </a:p>
              <a:p>
                <a:pPr lvl="1"/>
                <a:r>
                  <a:rPr lang="en-US" dirty="0"/>
                  <a:t>Bigger </a:t>
                </a:r>
                <a:r>
                  <a:rPr lang="en-US" dirty="0" smtClean="0"/>
                  <a:t> bigger the separation</a:t>
                </a:r>
                <a:endParaRPr lang="en-US" dirty="0"/>
              </a:p>
              <a:p>
                <a:endParaRPr lang="en-US" sz="3200" b="1" dirty="0" smtClean="0">
                  <a:solidFill>
                    <a:srgbClr val="CC0066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  <a:blipFill rotWithShape="1">
                <a:blip r:embed="rId3"/>
                <a:stretch>
                  <a:fillRect t="-1556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6432167" y="1258521"/>
            <a:ext cx="2102233" cy="2399079"/>
            <a:chOff x="838200" y="1106121"/>
            <a:chExt cx="2102233" cy="2399079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1658486" y="1729182"/>
              <a:ext cx="956628" cy="137160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8294712">
              <a:off x="2019027" y="1658195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w </a:t>
              </a:r>
              <a:r>
                <a:rPr lang="en-US" b="1" dirty="0" smtClean="0">
                  <a:latin typeface="Arial" pitchFamily="34" charset="0"/>
                  <a:cs typeface="Arial" pitchFamily="34" charset="0"/>
                  <a:sym typeface="Symbol"/>
                </a:rPr>
                <a:t>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x + b = 0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084368" y="1345168"/>
                  <a:ext cx="4299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𝒘</m:t>
                        </m:r>
                      </m:oMath>
                    </m:oMathPara>
                  </a14:m>
                  <a:endParaRPr lang="en-US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368" y="1345168"/>
                  <a:ext cx="42992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>
            <a:xfrm>
              <a:off x="1985312" y="2971800"/>
              <a:ext cx="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80512" y="3238500"/>
              <a:ext cx="6096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88429" y="1669507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</a:rPr>
                <a:t>+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53654" y="1779032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</a:rPr>
                <a:t>+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38200" y="1702087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b="1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78977" y="1802368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b="1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 flipV="1">
              <a:off x="1851077" y="1459957"/>
              <a:ext cx="663217" cy="4191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 flipV="1">
            <a:off x="1371600" y="3608494"/>
            <a:ext cx="534476" cy="65870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223294" y="4980991"/>
                <a:ext cx="1374094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In this case</a:t>
                </a:r>
                <a:b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≈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𝒘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94" y="4980991"/>
                <a:ext cx="1374094" cy="652551"/>
              </a:xfrm>
              <a:prstGeom prst="rect">
                <a:avLst/>
              </a:prstGeom>
              <a:blipFill rotWithShape="1">
                <a:blip r:embed="rId5"/>
                <a:stretch>
                  <a:fillRect l="-3556" t="-4673" r="-1333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302472" y="4334721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72" y="4334721"/>
                <a:ext cx="4299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/>
          <p:cNvGrpSpPr/>
          <p:nvPr/>
        </p:nvGrpSpPr>
        <p:grpSpPr>
          <a:xfrm>
            <a:off x="1143000" y="3059668"/>
            <a:ext cx="1523080" cy="1893332"/>
            <a:chOff x="959754" y="2907268"/>
            <a:chExt cx="1523080" cy="1893332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853952" y="4267200"/>
              <a:ext cx="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549152" y="4533900"/>
              <a:ext cx="6096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22294" y="3074432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</a:rPr>
                <a:t>+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73137" y="308848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59754" y="2963300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</a:rPr>
                <a:t>+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59754" y="2907268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b="1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H="1">
              <a:off x="1526206" y="3025424"/>
              <a:ext cx="956628" cy="137160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634677" y="3084884"/>
            <a:ext cx="2080323" cy="2526595"/>
            <a:chOff x="2141725" y="4097547"/>
            <a:chExt cx="2080323" cy="2526595"/>
          </a:xfrm>
        </p:grpSpPr>
        <p:grpSp>
          <p:nvGrpSpPr>
            <p:cNvPr id="96" name="Group 95"/>
            <p:cNvGrpSpPr/>
            <p:nvPr/>
          </p:nvGrpSpPr>
          <p:grpSpPr>
            <a:xfrm>
              <a:off x="2141725" y="4097547"/>
              <a:ext cx="1749067" cy="2526595"/>
              <a:chOff x="1735931" y="4173747"/>
              <a:chExt cx="1749067" cy="252659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1735931" y="4897647"/>
                <a:ext cx="1444268" cy="880838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2516931" y="5508914"/>
                    <a:ext cx="42992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𝒘</m:t>
                          </m:r>
                        </m:oMath>
                      </m:oMathPara>
                    </a14:m>
                    <a:endParaRPr lang="en-US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6931" y="5508914"/>
                    <a:ext cx="429926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Straight Connector 69"/>
              <p:cNvCxnSpPr/>
              <p:nvPr/>
            </p:nvCxnSpPr>
            <p:spPr>
              <a:xfrm>
                <a:off x="3180198" y="5507247"/>
                <a:ext cx="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875398" y="5773947"/>
                <a:ext cx="6096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2483851" y="4504660"/>
                <a:ext cx="696347" cy="1269288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2283315" y="4204954"/>
                <a:ext cx="401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</a:rPr>
                  <a:t>+</a:t>
                </a:r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flipH="1" flipV="1">
                <a:off x="2516931" y="5359384"/>
                <a:ext cx="663217" cy="4191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2166542" y="4173747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b="1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b="1" baseline="300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2085464" y="4543079"/>
                <a:ext cx="372601" cy="596225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1964595" y="6047791"/>
                    <a:ext cx="1470659" cy="6525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a:t>In this case</a:t>
                    </a:r>
                  </a:p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≈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4595" y="6047791"/>
                    <a:ext cx="1470659" cy="65255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4630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6" name="TextBox 105"/>
            <p:cNvSpPr txBox="1"/>
            <p:nvPr/>
          </p:nvSpPr>
          <p:spPr>
            <a:xfrm>
              <a:off x="3260419" y="4241257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</a:rPr>
                <a:t>+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85742" y="4264593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b="1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>
              <a:off x="3265420" y="4196644"/>
              <a:ext cx="956628" cy="137160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 flipH="1" flipV="1">
            <a:off x="1935846" y="2857500"/>
            <a:ext cx="663217" cy="419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906076" y="3570394"/>
            <a:ext cx="131122" cy="111590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179E-6 L -0.06128 0.208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0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725691" y="1629257"/>
            <a:ext cx="2791412" cy="4164862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209703">
            <a:off x="2808041" y="1766655"/>
            <a:ext cx="12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 ∙ x + b = 0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788541" y="1672589"/>
            <a:ext cx="454982" cy="304943"/>
          </a:xfrm>
          <a:prstGeom prst="straightConnector1">
            <a:avLst/>
          </a:prstGeom>
          <a:ln w="38100" cmpd="sng">
            <a:solidFill>
              <a:srgbClr val="E4009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59436" y="806279"/>
            <a:ext cx="4694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Distance from a point to a line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24354" y="1672589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 </a:t>
            </a: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x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A</a:t>
            </a:r>
            <a:r>
              <a:rPr lang="en-US" b="1" baseline="30000" dirty="0" smtClean="0">
                <a:solidFill>
                  <a:srgbClr val="0000FF"/>
                </a:solidFill>
              </a:rPr>
              <a:t>(1)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x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A</a:t>
            </a:r>
            <a:r>
              <a:rPr lang="en-US" b="1" baseline="30000" dirty="0" smtClean="0">
                <a:solidFill>
                  <a:srgbClr val="0000FF"/>
                </a:solidFill>
              </a:rPr>
              <a:t>(2)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31308" y="4987906"/>
            <a:ext cx="1251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(</a:t>
            </a:r>
            <a:r>
              <a:rPr lang="en-US" b="1" dirty="0" smtClean="0">
                <a:solidFill>
                  <a:schemeClr val="accent6"/>
                </a:solidFill>
              </a:rPr>
              <a:t>x</a:t>
            </a:r>
            <a:r>
              <a:rPr lang="en-US" b="1" baseline="-25000" dirty="0" smtClean="0">
                <a:solidFill>
                  <a:schemeClr val="accent6"/>
                </a:solidFill>
              </a:rPr>
              <a:t>1</a:t>
            </a:r>
            <a:r>
              <a:rPr lang="en-US" b="1" dirty="0" smtClean="0">
                <a:solidFill>
                  <a:schemeClr val="accent6"/>
                </a:solidFill>
              </a:rPr>
              <a:t>, x</a:t>
            </a:r>
            <a:r>
              <a:rPr lang="en-US" b="1" baseline="-25000" dirty="0" smtClean="0">
                <a:solidFill>
                  <a:schemeClr val="accent6"/>
                </a:solidFill>
              </a:rPr>
              <a:t>2</a:t>
            </a:r>
            <a:r>
              <a:rPr lang="en-US" b="1" dirty="0" smtClean="0">
                <a:solidFill>
                  <a:schemeClr val="accent6"/>
                </a:solidFill>
              </a:rPr>
              <a:t>)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39611" y="3157994"/>
            <a:ext cx="411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98749" y="4080808"/>
            <a:ext cx="659828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d(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|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|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= |</a:t>
            </a:r>
            <a:r>
              <a:rPr lang="en-US" sz="240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(A-M)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∙ </a:t>
            </a:r>
            <a:r>
              <a:rPr lang="en-US" sz="2400" dirty="0" smtClean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|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= |</a:t>
            </a:r>
            <a:r>
              <a:rPr lang="en-US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aseline="30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30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aseline="30000" dirty="0" smtClean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aseline="30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– </a:t>
            </a:r>
            <a:r>
              <a:rPr lang="en-US" sz="2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30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aseline="30000" dirty="0" smtClean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|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aseline="30000" dirty="0" smtClean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aseline="300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b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dirty="0" smtClean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∙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+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3723" y="6095947"/>
            <a:ext cx="382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Remember </a:t>
            </a:r>
            <a:r>
              <a:rPr lang="en-US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- b</a:t>
            </a:r>
          </a:p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since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belongs to line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15762" y="2316256"/>
            <a:ext cx="1366797" cy="916069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1427" y="1444591"/>
            <a:ext cx="3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40096"/>
                </a:solidFill>
              </a:rPr>
              <a:t>w</a:t>
            </a:r>
            <a:endParaRPr lang="en-US" b="1" dirty="0">
              <a:solidFill>
                <a:srgbClr val="E4009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23084">
            <a:off x="1423808" y="2500261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d(A, </a:t>
            </a:r>
            <a:r>
              <a:rPr lang="en-US" b="1" i="1" dirty="0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9829" y="1167592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cs typeface="La Belle Aurore"/>
              </a:rPr>
              <a:t>L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28656" y="1934199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+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27135"/>
            <a:ext cx="8648700" cy="804862"/>
          </a:xfrm>
        </p:spPr>
        <p:txBody>
          <a:bodyPr/>
          <a:lstStyle/>
          <a:p>
            <a:r>
              <a:rPr lang="en-US" dirty="0" smtClean="0"/>
              <a:t>What is the margin?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41354" y="1295401"/>
            <a:ext cx="5026446" cy="28193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Let: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Line L</a:t>
            </a:r>
            <a:r>
              <a:rPr lang="en-US" dirty="0">
                <a:solidFill>
                  <a:srgbClr val="008000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 err="1" smtClean="0"/>
              <a:t>w∙x+b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w</a:t>
            </a:r>
            <a:r>
              <a:rPr lang="en-US" baseline="30000" dirty="0" smtClean="0"/>
              <a:t>(1)</a:t>
            </a:r>
            <a:r>
              <a:rPr lang="en-US" dirty="0" smtClean="0"/>
              <a:t>x</a:t>
            </a:r>
            <a:r>
              <a:rPr lang="en-US" baseline="30000" dirty="0"/>
              <a:t>(1)</a:t>
            </a:r>
            <a:r>
              <a:rPr lang="en-US" dirty="0" smtClean="0"/>
              <a:t>+w</a:t>
            </a:r>
            <a:r>
              <a:rPr lang="en-US" baseline="30000" dirty="0" smtClean="0"/>
              <a:t>(2)</a:t>
            </a:r>
            <a:r>
              <a:rPr lang="en-US" dirty="0" smtClean="0"/>
              <a:t>x</a:t>
            </a:r>
            <a:r>
              <a:rPr lang="en-US" baseline="30000" dirty="0" smtClean="0"/>
              <a:t>(2)</a:t>
            </a:r>
            <a:r>
              <a:rPr lang="en-US" dirty="0" smtClean="0"/>
              <a:t>+b=0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smtClean="0"/>
              <a:t>w</a:t>
            </a:r>
            <a:r>
              <a:rPr lang="en-US" baseline="30000" dirty="0" smtClean="0"/>
              <a:t>(1)</a:t>
            </a:r>
            <a:r>
              <a:rPr lang="en-US" dirty="0" smtClean="0"/>
              <a:t>, w</a:t>
            </a:r>
            <a:r>
              <a:rPr lang="en-US" baseline="30000" dirty="0" smtClean="0"/>
              <a:t>(2)</a:t>
            </a:r>
            <a:r>
              <a:rPr lang="en-US" dirty="0" smtClean="0"/>
              <a:t>) 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Point A</a:t>
            </a:r>
            <a:r>
              <a:rPr lang="en-US" dirty="0"/>
              <a:t> = 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baseline="30000" dirty="0"/>
              <a:t>(1)</a:t>
            </a:r>
            <a:r>
              <a:rPr lang="en-US" dirty="0"/>
              <a:t>,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baseline="30000" dirty="0"/>
              <a:t>(2)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Point M</a:t>
            </a:r>
            <a:r>
              <a:rPr lang="en-US" dirty="0"/>
              <a:t> on a line = (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baseline="30000" dirty="0"/>
              <a:t>(1)</a:t>
            </a:r>
            <a:r>
              <a:rPr lang="en-US" dirty="0"/>
              <a:t>,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baseline="30000" dirty="0"/>
              <a:t>(2</a:t>
            </a:r>
            <a:r>
              <a:rPr lang="en-US" baseline="30000" dirty="0" smtClean="0"/>
              <a:t>)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76200" y="4038600"/>
            <a:ext cx="945236" cy="597932"/>
            <a:chOff x="-76200" y="4038600"/>
            <a:chExt cx="945236" cy="59793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64236" y="4038600"/>
              <a:ext cx="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9436" y="4305300"/>
              <a:ext cx="6096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-76200" y="42672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(0,0)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564236" y="2316256"/>
            <a:ext cx="451526" cy="19890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4236" y="4305300"/>
            <a:ext cx="679017" cy="6830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016193" y="2316256"/>
            <a:ext cx="227060" cy="2672095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86600" y="1066800"/>
                <a:ext cx="2286000" cy="646331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/>
              <a:p>
                <a:r>
                  <a: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Note we assume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066800"/>
                <a:ext cx="22860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400" t="-471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15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2" grpId="0"/>
      <p:bldP spid="8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815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solidFill>
                      <a:srgbClr val="FF0066"/>
                    </a:solidFill>
                  </a:rPr>
                  <a:t>Maximize the margin:</a:t>
                </a:r>
              </a:p>
              <a:p>
                <a:pPr lvl="1"/>
                <a:r>
                  <a:rPr lang="en-US" b="1" dirty="0" smtClean="0"/>
                  <a:t>Good according to intuition, </a:t>
                </a:r>
                <a:br>
                  <a:rPr lang="en-US" b="1" dirty="0" smtClean="0"/>
                </a:br>
                <a:r>
                  <a:rPr lang="en-US" b="1" dirty="0" smtClean="0"/>
                  <a:t>theory (VC dimension) &amp; </a:t>
                </a:r>
                <a:br>
                  <a:rPr lang="en-US" b="1" dirty="0" smtClean="0"/>
                </a:br>
                <a:r>
                  <a:rPr lang="en-US" b="1" dirty="0" smtClean="0"/>
                  <a:t>practice</a:t>
                </a:r>
              </a:p>
              <a:p>
                <a:pPr lvl="1"/>
                <a:endParaRPr lang="en-US" b="1" dirty="0"/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/>
              </a:p>
              <a:p>
                <a:pPr lvl="1"/>
                <a:endParaRPr lang="en-US" b="1" dirty="0" smtClean="0"/>
              </a:p>
              <a:p>
                <a:pPr lvl="1"/>
                <a:r>
                  <a:rPr lang="en-US" b="1" dirty="0" smtClean="0">
                    <a:solidFill>
                      <a:srgbClr val="0000FF"/>
                    </a:solidFill>
                  </a:rPr>
                  <a:t> is margin … distance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from </a:t>
                </a:r>
                <a:br>
                  <a:rPr lang="en-US" b="1" dirty="0" smtClean="0">
                    <a:solidFill>
                      <a:srgbClr val="0000FF"/>
                    </a:solidFill>
                  </a:rPr>
                </a:br>
                <a:r>
                  <a:rPr lang="en-US" b="1" dirty="0" smtClean="0">
                    <a:solidFill>
                      <a:srgbClr val="0000FF"/>
                    </a:solidFill>
                  </a:rPr>
                  <a:t>the separating </a:t>
                </a:r>
                <a:r>
                  <a:rPr lang="en-US" b="1" dirty="0" err="1" smtClean="0">
                    <a:solidFill>
                      <a:srgbClr val="0000FF"/>
                    </a:solidFill>
                  </a:rPr>
                  <a:t>hyperplane</a:t>
                </a:r>
                <a:endParaRPr lang="en-US" b="1" dirty="0" smtClean="0">
                  <a:solidFill>
                    <a:srgbClr val="0000FF"/>
                  </a:solidFill>
                </a:endParaRPr>
              </a:p>
              <a:p>
                <a:pPr lvl="8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8"/>
                <a:endParaRPr lang="en-US" dirty="0" smtClean="0"/>
              </a:p>
              <a:p>
                <a:pPr lvl="2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81599"/>
              </a:xfrm>
              <a:blipFill rotWithShape="1">
                <a:blip r:embed="rId3"/>
                <a:stretch>
                  <a:fillRect t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2895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24384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26918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16764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2286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1524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4928" y="41148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8950" y="3276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10600" y="2667000"/>
            <a:ext cx="32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4878" y="34538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42078" y="34538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7200" y="38862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09750" y="43682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44958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2400" y="48006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5731120" y="3108080"/>
            <a:ext cx="3276600" cy="132764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24800" y="17526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x+b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6911340" y="3025140"/>
            <a:ext cx="624840" cy="27432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67600" y="3453825"/>
            <a:ext cx="617220" cy="3047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62800" y="2819400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ym typeface="Symbol"/>
              </a:rPr>
              <a:t>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7558136" y="3181290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ym typeface="Symbol"/>
              </a:rPr>
              <a:t></a:t>
            </a:r>
            <a:endParaRPr lang="en-US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6248400" y="5486400"/>
            <a:ext cx="2741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sym typeface="Symbol"/>
              </a:rPr>
              <a:t>Maximizing the margin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051160" y="4504295"/>
            <a:ext cx="617220" cy="3047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141696" y="4231760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ym typeface="Symbol"/>
              </a:rPr>
              <a:t></a:t>
            </a:r>
            <a:endParaRPr lang="en-US" sz="20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79440"/>
              </p:ext>
            </p:extLst>
          </p:nvPr>
        </p:nvGraphicFramePr>
        <p:xfrm>
          <a:off x="914400" y="3429000"/>
          <a:ext cx="41529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67" name="Equation" r:id="rId4" imgW="1384200" imgH="533160" progId="Equation.3">
                  <p:embed/>
                </p:oleObj>
              </mc:Choice>
              <mc:Fallback>
                <p:oleObj name="Equation" r:id="rId4" imgW="1384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41529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44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Separating </a:t>
            </a:r>
            <a:r>
              <a:rPr lang="en-US" b="1" dirty="0" err="1" smtClean="0">
                <a:solidFill>
                  <a:srgbClr val="0000FF"/>
                </a:solidFill>
              </a:rPr>
              <a:t>hyperplane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is defined by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66"/>
                </a:solidFill>
              </a:rPr>
              <a:t>support vectors</a:t>
            </a:r>
          </a:p>
          <a:p>
            <a:pPr lvl="1"/>
            <a:r>
              <a:rPr lang="en-US" dirty="0" smtClean="0"/>
              <a:t>Points on </a:t>
            </a:r>
            <a:r>
              <a:rPr lang="en-US" b="1" dirty="0" smtClean="0"/>
              <a:t>+</a:t>
            </a:r>
            <a:r>
              <a:rPr lang="en-US" dirty="0" smtClean="0"/>
              <a:t>/</a:t>
            </a:r>
            <a:r>
              <a:rPr lang="en-US" b="1" dirty="0" smtClean="0"/>
              <a:t>-</a:t>
            </a:r>
            <a:r>
              <a:rPr lang="en-US" dirty="0" smtClean="0"/>
              <a:t> planes </a:t>
            </a:r>
            <a:br>
              <a:rPr lang="en-US" dirty="0" smtClean="0"/>
            </a:br>
            <a:r>
              <a:rPr lang="en-US" dirty="0" smtClean="0"/>
              <a:t>from the solution </a:t>
            </a:r>
          </a:p>
          <a:p>
            <a:pPr lvl="1"/>
            <a:r>
              <a:rPr lang="en-US" dirty="0" smtClean="0"/>
              <a:t>If you knew these </a:t>
            </a:r>
            <a:br>
              <a:rPr lang="en-US" dirty="0" smtClean="0"/>
            </a:br>
            <a:r>
              <a:rPr lang="en-US" dirty="0" smtClean="0"/>
              <a:t>points, you could </a:t>
            </a:r>
            <a:br>
              <a:rPr lang="en-US" dirty="0" smtClean="0"/>
            </a:br>
            <a:r>
              <a:rPr lang="en-US" dirty="0" smtClean="0"/>
              <a:t>ignore the rest</a:t>
            </a:r>
          </a:p>
          <a:p>
            <a:pPr lvl="1"/>
            <a:r>
              <a:rPr lang="en-US" dirty="0" smtClean="0"/>
              <a:t>Generally, </a:t>
            </a:r>
            <a:br>
              <a:rPr lang="en-US" dirty="0" smtClean="0"/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d+1</a:t>
            </a:r>
            <a:r>
              <a:rPr lang="en-US" dirty="0" smtClean="0"/>
              <a:t> support vectors (for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dim. data)</a:t>
            </a:r>
          </a:p>
          <a:p>
            <a:pPr lvl="1"/>
            <a:endParaRPr lang="en-US" dirty="0" smtClean="0"/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3913" y="1143000"/>
            <a:ext cx="51744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12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Non-linearly Separable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If data is </a:t>
            </a:r>
            <a:r>
              <a:rPr lang="en-US" b="1" dirty="0" smtClean="0">
                <a:solidFill>
                  <a:srgbClr val="D60093"/>
                </a:solidFill>
              </a:rPr>
              <a:t>not separable </a:t>
            </a:r>
            <a:r>
              <a:rPr lang="en-US" b="1" dirty="0" smtClean="0"/>
              <a:t>introduce </a:t>
            </a:r>
            <a:r>
              <a:rPr lang="en-US" b="1" dirty="0" smtClean="0">
                <a:solidFill>
                  <a:srgbClr val="0000FF"/>
                </a:solidFill>
              </a:rPr>
              <a:t>penalty</a:t>
            </a:r>
            <a:r>
              <a:rPr lang="en-US" b="1" dirty="0" smtClean="0"/>
              <a:t>:</a:t>
            </a:r>
          </a:p>
          <a:p>
            <a:pPr lvl="1"/>
            <a:endParaRPr lang="en-US" dirty="0" smtClean="0"/>
          </a:p>
          <a:p>
            <a:pPr lvl="8"/>
            <a:endParaRPr lang="en-US" dirty="0" smtClean="0"/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Minimize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ǁwǁ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plus the </a:t>
            </a:r>
            <a:br>
              <a:rPr lang="en-US" dirty="0" smtClean="0"/>
            </a:br>
            <a:r>
              <a:rPr lang="en-US" dirty="0" smtClean="0"/>
              <a:t>number of training mistakes</a:t>
            </a:r>
          </a:p>
          <a:p>
            <a:pPr lvl="1"/>
            <a:r>
              <a:rPr lang="en-US" dirty="0" smtClean="0"/>
              <a:t>Set </a:t>
            </a:r>
            <a:r>
              <a:rPr lang="en-US" b="1" i="1" dirty="0" smtClean="0"/>
              <a:t>C</a:t>
            </a:r>
            <a:r>
              <a:rPr lang="en-US" dirty="0" smtClean="0"/>
              <a:t> using cross validation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How to penalize mistakes?</a:t>
            </a:r>
          </a:p>
          <a:p>
            <a:pPr lvl="1"/>
            <a:r>
              <a:rPr lang="en-US" b="1" dirty="0" smtClean="0"/>
              <a:t>All mistakes are not</a:t>
            </a:r>
            <a:br>
              <a:rPr lang="en-US" b="1" dirty="0" smtClean="0"/>
            </a:br>
            <a:r>
              <a:rPr lang="en-US" b="1" dirty="0" smtClean="0"/>
              <a:t>equally bad!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37418"/>
              </p:ext>
            </p:extLst>
          </p:nvPr>
        </p:nvGraphicFramePr>
        <p:xfrm>
          <a:off x="995363" y="1966913"/>
          <a:ext cx="54943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6" name="Equation" r:id="rId5" imgW="2450880" imgH="507960" progId="Equation.3">
                  <p:embed/>
                </p:oleObj>
              </mc:Choice>
              <mc:Fallback>
                <p:oleObj name="Equation" r:id="rId5" imgW="2450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966913"/>
                        <a:ext cx="5494337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38800" y="3276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5750" y="35300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2514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31242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23622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4953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8950" y="41148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0600" y="3505200"/>
            <a:ext cx="32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4950" y="40634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3478" y="46730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7600" y="61722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09750" y="52064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49530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2400" y="56388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404340" y="3727940"/>
            <a:ext cx="3581400" cy="228600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7997205">
            <a:off x="7965221" y="295073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x+b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61574" y="435581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4054" y="4355811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6915" y="309937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9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Introduce </a:t>
            </a:r>
            <a:r>
              <a:rPr lang="en-US" b="1" dirty="0" smtClean="0">
                <a:solidFill>
                  <a:srgbClr val="0000FF"/>
                </a:solidFill>
              </a:rPr>
              <a:t>slack variables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en-US" b="1" baseline="30000" dirty="0" smtClean="0"/>
          </a:p>
          <a:p>
            <a:pPr lvl="1"/>
            <a:endParaRPr lang="en-US" dirty="0" smtClean="0"/>
          </a:p>
          <a:p>
            <a:pPr lvl="8"/>
            <a:endParaRPr lang="en-US" dirty="0" smtClean="0"/>
          </a:p>
          <a:p>
            <a:pPr lvl="4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If point 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i</a:t>
            </a:r>
            <a:r>
              <a:rPr lang="en-US" dirty="0" smtClean="0"/>
              <a:t> is on the wrong </a:t>
            </a:r>
            <a:br>
              <a:rPr lang="en-US" dirty="0" smtClean="0"/>
            </a:br>
            <a:r>
              <a:rPr lang="en-US" dirty="0" smtClean="0"/>
              <a:t>side of the margin then </a:t>
            </a:r>
            <a:br>
              <a:rPr lang="en-US" dirty="0" smtClean="0"/>
            </a:br>
            <a:r>
              <a:rPr lang="en-US" dirty="0" smtClean="0"/>
              <a:t>get penalty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ym typeface="Symbol"/>
              </a:rPr>
              <a:t></a:t>
            </a:r>
            <a:r>
              <a:rPr lang="en-US" b="1" baseline="-25000" dirty="0" err="1" smtClean="0">
                <a:sym typeface="Symbol"/>
              </a:rPr>
              <a:t>i</a:t>
            </a:r>
            <a:endParaRPr lang="en-US" b="1" baseline="30000" dirty="0" smtClean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46102"/>
              </p:ext>
            </p:extLst>
          </p:nvPr>
        </p:nvGraphicFramePr>
        <p:xfrm>
          <a:off x="974725" y="1838325"/>
          <a:ext cx="397192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87" name="Equation" r:id="rId4" imgW="1587240" imgH="660240" progId="Equation.3">
                  <p:embed/>
                </p:oleObj>
              </mc:Choice>
              <mc:Fallback>
                <p:oleObj name="Equation" r:id="rId4" imgW="1587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838325"/>
                        <a:ext cx="3971925" cy="159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84678" y="2667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2028" y="24632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0878" y="14478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2278" y="20574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2878" y="12954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3429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5228" y="3048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3173" y="29966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8356" y="32252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0600" y="40386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4800" y="40386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8678" y="43434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6219715" y="2047072"/>
            <a:ext cx="3054774" cy="1930603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8342383">
            <a:off x="8297019" y="1406763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x+b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7910" y="4849090"/>
            <a:ext cx="3764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For each data point: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If margin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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1, don’t care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If margin &lt; 1, pay linear penalty</a:t>
            </a:r>
            <a:endParaRPr 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853479" y="2147521"/>
            <a:ext cx="2558560" cy="161631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862601" y="2694771"/>
            <a:ext cx="2558560" cy="161631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82000" y="3657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35" name="Straight Arrow Connector 34"/>
          <p:cNvCxnSpPr>
            <a:stCxn id="17" idx="2"/>
          </p:cNvCxnSpPr>
          <p:nvPr/>
        </p:nvCxnSpPr>
        <p:spPr>
          <a:xfrm rot="16200000" flipH="1">
            <a:off x="7380121" y="2790442"/>
            <a:ext cx="904037" cy="141915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96200" y="312420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ym typeface="Symbol"/>
              </a:rPr>
              <a:t></a:t>
            </a:r>
            <a:r>
              <a:rPr lang="en-US" sz="2000" b="1" baseline="-25000" dirty="0" smtClean="0">
                <a:sym typeface="Symbol"/>
              </a:rPr>
              <a:t>j</a:t>
            </a:r>
            <a:endParaRPr lang="en-US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7469310" y="218224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7696201" y="2514600"/>
            <a:ext cx="762001" cy="46961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077200" y="2419290"/>
            <a:ext cx="354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ym typeface="Symbol"/>
              </a:rPr>
              <a:t></a:t>
            </a:r>
            <a:r>
              <a:rPr lang="en-US" sz="2000" b="1" baseline="-25000" dirty="0" err="1" smtClean="0">
                <a:sym typeface="Symbol"/>
              </a:rPr>
              <a:t>i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99196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We will talk about the following methods:</a:t>
            </a:r>
          </a:p>
          <a:p>
            <a:pPr lvl="1"/>
            <a:r>
              <a:rPr lang="en-US" b="1" dirty="0" smtClean="0"/>
              <a:t>k</a:t>
            </a:r>
            <a:r>
              <a:rPr lang="en-US" dirty="0" smtClean="0"/>
              <a:t>-Nearest Neighbor (Instance based learning)</a:t>
            </a:r>
          </a:p>
          <a:p>
            <a:pPr lvl="1"/>
            <a:r>
              <a:rPr lang="en-US" dirty="0" smtClean="0"/>
              <a:t>Perceptron (neural networks)</a:t>
            </a:r>
          </a:p>
          <a:p>
            <a:pPr lvl="1"/>
            <a:r>
              <a:rPr lang="en-US" dirty="0" smtClean="0"/>
              <a:t>Support Vector Machines</a:t>
            </a:r>
          </a:p>
          <a:p>
            <a:pPr lvl="1"/>
            <a:r>
              <a:rPr lang="en-US" dirty="0" smtClean="0"/>
              <a:t>Decision trees</a:t>
            </a:r>
            <a:endParaRPr lang="en-US" dirty="0" smtClean="0">
              <a:solidFill>
                <a:schemeClr val="accent4"/>
              </a:solidFill>
            </a:endParaRPr>
          </a:p>
          <a:p>
            <a:pPr lvl="8"/>
            <a:endParaRPr lang="en-US" dirty="0" smtClean="0"/>
          </a:p>
          <a:p>
            <a:r>
              <a:rPr lang="en-US" b="1" dirty="0"/>
              <a:t>Main question:</a:t>
            </a:r>
            <a:r>
              <a:rPr lang="en-US" dirty="0" smtClean="0">
                <a:solidFill>
                  <a:schemeClr val="accent3"/>
                </a:solidFill>
              </a:rPr>
              <a:t/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How to efficiently train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(build a model/find model parameters)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Slack Penalty </a:t>
                </a:r>
                <a14:m>
                  <m:oMath xmlns:m="http://schemas.openxmlformats.org/officeDocument/2006/math" xmlns="">
                    <m:r>
                      <a:rPr lang="en-US" b="1" i="1" smtClean="0"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62401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What is the role of slack </a:t>
            </a:r>
            <a:r>
              <a:rPr lang="en-US" b="1" dirty="0">
                <a:solidFill>
                  <a:srgbClr val="008000"/>
                </a:solidFill>
              </a:rPr>
              <a:t>penalty C: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C=</a:t>
            </a:r>
            <a:r>
              <a:rPr lang="en-US" b="1" dirty="0">
                <a:solidFill>
                  <a:srgbClr val="D60093"/>
                </a:solidFill>
                <a:sym typeface="Symbol"/>
              </a:rPr>
              <a:t>:</a:t>
            </a:r>
            <a:r>
              <a:rPr lang="en-US" dirty="0">
                <a:solidFill>
                  <a:srgbClr val="D60093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Only want to </a:t>
            </a:r>
            <a:r>
              <a:rPr lang="en-US" b="1" dirty="0">
                <a:sym typeface="Symbol"/>
              </a:rPr>
              <a:t>w, b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that separate </a:t>
            </a:r>
            <a:r>
              <a:rPr lang="en-US" dirty="0">
                <a:sym typeface="Symbol"/>
              </a:rPr>
              <a:t>the data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C=0: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Can set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ym typeface="Symbol"/>
              </a:rPr>
              <a:t></a:t>
            </a:r>
            <a:r>
              <a:rPr lang="en-US" b="1" baseline="-25000" dirty="0" err="1">
                <a:sym typeface="Symbol"/>
              </a:rPr>
              <a:t>i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to anything,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then </a:t>
            </a:r>
            <a:r>
              <a:rPr lang="en-US" b="1" dirty="0">
                <a:sym typeface="Symbol"/>
              </a:rPr>
              <a:t>w=0</a:t>
            </a:r>
            <a:r>
              <a:rPr lang="en-US" dirty="0">
                <a:sym typeface="Symbol"/>
              </a:rPr>
              <a:t> (basically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ignores </a:t>
            </a:r>
            <a:r>
              <a:rPr lang="en-US" dirty="0">
                <a:sym typeface="Symbol"/>
              </a:rPr>
              <a:t>the data)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84358"/>
              </p:ext>
            </p:extLst>
          </p:nvPr>
        </p:nvGraphicFramePr>
        <p:xfrm>
          <a:off x="882650" y="1343025"/>
          <a:ext cx="62912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11" name="Equation" r:id="rId4" imgW="2463480" imgH="507960" progId="Equation.3">
                  <p:embed/>
                </p:oleObj>
              </mc:Choice>
              <mc:Fallback>
                <p:oleObj name="Equation" r:id="rId4" imgW="2463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343025"/>
                        <a:ext cx="62912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4756" y="44444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2106" y="424065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0956" y="32252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2356" y="38348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2956" y="30728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4678" y="52064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5306" y="48254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3251" y="477405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8434" y="500265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0678" y="58160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4878" y="58160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8756" y="61208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6083206" y="4009163"/>
            <a:ext cx="3054774" cy="193060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2328" y="523125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+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3251" y="54102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807180" y="4127212"/>
            <a:ext cx="651020" cy="26545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89678" y="46051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big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39126" y="308746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“good”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65246" y="285589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small </a:t>
            </a:r>
            <a:r>
              <a:rPr lang="en-US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53000" y="6120319"/>
            <a:ext cx="1071696" cy="597932"/>
            <a:chOff x="-202660" y="4038600"/>
            <a:chExt cx="1071696" cy="597932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64236" y="4038600"/>
              <a:ext cx="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9436" y="4305300"/>
              <a:ext cx="6096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-202660" y="42672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(0,0)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5486402" y="3225225"/>
            <a:ext cx="2133598" cy="3556575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20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352800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SVM in the “natural” form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3657600" lvl="8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SVM uses “Hinge Loss”:</a:t>
            </a:r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3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08111"/>
              </p:ext>
            </p:extLst>
          </p:nvPr>
        </p:nvGraphicFramePr>
        <p:xfrm>
          <a:off x="644525" y="1747838"/>
          <a:ext cx="82518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59" name="Equation" r:id="rId3" imgW="2831760" imgH="431640" progId="Equation.3">
                  <p:embed/>
                </p:oleObj>
              </mc:Choice>
              <mc:Fallback>
                <p:oleObj name="Equation" r:id="rId3" imgW="283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747838"/>
                        <a:ext cx="8251825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543684" y="2514600"/>
            <a:ext cx="961516" cy="526196"/>
            <a:chOff x="2391284" y="2565738"/>
            <a:chExt cx="961516" cy="526196"/>
          </a:xfrm>
        </p:grpSpPr>
        <p:sp>
          <p:nvSpPr>
            <p:cNvPr id="9" name="Right Brace 8"/>
            <p:cNvSpPr/>
            <p:nvPr/>
          </p:nvSpPr>
          <p:spPr>
            <a:xfrm rot="5400000">
              <a:off x="2795842" y="2161180"/>
              <a:ext cx="152400" cy="961516"/>
            </a:xfrm>
            <a:prstGeom prst="rightBrace">
              <a:avLst>
                <a:gd name="adj1" fmla="val 60184"/>
                <a:gd name="adj2" fmla="val 5000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1012" y="2722602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Margin</a:t>
              </a:r>
              <a:endPara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ight Brace 10"/>
          <p:cNvSpPr/>
          <p:nvPr/>
        </p:nvSpPr>
        <p:spPr>
          <a:xfrm rot="5400000">
            <a:off x="6629400" y="611116"/>
            <a:ext cx="304800" cy="4267200"/>
          </a:xfrm>
          <a:prstGeom prst="rightBrace">
            <a:avLst>
              <a:gd name="adj1" fmla="val 73148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6661" y="2907268"/>
            <a:ext cx="489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Empirical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(how well we fit training data)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2570" y="3087469"/>
            <a:ext cx="165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Regularization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parameter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645498" y="2782669"/>
            <a:ext cx="533400" cy="762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850925"/>
              </p:ext>
            </p:extLst>
          </p:nvPr>
        </p:nvGraphicFramePr>
        <p:xfrm>
          <a:off x="5492750" y="4114800"/>
          <a:ext cx="35893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60" name="Equation" r:id="rId5" imgW="1663560" imgH="660240" progId="Equation.3">
                  <p:embed/>
                </p:oleObj>
              </mc:Choice>
              <mc:Fallback>
                <p:oleObj name="Equation" r:id="rId5" imgW="1663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4114800"/>
                        <a:ext cx="3589338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990600" y="4337722"/>
            <a:ext cx="4495800" cy="2291678"/>
            <a:chOff x="990600" y="4337722"/>
            <a:chExt cx="4495800" cy="2291678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990600" y="6256348"/>
              <a:ext cx="44958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2286000" y="5505502"/>
              <a:ext cx="16764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2857500" y="5980236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423532" y="6260068"/>
              <a:ext cx="177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-1        0       1      2  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124200" y="6256348"/>
              <a:ext cx="211165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47800" y="5712583"/>
              <a:ext cx="1676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295400" y="534194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0/1 loss</a:t>
              </a:r>
              <a:endPara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844637" y="461728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penalty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57400" y="4427548"/>
            <a:ext cx="5073199" cy="2195502"/>
            <a:chOff x="2057400" y="4427548"/>
            <a:chExt cx="5073199" cy="2195502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0783088"/>
                </p:ext>
              </p:extLst>
            </p:nvPr>
          </p:nvGraphicFramePr>
          <p:xfrm>
            <a:off x="4432300" y="6316663"/>
            <a:ext cx="1449388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361" name="Equation" r:id="rId7" imgW="1079280" imgH="228600" progId="Equation.3">
                    <p:embed/>
                  </p:oleObj>
                </mc:Choice>
                <mc:Fallback>
                  <p:oleObj name="Equation" r:id="rId7" imgW="1079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6316663"/>
                          <a:ext cx="1449388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Connector 30"/>
            <p:cNvCxnSpPr/>
            <p:nvPr/>
          </p:nvCxnSpPr>
          <p:spPr>
            <a:xfrm>
              <a:off x="3566770" y="6256348"/>
              <a:ext cx="211165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1905000" y="4579948"/>
              <a:ext cx="1828800" cy="15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419600" y="5875348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Hinge loss: max{0, 1-z}</a:t>
              </a:r>
              <a:endPara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56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SVM: How to estimate </a:t>
            </a:r>
            <a:r>
              <a:rPr lang="en-US" i="1" dirty="0" smtClean="0"/>
              <a:t>w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971800"/>
                <a:ext cx="8229600" cy="3733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Want to estimate  and !</a:t>
                </a:r>
              </a:p>
              <a:p>
                <a:pPr lvl="1"/>
                <a:r>
                  <a:rPr lang="en-US" b="1" dirty="0" smtClean="0"/>
                  <a:t>Standard way:</a:t>
                </a:r>
                <a:r>
                  <a:rPr lang="en-US" dirty="0" smtClean="0"/>
                  <a:t> Use a solver!</a:t>
                </a:r>
              </a:p>
              <a:p>
                <a:pPr lvl="2"/>
                <a:r>
                  <a:rPr lang="en-US" b="1" dirty="0" smtClean="0"/>
                  <a:t>Solver:</a:t>
                </a:r>
                <a:r>
                  <a:rPr lang="en-US" dirty="0" smtClean="0"/>
                  <a:t> software for finding solutions to </a:t>
                </a:r>
                <a:br>
                  <a:rPr lang="en-US" dirty="0" smtClean="0"/>
                </a:br>
                <a:r>
                  <a:rPr lang="en-US" dirty="0" smtClean="0"/>
                  <a:t>“common” optimization problems</a:t>
                </a:r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Use a quadratic </a:t>
                </a:r>
                <a:r>
                  <a:rPr lang="en-US" b="1" dirty="0">
                    <a:solidFill>
                      <a:srgbClr val="008000"/>
                    </a:solidFill>
                  </a:rPr>
                  <a:t>solver:</a:t>
                </a:r>
              </a:p>
              <a:p>
                <a:pPr lvl="1"/>
                <a:r>
                  <a:rPr lang="en-US" dirty="0"/>
                  <a:t>Minimize quadratic function</a:t>
                </a:r>
              </a:p>
              <a:p>
                <a:pPr lvl="1"/>
                <a:r>
                  <a:rPr lang="en-US" dirty="0"/>
                  <a:t>Subject to linear </a:t>
                </a:r>
                <a:r>
                  <a:rPr lang="en-US" dirty="0" smtClean="0"/>
                  <a:t>constraints</a:t>
                </a:r>
              </a:p>
              <a:p>
                <a:r>
                  <a:rPr lang="en-US" b="1" dirty="0" smtClean="0"/>
                  <a:t>Problem:</a:t>
                </a:r>
                <a:r>
                  <a:rPr lang="en-US" dirty="0" smtClean="0"/>
                  <a:t> Solvers are inefficient for big data!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971800"/>
                <a:ext cx="8229600" cy="3733800"/>
              </a:xfrm>
              <a:blipFill rotWithShape="1">
                <a:blip r:embed="rId3"/>
                <a:stretch>
                  <a:fillRect t="-2124" b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76667"/>
              </p:ext>
            </p:extLst>
          </p:nvPr>
        </p:nvGraphicFramePr>
        <p:xfrm>
          <a:off x="1657350" y="1066800"/>
          <a:ext cx="51847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59" name="Equation" r:id="rId4" imgW="1663560" imgH="660240" progId="Equation.3">
                  <p:embed/>
                </p:oleObj>
              </mc:Choice>
              <mc:Fallback>
                <p:oleObj name="Equation" r:id="rId4" imgW="1663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066800"/>
                        <a:ext cx="5184775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99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derivative c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3695" y="4652962"/>
            <a:ext cx="2218905" cy="22050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SVM: How to estimate </a:t>
            </a:r>
            <a:r>
              <a:rPr lang="en-US" i="1" dirty="0" smtClean="0"/>
              <a:t>w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Want to estimate w, b</a:t>
                </a:r>
                <a:r>
                  <a:rPr lang="en-US" b="1" dirty="0">
                    <a:solidFill>
                      <a:srgbClr val="0000FF"/>
                    </a:solidFill>
                  </a:rPr>
                  <a:t>!</a:t>
                </a:r>
                <a:endParaRPr lang="en-US" b="1" dirty="0" smtClean="0">
                  <a:solidFill>
                    <a:srgbClr val="0000FF"/>
                  </a:solidFill>
                </a:endParaRPr>
              </a:p>
              <a:p>
                <a:r>
                  <a:rPr lang="en-US" b="1" dirty="0" smtClean="0">
                    <a:solidFill>
                      <a:srgbClr val="D60093"/>
                    </a:solidFill>
                  </a:rPr>
                  <a:t>Alternative approach:</a:t>
                </a:r>
              </a:p>
              <a:p>
                <a:pPr lvl="1"/>
                <a:r>
                  <a:rPr lang="en-US" b="1" dirty="0" smtClean="0">
                    <a:solidFill>
                      <a:srgbClr val="008000"/>
                    </a:solidFill>
                  </a:rPr>
                  <a:t>Want to minimize</a:t>
                </a:r>
                <a:r>
                  <a:rPr lang="en-US" b="1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b="1" i="1" dirty="0" smtClean="0"/>
                  <a:t>f(</a:t>
                </a:r>
                <a:r>
                  <a:rPr lang="en-US" b="1" i="1" dirty="0" err="1" smtClean="0"/>
                  <a:t>w,b</a:t>
                </a:r>
                <a:r>
                  <a:rPr lang="en-US" b="1" i="1" dirty="0" smtClean="0"/>
                  <a:t>)</a:t>
                </a:r>
                <a:r>
                  <a:rPr lang="en-US" i="1" dirty="0" smtClean="0"/>
                  <a:t>:</a:t>
                </a:r>
                <a:endParaRPr lang="en-US" dirty="0" smtClean="0">
                  <a:solidFill>
                    <a:schemeClr val="accent3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b="1" dirty="0" smtClean="0">
                  <a:solidFill>
                    <a:srgbClr val="008000"/>
                  </a:solidFill>
                </a:endParaRPr>
              </a:p>
              <a:p>
                <a:r>
                  <a:rPr lang="en-US" b="1" dirty="0" smtClean="0"/>
                  <a:t>Side note:</a:t>
                </a:r>
              </a:p>
              <a:p>
                <a:pPr lvl="1"/>
                <a:r>
                  <a:rPr lang="en-US" b="1" dirty="0" smtClean="0">
                    <a:solidFill>
                      <a:srgbClr val="008000"/>
                    </a:solidFill>
                  </a:rPr>
                  <a:t>How to minimize convex functions ?</a:t>
                </a:r>
              </a:p>
              <a:p>
                <a:pPr lvl="1"/>
                <a:r>
                  <a:rPr lang="en-US" dirty="0" smtClean="0"/>
                  <a:t>Use gradient descent: </a:t>
                </a:r>
                <a:r>
                  <a:rPr lang="en-US" b="1" dirty="0" err="1" smtClean="0"/>
                  <a:t>min</a:t>
                </a:r>
                <a:r>
                  <a:rPr lang="en-US" b="1" baseline="-25000" dirty="0" err="1" smtClean="0"/>
                  <a:t>z</a:t>
                </a:r>
                <a:r>
                  <a:rPr lang="en-US" b="1" dirty="0" smtClean="0"/>
                  <a:t> g(z)</a:t>
                </a:r>
              </a:p>
              <a:p>
                <a:pPr lvl="1"/>
                <a:r>
                  <a:rPr lang="en-US" dirty="0" smtClean="0"/>
                  <a:t>Iterate: </a:t>
                </a:r>
                <a:r>
                  <a:rPr lang="en-US" b="1" dirty="0" smtClean="0"/>
                  <a:t>z</a:t>
                </a:r>
                <a:r>
                  <a:rPr lang="en-US" b="1" baseline="-25000" dirty="0" smtClean="0"/>
                  <a:t>t+1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ym typeface="Symbol"/>
                  </a:rPr>
                  <a:t>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z</a:t>
                </a:r>
                <a:r>
                  <a:rPr lang="en-US" b="1" baseline="-25000" dirty="0" err="1" smtClean="0"/>
                  <a:t>t</a:t>
                </a:r>
                <a:r>
                  <a:rPr lang="en-US" b="1" dirty="0" smtClean="0"/>
                  <a:t> – </a:t>
                </a:r>
                <a:r>
                  <a:rPr lang="en-US" b="1" dirty="0" smtClean="0">
                    <a:sym typeface="Symbol"/>
                  </a:rPr>
                  <a:t> </a:t>
                </a:r>
                <a:r>
                  <a:rPr lang="en-US" b="1" dirty="0" smtClean="0"/>
                  <a:t>g(</a:t>
                </a:r>
                <a:r>
                  <a:rPr lang="en-US" b="1" dirty="0" err="1" smtClean="0"/>
                  <a:t>z</a:t>
                </a:r>
                <a:r>
                  <a:rPr lang="en-US" b="1" baseline="-25000" dirty="0" err="1" smtClean="0"/>
                  <a:t>t</a:t>
                </a:r>
                <a:r>
                  <a:rPr lang="en-US" b="1" dirty="0" smtClean="0"/>
                  <a:t>)</a:t>
                </a: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4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3793"/>
              </p:ext>
            </p:extLst>
          </p:nvPr>
        </p:nvGraphicFramePr>
        <p:xfrm>
          <a:off x="1082675" y="2944813"/>
          <a:ext cx="78327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95" name="Equation" r:id="rId5" imgW="3301920" imgH="482400" progId="Equation.3">
                  <p:embed/>
                </p:oleObj>
              </mc:Choice>
              <mc:Fallback>
                <p:oleObj name="Equation" r:id="rId5" imgW="3301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944813"/>
                        <a:ext cx="7832725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681158"/>
              </p:ext>
            </p:extLst>
          </p:nvPr>
        </p:nvGraphicFramePr>
        <p:xfrm>
          <a:off x="5638800" y="1143000"/>
          <a:ext cx="3468687" cy="133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96" name="Equation" r:id="rId7" imgW="1650960" imgH="660240" progId="Equation.3">
                  <p:embed/>
                </p:oleObj>
              </mc:Choice>
              <mc:Fallback>
                <p:oleObj name="Equation" r:id="rId7" imgW="16509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143000"/>
                        <a:ext cx="3468687" cy="1335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58000" y="549806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g(z)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16545" y="6248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3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SVM: How to estimate </a:t>
            </a:r>
            <a:r>
              <a:rPr lang="en-US" i="1" dirty="0" smtClean="0"/>
              <a:t>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Want to minimize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i="1" dirty="0" smtClean="0"/>
              <a:t>f(</a:t>
            </a:r>
            <a:r>
              <a:rPr lang="en-US" b="1" i="1" dirty="0" err="1" smtClean="0"/>
              <a:t>w,b</a:t>
            </a:r>
            <a:r>
              <a:rPr lang="en-US" b="1" i="1" dirty="0" smtClean="0"/>
              <a:t>):</a:t>
            </a:r>
          </a:p>
          <a:p>
            <a:endParaRPr lang="en-US" b="1" dirty="0" smtClean="0">
              <a:solidFill>
                <a:schemeClr val="accent3"/>
              </a:solidFill>
            </a:endParaRPr>
          </a:p>
          <a:p>
            <a:pPr lvl="4"/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Compute the gradient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(j) </a:t>
            </a:r>
            <a:r>
              <a:rPr lang="en-US" b="1" dirty="0" smtClean="0">
                <a:solidFill>
                  <a:srgbClr val="0000FF"/>
                </a:solidFill>
              </a:rPr>
              <a:t>w.r.t. </a:t>
            </a:r>
            <a:r>
              <a:rPr lang="en-US" b="1" i="1" dirty="0" smtClean="0">
                <a:solidFill>
                  <a:srgbClr val="0000FF"/>
                </a:solidFill>
              </a:rPr>
              <a:t>w</a:t>
            </a:r>
            <a:r>
              <a:rPr lang="en-US" b="1" i="1" baseline="30000" dirty="0" smtClean="0">
                <a:solidFill>
                  <a:srgbClr val="0000FF"/>
                </a:solidFill>
              </a:rPr>
              <a:t>(j)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28778"/>
              </p:ext>
            </p:extLst>
          </p:nvPr>
        </p:nvGraphicFramePr>
        <p:xfrm>
          <a:off x="757238" y="4038600"/>
          <a:ext cx="63468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31" name="Equation" r:id="rId3" imgW="2450880" imgH="431640" progId="Equation.3">
                  <p:embed/>
                </p:oleObj>
              </mc:Choice>
              <mc:Fallback>
                <p:oleObj name="Equation" r:id="rId3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4038600"/>
                        <a:ext cx="63468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42783"/>
              </p:ext>
            </p:extLst>
          </p:nvPr>
        </p:nvGraphicFramePr>
        <p:xfrm>
          <a:off x="4235450" y="5307013"/>
          <a:ext cx="474345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32" name="Equation" r:id="rId5" imgW="2209680" imgH="660240" progId="Equation.3">
                  <p:embed/>
                </p:oleObj>
              </mc:Choice>
              <mc:Fallback>
                <p:oleObj name="Equation" r:id="rId5" imgW="2209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5307013"/>
                        <a:ext cx="4743450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69925"/>
              </p:ext>
            </p:extLst>
          </p:nvPr>
        </p:nvGraphicFramePr>
        <p:xfrm>
          <a:off x="609600" y="1828800"/>
          <a:ext cx="8374063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33" name="Equation" r:id="rId7" imgW="3530520" imgH="482400" progId="Equation.3">
                  <p:embed/>
                </p:oleObj>
              </mc:Choice>
              <mc:Fallback>
                <p:oleObj name="Equation" r:id="rId7" imgW="3530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8374063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 rot="5400000">
            <a:off x="6705600" y="839716"/>
            <a:ext cx="304800" cy="4267200"/>
          </a:xfrm>
          <a:prstGeom prst="rightBrace">
            <a:avLst>
              <a:gd name="adj1" fmla="val 73148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0200" y="3139430"/>
                <a:ext cx="2699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Empirical</a:t>
                </a: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loss</a:t>
                </a: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𝑳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139430"/>
                <a:ext cx="269971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0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2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9624" y="1905000"/>
            <a:ext cx="8105775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Iterate until convergence: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j = 1 … 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Evaluate: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Update: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(j)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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w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(j)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f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j)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SVM: How to estimate </a:t>
            </a:r>
            <a:r>
              <a:rPr lang="en-US" i="1" dirty="0"/>
              <a:t>w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Gradient </a:t>
            </a:r>
            <a:r>
              <a:rPr lang="en-US" b="1" dirty="0" smtClean="0">
                <a:solidFill>
                  <a:srgbClr val="0000FF"/>
                </a:solidFill>
              </a:rPr>
              <a:t>descent:</a:t>
            </a:r>
          </a:p>
          <a:p>
            <a:pPr marL="118872" indent="0"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18872" indent="0"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118872" indent="0">
              <a:lnSpc>
                <a:spcPct val="150000"/>
              </a:lnSpc>
              <a:buNone/>
            </a:pPr>
            <a:endParaRPr lang="en-US" sz="1800" baseline="-25000" dirty="0">
              <a:latin typeface="Arial" pitchFamily="34" charset="0"/>
              <a:cs typeface="Arial" pitchFamily="34" charset="0"/>
              <a:sym typeface="Symbol"/>
            </a:endParaRPr>
          </a:p>
          <a:p>
            <a:pPr marL="118872" indent="0">
              <a:lnSpc>
                <a:spcPct val="150000"/>
              </a:lnSpc>
              <a:buNone/>
            </a:pPr>
            <a:endParaRPr lang="en-US" sz="1800" baseline="-25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118872" indent="0">
              <a:lnSpc>
                <a:spcPct val="150000"/>
              </a:lnSpc>
              <a:buNone/>
            </a:pPr>
            <a:endParaRPr lang="en-US" sz="1800" baseline="-25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118872" indent="0">
              <a:lnSpc>
                <a:spcPct val="150000"/>
              </a:lnSpc>
              <a:buNone/>
            </a:pPr>
            <a:endParaRPr lang="en-US" sz="1800" baseline="-25000" dirty="0">
              <a:latin typeface="Arial" pitchFamily="34" charset="0"/>
              <a:cs typeface="Arial" pitchFamily="34" charset="0"/>
              <a:sym typeface="Symbol"/>
            </a:endParaRPr>
          </a:p>
          <a:p>
            <a:pPr marL="118872" indent="0">
              <a:lnSpc>
                <a:spcPct val="150000"/>
              </a:lnSpc>
              <a:buNone/>
            </a:pPr>
            <a:endParaRPr lang="en-US" sz="1800" baseline="-25000" dirty="0" smtClean="0">
              <a:sym typeface="Symbol"/>
            </a:endParaRPr>
          </a:p>
          <a:p>
            <a:r>
              <a:rPr lang="en-US" b="1" dirty="0" smtClean="0">
                <a:solidFill>
                  <a:srgbClr val="CC0066"/>
                </a:solidFill>
                <a:sym typeface="Symbol"/>
              </a:rPr>
              <a:t>Problem:</a:t>
            </a:r>
          </a:p>
          <a:p>
            <a:pPr lvl="1"/>
            <a:r>
              <a:rPr lang="en-US" b="1" dirty="0" smtClean="0">
                <a:sym typeface="Symbol"/>
              </a:rPr>
              <a:t>Computing f</a:t>
            </a:r>
            <a:r>
              <a:rPr lang="en-US" b="1" baseline="30000" dirty="0" smtClean="0">
                <a:sym typeface="Symbol"/>
              </a:rPr>
              <a:t>(j)</a:t>
            </a:r>
            <a:r>
              <a:rPr lang="en-US" b="1" baseline="-25000" dirty="0" smtClean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takes O(n) time!</a:t>
            </a:r>
          </a:p>
          <a:p>
            <a:pPr lvl="2"/>
            <a:r>
              <a:rPr lang="en-US" b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… size of the training dataset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8091"/>
              </p:ext>
            </p:extLst>
          </p:nvPr>
        </p:nvGraphicFramePr>
        <p:xfrm>
          <a:off x="3161619" y="2700338"/>
          <a:ext cx="58308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31" name="Equation" r:id="rId3" imgW="2450880" imgH="431640" progId="Equation.3">
                  <p:embed/>
                </p:oleObj>
              </mc:Choice>
              <mc:Fallback>
                <p:oleObj name="Equation" r:id="rId3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619" y="2700338"/>
                        <a:ext cx="58308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72200" y="4419600"/>
            <a:ext cx="282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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…learning rate parameter </a:t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 regularization parameter</a:t>
            </a:r>
            <a:endParaRPr lang="en-US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3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SVM: How to estimate </a:t>
            </a:r>
            <a:r>
              <a:rPr lang="en-US" i="1" dirty="0" smtClean="0"/>
              <a:t>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Stochastic Gradient Descent</a:t>
            </a:r>
          </a:p>
          <a:p>
            <a:pPr lvl="1"/>
            <a:r>
              <a:rPr lang="en-US" dirty="0" smtClean="0"/>
              <a:t>Instead of evaluating gradient over all examples evaluate it for each </a:t>
            </a:r>
            <a:r>
              <a:rPr lang="en-US" b="1" dirty="0" smtClean="0"/>
              <a:t>individual</a:t>
            </a:r>
            <a:r>
              <a:rPr lang="en-US" dirty="0" smtClean="0"/>
              <a:t> training example</a:t>
            </a:r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rgbClr val="CC0066"/>
                </a:solidFill>
              </a:rPr>
              <a:t>Stochastic gradient descent: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744166"/>
              </p:ext>
            </p:extLst>
          </p:nvPr>
        </p:nvGraphicFramePr>
        <p:xfrm>
          <a:off x="944563" y="2795588"/>
          <a:ext cx="5124450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7" name="Equation" r:id="rId3" imgW="1892160" imgH="393480" progId="Equation.3">
                  <p:embed/>
                </p:oleObj>
              </mc:Choice>
              <mc:Fallback>
                <p:oleObj name="Equation" r:id="rId3" imgW="1892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2795588"/>
                        <a:ext cx="5124450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611938" y="1143000"/>
            <a:ext cx="2503487" cy="903288"/>
            <a:chOff x="6648018" y="3135868"/>
            <a:chExt cx="2503487" cy="903288"/>
          </a:xfrm>
        </p:grpSpPr>
        <p:graphicFrame>
          <p:nvGraphicFramePr>
            <p:cNvPr id="737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1779102"/>
                </p:ext>
              </p:extLst>
            </p:nvPr>
          </p:nvGraphicFramePr>
          <p:xfrm>
            <a:off x="6648018" y="3416856"/>
            <a:ext cx="2503487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468" name="Equation" r:id="rId5" imgW="1777680" imgH="431640" progId="Equation.3">
                    <p:embed/>
                  </p:oleObj>
                </mc:Choice>
                <mc:Fallback>
                  <p:oleObj name="Equation" r:id="rId5" imgW="1777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8018" y="3416856"/>
                          <a:ext cx="2503487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781800" y="3135868"/>
              <a:ext cx="1552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We just had:</a:t>
              </a:r>
              <a:endPara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09624" y="4267200"/>
            <a:ext cx="6581775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Iterate until convergence: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= 1 … 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j = 1 …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Compute: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f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  <a:sym typeface="Symbol"/>
              </a:rPr>
              <a:t>(j)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(x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Update: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w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(j)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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w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(j)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 f</a:t>
            </a:r>
            <a:r>
              <a:rPr lang="en-US" sz="2800" b="1" baseline="30000" dirty="0">
                <a:latin typeface="Arial" pitchFamily="34" charset="0"/>
                <a:cs typeface="Arial" pitchFamily="34" charset="0"/>
                <a:sym typeface="Symbol"/>
              </a:rPr>
              <a:t>(j)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(x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110891" y="3505200"/>
            <a:ext cx="725920" cy="246965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04154" y="342900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Notice: no summation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anymore</a:t>
            </a:r>
          </a:p>
        </p:txBody>
      </p:sp>
    </p:spTree>
    <p:extLst>
      <p:ext uri="{BB962C8B-B14F-4D97-AF65-F5344CB8AC3E}">
        <p14:creationId xmlns:p14="http://schemas.microsoft.com/office/powerpoint/2010/main" val="359240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61" y="3340291"/>
            <a:ext cx="7900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 Math"/>
                <a:cs typeface="Cambria Math"/>
              </a:rPr>
              <a:t>Key computational point:  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latin typeface="Cambria Math"/>
                <a:cs typeface="Cambria Math"/>
              </a:rPr>
              <a:t>If </a:t>
            </a:r>
            <a:r>
              <a:rPr lang="en-US" sz="3600" i="1" dirty="0" smtClean="0">
                <a:latin typeface="Cambria Math"/>
                <a:cs typeface="Cambria Math"/>
              </a:rPr>
              <a:t>x</a:t>
            </a:r>
            <a:r>
              <a:rPr lang="en-US" sz="3600" i="1" baseline="30000" dirty="0" smtClean="0">
                <a:latin typeface="Cambria Math"/>
                <a:cs typeface="Cambria Math"/>
              </a:rPr>
              <a:t>i</a:t>
            </a:r>
            <a:r>
              <a:rPr lang="en-US" sz="3600" i="1" dirty="0" smtClean="0">
                <a:latin typeface="Cambria Math"/>
                <a:cs typeface="Cambria Math"/>
              </a:rPr>
              <a:t>=0 </a:t>
            </a:r>
            <a:r>
              <a:rPr lang="en-US" sz="3600" dirty="0" smtClean="0">
                <a:latin typeface="Cambria Math"/>
                <a:cs typeface="Cambria Math"/>
              </a:rPr>
              <a:t>then the gradient of </a:t>
            </a:r>
            <a:r>
              <a:rPr lang="en-US" sz="3600" i="1" dirty="0" err="1" smtClean="0">
                <a:latin typeface="Cambria Math"/>
                <a:cs typeface="Cambria Math"/>
              </a:rPr>
              <a:t>w</a:t>
            </a:r>
            <a:r>
              <a:rPr lang="en-US" sz="3600" i="1" baseline="30000" dirty="0" err="1" smtClean="0">
                <a:latin typeface="Cambria Math"/>
                <a:cs typeface="Cambria Math"/>
              </a:rPr>
              <a:t>j</a:t>
            </a:r>
            <a:r>
              <a:rPr lang="en-US" sz="3600" i="1" dirty="0" smtClean="0">
                <a:latin typeface="Cambria Math"/>
                <a:cs typeface="Cambria Math"/>
              </a:rPr>
              <a:t> </a:t>
            </a:r>
            <a:r>
              <a:rPr lang="en-US" sz="3600" dirty="0" smtClean="0">
                <a:latin typeface="Cambria Math"/>
                <a:cs typeface="Cambria Math"/>
              </a:rPr>
              <a:t>is zero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latin typeface="Cambria Math"/>
                <a:cs typeface="Cambria Math"/>
              </a:rPr>
              <a:t>so when processing an example you only need to update weights for the </a:t>
            </a:r>
            <a:r>
              <a:rPr lang="en-US" sz="3600" b="1" dirty="0" smtClean="0">
                <a:latin typeface="Cambria Math"/>
                <a:cs typeface="Cambria Math"/>
              </a:rPr>
              <a:t>non-zero</a:t>
            </a:r>
            <a:r>
              <a:rPr lang="en-US" sz="3600" dirty="0" smtClean="0">
                <a:latin typeface="Cambria Math"/>
                <a:cs typeface="Cambria Math"/>
              </a:rPr>
              <a:t> features of an example.</a:t>
            </a:r>
            <a:endParaRPr lang="en-US" sz="3600" dirty="0">
              <a:latin typeface="Cambria Math"/>
              <a:cs typeface="Cambria Math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observation</a:t>
            </a:r>
            <a:endParaRPr lang="en-US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2131"/>
              </p:ext>
            </p:extLst>
          </p:nvPr>
        </p:nvGraphicFramePr>
        <p:xfrm>
          <a:off x="1822980" y="1704976"/>
          <a:ext cx="5124450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569" name="Equation" r:id="rId3" imgW="1892160" imgH="393480" progId="Equation.3">
                  <p:embed/>
                </p:oleObj>
              </mc:Choice>
              <mc:Fallback>
                <p:oleObj name="Equation" r:id="rId3" imgW="1892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980" y="1704976"/>
                        <a:ext cx="5124450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15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 by Leon </a:t>
            </a:r>
            <a:r>
              <a:rPr lang="en-US" b="1" dirty="0" err="1" smtClean="0">
                <a:solidFill>
                  <a:srgbClr val="0000FF"/>
                </a:solidFill>
              </a:rPr>
              <a:t>Bottou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b="1" dirty="0" smtClean="0"/>
              <a:t>Reuters RCV1 </a:t>
            </a:r>
            <a:r>
              <a:rPr lang="en-US" dirty="0" smtClean="0"/>
              <a:t>document corpus</a:t>
            </a:r>
          </a:p>
          <a:p>
            <a:pPr lvl="2"/>
            <a:r>
              <a:rPr lang="en-US" dirty="0" smtClean="0"/>
              <a:t>Predict a category of a document</a:t>
            </a:r>
          </a:p>
          <a:p>
            <a:pPr lvl="3"/>
            <a:r>
              <a:rPr lang="en-US" dirty="0" smtClean="0"/>
              <a:t>One </a:t>
            </a:r>
            <a:r>
              <a:rPr lang="en-US" b="1" dirty="0" smtClean="0"/>
              <a:t>vs.</a:t>
            </a:r>
            <a:r>
              <a:rPr lang="en-US" dirty="0" smtClean="0"/>
              <a:t> the rest classification</a:t>
            </a:r>
          </a:p>
          <a:p>
            <a:pPr lvl="1"/>
            <a:r>
              <a:rPr lang="en-US" b="1" i="1" dirty="0" smtClean="0"/>
              <a:t>n</a:t>
            </a:r>
            <a:r>
              <a:rPr lang="en-US" b="1" dirty="0" smtClean="0"/>
              <a:t> = 781,000</a:t>
            </a:r>
            <a:r>
              <a:rPr lang="en-US" dirty="0" smtClean="0"/>
              <a:t> training examples (documents)</a:t>
            </a:r>
          </a:p>
          <a:p>
            <a:pPr lvl="1"/>
            <a:r>
              <a:rPr lang="en-US" dirty="0" smtClean="0"/>
              <a:t>23,000 test examples</a:t>
            </a:r>
          </a:p>
          <a:p>
            <a:pPr lvl="1"/>
            <a:r>
              <a:rPr lang="en-US" b="1" i="1" dirty="0" smtClean="0"/>
              <a:t>d</a:t>
            </a:r>
            <a:r>
              <a:rPr lang="en-US" b="1" dirty="0" smtClean="0"/>
              <a:t> = 50,000</a:t>
            </a:r>
            <a:r>
              <a:rPr lang="en-US" dirty="0" smtClean="0"/>
              <a:t> features</a:t>
            </a:r>
          </a:p>
          <a:p>
            <a:pPr lvl="2"/>
            <a:r>
              <a:rPr lang="en-US" dirty="0" smtClean="0"/>
              <a:t>One feature per word</a:t>
            </a:r>
          </a:p>
          <a:p>
            <a:pPr lvl="2"/>
            <a:r>
              <a:rPr lang="en-US" dirty="0" smtClean="0"/>
              <a:t>Remove stop-words</a:t>
            </a:r>
          </a:p>
          <a:p>
            <a:pPr lvl="2"/>
            <a:r>
              <a:rPr lang="en-US" dirty="0" smtClean="0"/>
              <a:t>Remove low frequency words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3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6106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Questions:</a:t>
            </a:r>
          </a:p>
          <a:p>
            <a:pPr lvl="1"/>
            <a:r>
              <a:rPr lang="en-US" b="1" dirty="0" smtClean="0"/>
              <a:t>(1)</a:t>
            </a:r>
            <a:r>
              <a:rPr lang="en-US" dirty="0" smtClean="0"/>
              <a:t> Is </a:t>
            </a:r>
            <a:r>
              <a:rPr lang="en-US" b="1" dirty="0"/>
              <a:t>SGD</a:t>
            </a:r>
            <a:r>
              <a:rPr lang="en-US" dirty="0"/>
              <a:t> successful at minimizing </a:t>
            </a:r>
            <a:r>
              <a:rPr lang="en-US" b="1" i="1" dirty="0"/>
              <a:t>f(</a:t>
            </a:r>
            <a:r>
              <a:rPr lang="en-US" b="1" i="1" dirty="0" err="1"/>
              <a:t>w,b</a:t>
            </a:r>
            <a:r>
              <a:rPr lang="en-US" b="1" i="1" dirty="0"/>
              <a:t>)</a:t>
            </a:r>
            <a:r>
              <a:rPr lang="en-US" dirty="0"/>
              <a:t>?</a:t>
            </a:r>
          </a:p>
          <a:p>
            <a:pPr lvl="1"/>
            <a:r>
              <a:rPr lang="en-US" b="1" dirty="0" smtClean="0"/>
              <a:t>(2)</a:t>
            </a:r>
            <a:r>
              <a:rPr lang="en-US" dirty="0" smtClean="0"/>
              <a:t> How </a:t>
            </a:r>
            <a:r>
              <a:rPr lang="en-US" dirty="0"/>
              <a:t>quickly does </a:t>
            </a:r>
            <a:r>
              <a:rPr lang="en-US" b="1" dirty="0"/>
              <a:t>SGD</a:t>
            </a:r>
            <a:r>
              <a:rPr lang="en-US" dirty="0"/>
              <a:t> find the </a:t>
            </a:r>
            <a:r>
              <a:rPr lang="en-US" dirty="0" smtClean="0"/>
              <a:t>min </a:t>
            </a:r>
            <a:r>
              <a:rPr lang="en-US" dirty="0"/>
              <a:t>of </a:t>
            </a:r>
            <a:r>
              <a:rPr lang="en-US" b="1" i="1" dirty="0"/>
              <a:t>f(</a:t>
            </a:r>
            <a:r>
              <a:rPr lang="en-US" b="1" i="1" dirty="0" err="1"/>
              <a:t>w,b</a:t>
            </a:r>
            <a:r>
              <a:rPr lang="en-US" b="1" i="1" dirty="0"/>
              <a:t>)</a:t>
            </a:r>
            <a:r>
              <a:rPr lang="en-US" dirty="0"/>
              <a:t>?</a:t>
            </a:r>
          </a:p>
          <a:p>
            <a:pPr lvl="1"/>
            <a:r>
              <a:rPr lang="en-US" b="1" dirty="0" smtClean="0"/>
              <a:t>(3) </a:t>
            </a:r>
            <a:r>
              <a:rPr lang="en-US" dirty="0" smtClean="0"/>
              <a:t>What </a:t>
            </a:r>
            <a:r>
              <a:rPr lang="en-US" dirty="0"/>
              <a:t>is the error on a test set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00" y="3782043"/>
            <a:ext cx="7848600" cy="1399557"/>
            <a:chOff x="990600" y="4467843"/>
            <a:chExt cx="7848600" cy="1399557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4533900"/>
              <a:ext cx="7248525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67000" y="4467843"/>
              <a:ext cx="6172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     Training time         Value of f(</a:t>
              </a:r>
              <a:r>
                <a:rPr lang="en-US" b="1" i="1" dirty="0" err="1" smtClean="0">
                  <a:latin typeface="Arial" pitchFamily="34" charset="0"/>
                  <a:cs typeface="Arial" pitchFamily="34" charset="0"/>
                </a:rPr>
                <a:t>w,b</a:t>
              </a:r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)        Test error </a:t>
              </a:r>
              <a:endParaRPr lang="en-US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2945" y="4890655"/>
              <a:ext cx="168507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Standard SVM</a:t>
              </a:r>
              <a:br>
                <a:rPr lang="en-US" dirty="0" smtClean="0"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latin typeface="Arial" pitchFamily="34" charset="0"/>
                  <a:cs typeface="Arial" pitchFamily="34" charset="0"/>
                </a:rPr>
                <a:t>“Fast SVM”</a:t>
              </a:r>
            </a:p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SGD SVM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43000" y="5461337"/>
            <a:ext cx="6994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SGD-SVM is successful at minimizing the value of </a:t>
            </a:r>
            <a:r>
              <a:rPr lang="en-US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f(</a:t>
            </a:r>
            <a:r>
              <a:rPr lang="en-US" sz="20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w,b</a:t>
            </a:r>
            <a:r>
              <a:rPr lang="en-US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SGD-SVM is super fast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SGD-SVM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test set error is comparable</a:t>
            </a:r>
          </a:p>
        </p:txBody>
      </p:sp>
    </p:spTree>
    <p:extLst>
      <p:ext uri="{BB962C8B-B14F-4D97-AF65-F5344CB8AC3E}">
        <p14:creationId xmlns:p14="http://schemas.microsoft.com/office/powerpoint/2010/main" val="213053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Instance based learning</a:t>
            </a:r>
          </a:p>
          <a:p>
            <a:r>
              <a:rPr lang="en-US" b="1" dirty="0" smtClean="0"/>
              <a:t>Example: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Nearest neighbor</a:t>
            </a:r>
          </a:p>
          <a:p>
            <a:pPr lvl="1"/>
            <a:r>
              <a:rPr lang="en-US" dirty="0" smtClean="0"/>
              <a:t>Keep the whole training dataset: </a:t>
            </a:r>
            <a:r>
              <a:rPr lang="en-US" b="1" dirty="0" smtClean="0"/>
              <a:t>{(x, y)}</a:t>
            </a:r>
          </a:p>
          <a:p>
            <a:pPr lvl="1"/>
            <a:r>
              <a:rPr lang="en-US" dirty="0" smtClean="0"/>
              <a:t>A query example (vector) </a:t>
            </a:r>
            <a:r>
              <a:rPr lang="en-US" b="1" i="1" dirty="0" smtClean="0"/>
              <a:t>q</a:t>
            </a:r>
            <a:r>
              <a:rPr lang="en-US" dirty="0" smtClean="0"/>
              <a:t> comes</a:t>
            </a:r>
          </a:p>
          <a:p>
            <a:pPr lvl="1"/>
            <a:r>
              <a:rPr lang="en-US" dirty="0" smtClean="0"/>
              <a:t>Find closest example(s) </a:t>
            </a:r>
            <a:r>
              <a:rPr lang="en-US" b="1" dirty="0" smtClean="0"/>
              <a:t>x</a:t>
            </a:r>
            <a:r>
              <a:rPr lang="en-US" b="1" baseline="30000" dirty="0" smtClean="0"/>
              <a:t>*</a:t>
            </a:r>
          </a:p>
          <a:p>
            <a:pPr lvl="1"/>
            <a:r>
              <a:rPr lang="en-US" dirty="0" smtClean="0"/>
              <a:t>Predict </a:t>
            </a:r>
            <a:r>
              <a:rPr lang="en-US" b="1" dirty="0" smtClean="0"/>
              <a:t>y</a:t>
            </a:r>
            <a:r>
              <a:rPr lang="en-US" b="1" baseline="30000" dirty="0" smtClean="0"/>
              <a:t>*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Works both for regression and classification</a:t>
            </a:r>
          </a:p>
          <a:p>
            <a:pPr lvl="1"/>
            <a:r>
              <a:rPr lang="en-US" b="1" dirty="0" smtClean="0"/>
              <a:t>Collaborative filtering</a:t>
            </a:r>
            <a:r>
              <a:rPr lang="en-US" dirty="0" smtClean="0"/>
              <a:t> is an example of k-NN classifier</a:t>
            </a:r>
          </a:p>
          <a:p>
            <a:pPr lvl="2"/>
            <a:r>
              <a:rPr lang="en-US" dirty="0" smtClean="0"/>
              <a:t>Find </a:t>
            </a:r>
            <a:r>
              <a:rPr lang="en-US" b="1" i="1" dirty="0" smtClean="0"/>
              <a:t>k</a:t>
            </a:r>
            <a:r>
              <a:rPr lang="en-US" dirty="0" smtClean="0"/>
              <a:t> most similar people to user </a:t>
            </a:r>
            <a:r>
              <a:rPr lang="en-US" b="1" dirty="0" smtClean="0"/>
              <a:t>x</a:t>
            </a:r>
            <a:r>
              <a:rPr lang="en-US" dirty="0" smtClean="0"/>
              <a:t> that have rated movie </a:t>
            </a:r>
            <a:r>
              <a:rPr lang="en-US" b="1" dirty="0" smtClean="0"/>
              <a:t>y</a:t>
            </a:r>
          </a:p>
          <a:p>
            <a:pPr lvl="2"/>
            <a:r>
              <a:rPr lang="en-US" dirty="0" smtClean="0"/>
              <a:t>Predict rating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x</a:t>
            </a:r>
            <a:r>
              <a:rPr lang="en-US" dirty="0" smtClean="0"/>
              <a:t> of </a:t>
            </a:r>
            <a:r>
              <a:rPr lang="en-US" b="1" dirty="0" smtClean="0"/>
              <a:t>x</a:t>
            </a:r>
            <a:r>
              <a:rPr lang="en-US" dirty="0" smtClean="0"/>
              <a:t> as an average of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k</a:t>
            </a:r>
            <a:endParaRPr lang="en-US" b="1" baseline="-25000" dirty="0" smtClean="0"/>
          </a:p>
          <a:p>
            <a:pPr marL="768096" lvl="2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“Accuracy”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9323"/>
          <a:stretch/>
        </p:blipFill>
        <p:spPr bwMode="auto">
          <a:xfrm>
            <a:off x="456683" y="1448666"/>
            <a:ext cx="8321092" cy="43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5191780"/>
            <a:ext cx="6705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Optimization quality: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| f(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w,b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) – f</a:t>
            </a:r>
            <a:r>
              <a:rPr lang="en-US" sz="2400" b="1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400" b="1" i="1" baseline="30000" dirty="0" err="1" smtClean="0">
                <a:latin typeface="Arial" pitchFamily="34" charset="0"/>
                <a:cs typeface="Arial" pitchFamily="34" charset="0"/>
              </a:rPr>
              <a:t>opt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,b</a:t>
            </a:r>
            <a:r>
              <a:rPr lang="en-US" sz="2400" b="1" i="1" baseline="30000" dirty="0" err="1">
                <a:latin typeface="Arial" pitchFamily="34" charset="0"/>
                <a:cs typeface="Arial" pitchFamily="34" charset="0"/>
              </a:rPr>
              <a:t>opt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) |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9434" y="3774912"/>
            <a:ext cx="16466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Conventional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2514600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SGD SVM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9136" y="591529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For optimizing 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f(</a:t>
            </a:r>
            <a:r>
              <a:rPr lang="en-US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w,b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within reasonable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SGD-SVM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is super fast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30450"/>
            <a:ext cx="5572951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SGD vs. Batch Conjugate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276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SGD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on full dataset vs. </a:t>
            </a:r>
            <a:r>
              <a:rPr lang="en-US" sz="2800" b="1" dirty="0" smtClean="0">
                <a:solidFill>
                  <a:srgbClr val="D60093"/>
                </a:solidFill>
              </a:rPr>
              <a:t>Conjugate Gradient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on a sample of </a:t>
            </a:r>
            <a:r>
              <a:rPr lang="en-US" sz="2800" b="1" i="1" dirty="0" smtClean="0"/>
              <a:t>n</a:t>
            </a:r>
            <a:r>
              <a:rPr lang="en-US" sz="2800" dirty="0" smtClean="0"/>
              <a:t> training examples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7472" y="5701259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Bottom line: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Doing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 simple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(but fast) SGD update many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times is better than doing a complicated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(but slow) CG update a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few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53200" y="2362200"/>
                <a:ext cx="2590800" cy="1102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Theory says: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Gradient descent</a:t>
                </a:r>
                <a:r>
                  <a:rPr lang="en-US" sz="16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converges in linear time </a:t>
                </a:r>
                <a14:m>
                  <m:oMath xmlns:m="http://schemas.openxmlformats.org/officeDocument/2006/math" xmlns="">
                    <m:r>
                      <a:rPr lang="en-US" sz="16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b="1" dirty="0" smtClean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Conjugate gradient</a:t>
                </a:r>
                <a:r>
                  <a:rPr lang="en-US" sz="1600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converges in </a:t>
                </a:r>
                <a14:m>
                  <m:oMath xmlns:m="http://schemas.openxmlformats.org/officeDocument/2006/math" xmlns="">
                    <m:rad>
                      <m:radPr>
                        <m:degHide m:val="on"/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𝒌</m:t>
                        </m:r>
                      </m:e>
                    </m:rad>
                  </m:oMath>
                </a14:m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362200"/>
                <a:ext cx="2590800" cy="1102866"/>
              </a:xfrm>
              <a:prstGeom prst="rect">
                <a:avLst/>
              </a:prstGeom>
              <a:blipFill rotWithShape="1">
                <a:blip r:embed="rId3"/>
                <a:stretch>
                  <a:fillRect l="-706" t="-1667" r="-70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02" name="Picture 2" descr="http://upload.wikimedia.org/wikipedia/commons/thumb/b/bf/Conjugate_gradient_illustration.svg/404px-Conjugate_gradient_illustrat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40746"/>
            <a:ext cx="2003425" cy="297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8229600" y="3440746"/>
            <a:ext cx="304800" cy="12836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H="1" flipV="1">
            <a:off x="6781800" y="2803266"/>
            <a:ext cx="1066800" cy="1958581"/>
          </a:xfrm>
          <a:prstGeom prst="bentConnector4">
            <a:avLst>
              <a:gd name="adj1" fmla="val -21429"/>
              <a:gd name="adj2" fmla="val 100037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1977957" y="3722451"/>
            <a:ext cx="2230877" cy="998706"/>
          </a:xfrm>
          <a:custGeom>
            <a:avLst/>
            <a:gdLst>
              <a:gd name="connsiteX0" fmla="*/ 0 w 2230877"/>
              <a:gd name="connsiteY0" fmla="*/ 0 h 998706"/>
              <a:gd name="connsiteX1" fmla="*/ 123217 w 2230877"/>
              <a:gd name="connsiteY1" fmla="*/ 428017 h 998706"/>
              <a:gd name="connsiteX2" fmla="*/ 363166 w 2230877"/>
              <a:gd name="connsiteY2" fmla="*/ 791183 h 998706"/>
              <a:gd name="connsiteX3" fmla="*/ 680937 w 2230877"/>
              <a:gd name="connsiteY3" fmla="*/ 940340 h 998706"/>
              <a:gd name="connsiteX4" fmla="*/ 1089498 w 2230877"/>
              <a:gd name="connsiteY4" fmla="*/ 979251 h 998706"/>
              <a:gd name="connsiteX5" fmla="*/ 1459149 w 2230877"/>
              <a:gd name="connsiteY5" fmla="*/ 992221 h 998706"/>
              <a:gd name="connsiteX6" fmla="*/ 2230877 w 2230877"/>
              <a:gd name="connsiteY6" fmla="*/ 998706 h 998706"/>
              <a:gd name="connsiteX7" fmla="*/ 2230877 w 2230877"/>
              <a:gd name="connsiteY7" fmla="*/ 998706 h 998706"/>
              <a:gd name="connsiteX8" fmla="*/ 2230877 w 2230877"/>
              <a:gd name="connsiteY8" fmla="*/ 998706 h 99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77" h="998706">
                <a:moveTo>
                  <a:pt x="0" y="0"/>
                </a:moveTo>
                <a:lnTo>
                  <a:pt x="123217" y="428017"/>
                </a:lnTo>
                <a:lnTo>
                  <a:pt x="363166" y="791183"/>
                </a:lnTo>
                <a:lnTo>
                  <a:pt x="680937" y="940340"/>
                </a:lnTo>
                <a:lnTo>
                  <a:pt x="1089498" y="979251"/>
                </a:lnTo>
                <a:lnTo>
                  <a:pt x="1459149" y="992221"/>
                </a:lnTo>
                <a:lnTo>
                  <a:pt x="2230877" y="998706"/>
                </a:lnTo>
                <a:lnTo>
                  <a:pt x="2230877" y="998706"/>
                </a:lnTo>
                <a:lnTo>
                  <a:pt x="2230877" y="998706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39542" y="6407730"/>
                <a:ext cx="21451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1600" b="1" i="1" dirty="0" smtClean="0">
                        <a:latin typeface="Cambria Math"/>
                        <a:cs typeface="Arial" pitchFamily="34" charset="0"/>
                      </a:rPr>
                      <m:t>𝒌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… condition number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42" y="6407730"/>
                <a:ext cx="214513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5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Need to choose learning rate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 and t</a:t>
            </a:r>
            <a:r>
              <a:rPr lang="en-US" b="1" baseline="-25000" dirty="0" smtClean="0">
                <a:solidFill>
                  <a:srgbClr val="0000FF"/>
                </a:solidFill>
                <a:sym typeface="Symbol"/>
              </a:rPr>
              <a:t>0</a:t>
            </a:r>
          </a:p>
          <a:p>
            <a:pPr lvl="1"/>
            <a:endParaRPr lang="en-US" dirty="0" smtClean="0">
              <a:sym typeface="Symbol"/>
            </a:endParaRPr>
          </a:p>
          <a:p>
            <a:pPr lvl="3"/>
            <a:endParaRPr lang="en-US" dirty="0" smtClean="0">
              <a:sym typeface="Symbol"/>
            </a:endParaRPr>
          </a:p>
          <a:p>
            <a:pPr lvl="3"/>
            <a:endParaRPr lang="en-US" dirty="0" smtClean="0">
              <a:sym typeface="Symbol"/>
            </a:endParaRPr>
          </a:p>
          <a:p>
            <a:r>
              <a:rPr lang="en-US" b="1" dirty="0" smtClean="0">
                <a:solidFill>
                  <a:srgbClr val="008000"/>
                </a:solidFill>
                <a:sym typeface="Symbol"/>
              </a:rPr>
              <a:t>Leon suggests:</a:t>
            </a:r>
          </a:p>
          <a:p>
            <a:pPr lvl="1"/>
            <a:r>
              <a:rPr lang="en-US" dirty="0" smtClean="0"/>
              <a:t>Choose </a:t>
            </a:r>
            <a:r>
              <a:rPr lang="en-US" b="1" dirty="0" smtClean="0"/>
              <a:t>t</a:t>
            </a:r>
            <a:r>
              <a:rPr lang="en-US" sz="2400" b="1" baseline="-25000" dirty="0" smtClean="0"/>
              <a:t>0</a:t>
            </a:r>
            <a:r>
              <a:rPr lang="en-US" sz="2400" dirty="0" smtClean="0"/>
              <a:t> </a:t>
            </a:r>
            <a:r>
              <a:rPr lang="en-US" dirty="0" smtClean="0"/>
              <a:t>so that the expected initial updates are comparable with the expected size of the weights</a:t>
            </a:r>
          </a:p>
          <a:p>
            <a:pPr lvl="1"/>
            <a:r>
              <a:rPr lang="en-US" dirty="0" smtClean="0">
                <a:sym typeface="Symbol"/>
              </a:rPr>
              <a:t>Choose </a:t>
            </a:r>
            <a:r>
              <a:rPr lang="en-US" b="1" dirty="0" smtClean="0">
                <a:sym typeface="Symbol"/>
              </a:rPr>
              <a:t></a:t>
            </a:r>
            <a:r>
              <a:rPr lang="en-US" dirty="0" smtClean="0">
                <a:sym typeface="Symbol"/>
              </a:rPr>
              <a:t>:</a:t>
            </a:r>
          </a:p>
          <a:p>
            <a:pPr lvl="2"/>
            <a:r>
              <a:rPr lang="en-US" dirty="0" smtClean="0">
                <a:sym typeface="Symbol"/>
              </a:rPr>
              <a:t>Select a </a:t>
            </a:r>
            <a:r>
              <a:rPr lang="en-US" b="1" dirty="0" smtClean="0">
                <a:solidFill>
                  <a:srgbClr val="008000"/>
                </a:solidFill>
                <a:sym typeface="Symbol"/>
              </a:rPr>
              <a:t>small subsample</a:t>
            </a:r>
          </a:p>
          <a:p>
            <a:pPr lvl="2"/>
            <a:r>
              <a:rPr lang="en-US" dirty="0" smtClean="0">
                <a:sym typeface="Symbol"/>
              </a:rPr>
              <a:t>Try various rates </a:t>
            </a:r>
            <a:r>
              <a:rPr lang="en-US" b="1" dirty="0" smtClean="0">
                <a:sym typeface="Symbol"/>
              </a:rPr>
              <a:t></a:t>
            </a:r>
            <a:r>
              <a:rPr lang="en-US" dirty="0" smtClean="0">
                <a:sym typeface="Symbol"/>
              </a:rPr>
              <a:t> (e.g., 10, 1, 0.1, 0.01, …)</a:t>
            </a:r>
          </a:p>
          <a:p>
            <a:pPr lvl="2"/>
            <a:r>
              <a:rPr lang="en-US" dirty="0" smtClean="0">
                <a:sym typeface="Symbol"/>
              </a:rPr>
              <a:t>Pick the one that most reduces the cost</a:t>
            </a:r>
          </a:p>
          <a:p>
            <a:pPr lvl="2"/>
            <a:r>
              <a:rPr lang="en-US" dirty="0" smtClean="0">
                <a:sym typeface="Symbol"/>
              </a:rPr>
              <a:t>Use </a:t>
            </a:r>
            <a:r>
              <a:rPr lang="en-US" b="1" dirty="0" smtClean="0">
                <a:sym typeface="Symbol"/>
              </a:rPr>
              <a:t></a:t>
            </a:r>
            <a:r>
              <a:rPr lang="en-US" dirty="0" smtClean="0">
                <a:sym typeface="Symbol"/>
              </a:rPr>
              <a:t> for next 100k iterations on the full dataset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39389"/>
              </p:ext>
            </p:extLst>
          </p:nvPr>
        </p:nvGraphicFramePr>
        <p:xfrm>
          <a:off x="1038225" y="1828800"/>
          <a:ext cx="61531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9" name="Equation" r:id="rId3" imgW="2247840" imgH="444240" progId="Equation.3">
                  <p:embed/>
                </p:oleObj>
              </mc:Choice>
              <mc:Fallback>
                <p:oleObj name="Equation" r:id="rId3" imgW="2247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828800"/>
                        <a:ext cx="6153150" cy="1212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1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1-Nearest 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33527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To make Nearest Neighbor work we need 4 things: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Distance metric:</a:t>
            </a:r>
          </a:p>
          <a:p>
            <a:pPr lvl="2"/>
            <a:r>
              <a:rPr lang="en-US" dirty="0" smtClean="0"/>
              <a:t>Euclidean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How many neighbors to look at?</a:t>
            </a:r>
          </a:p>
          <a:p>
            <a:pPr lvl="2"/>
            <a:r>
              <a:rPr lang="en-US" dirty="0" smtClean="0"/>
              <a:t>One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Weighting function (optional):</a:t>
            </a:r>
          </a:p>
          <a:p>
            <a:pPr lvl="2"/>
            <a:r>
              <a:rPr lang="en-US" dirty="0" smtClean="0"/>
              <a:t>Unused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How to fit with the local points?</a:t>
            </a:r>
          </a:p>
          <a:p>
            <a:pPr lvl="2"/>
            <a:r>
              <a:rPr lang="en-US" dirty="0" smtClean="0"/>
              <a:t>Just predict the same output as the nearest neighbor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616450"/>
            <a:ext cx="62674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925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-Nearest 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534400" cy="318957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Distance </a:t>
            </a:r>
            <a:r>
              <a:rPr lang="en-US" b="1" dirty="0">
                <a:solidFill>
                  <a:srgbClr val="FF0066"/>
                </a:solidFill>
              </a:rPr>
              <a:t>metric:</a:t>
            </a:r>
          </a:p>
          <a:p>
            <a:pPr lvl="1"/>
            <a:r>
              <a:rPr lang="en-US" dirty="0"/>
              <a:t>Euclidean</a:t>
            </a:r>
          </a:p>
          <a:p>
            <a:r>
              <a:rPr lang="en-US" b="1" dirty="0">
                <a:solidFill>
                  <a:srgbClr val="FF0066"/>
                </a:solidFill>
              </a:rPr>
              <a:t>How many neighbors to look at?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k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FF0066"/>
                </a:solidFill>
              </a:rPr>
              <a:t>Weighting function (optional):</a:t>
            </a:r>
          </a:p>
          <a:p>
            <a:pPr lvl="1"/>
            <a:r>
              <a:rPr lang="en-US" dirty="0"/>
              <a:t>Unused</a:t>
            </a:r>
          </a:p>
          <a:p>
            <a:r>
              <a:rPr lang="en-US" b="1" dirty="0">
                <a:solidFill>
                  <a:srgbClr val="FF0066"/>
                </a:solidFill>
              </a:rPr>
              <a:t>How to fit with the local points?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Just predict the average output among </a:t>
            </a:r>
            <a:r>
              <a:rPr lang="en-US" i="1" dirty="0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 nearest neighbors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84978"/>
            <a:ext cx="72294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153400" y="6172200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k=9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35433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>
                    <a:solidFill>
                      <a:srgbClr val="FF0066"/>
                    </a:solidFill>
                  </a:rPr>
                  <a:t>Distance metric:</a:t>
                </a:r>
              </a:p>
              <a:p>
                <a:pPr lvl="1"/>
                <a:r>
                  <a:rPr lang="en-US" dirty="0" smtClean="0"/>
                  <a:t>Euclidean</a:t>
                </a:r>
              </a:p>
              <a:p>
                <a:r>
                  <a:rPr lang="en-US" b="1" dirty="0" smtClean="0">
                    <a:solidFill>
                      <a:srgbClr val="FF0066"/>
                    </a:solidFill>
                  </a:rPr>
                  <a:t>How many neighbors to look at?</a:t>
                </a:r>
              </a:p>
              <a:p>
                <a:pPr lvl="1"/>
                <a:r>
                  <a:rPr lang="en-US" b="1" dirty="0" smtClean="0">
                    <a:solidFill>
                      <a:srgbClr val="0000FF"/>
                    </a:solidFill>
                  </a:rPr>
                  <a:t>All of them (!)</a:t>
                </a:r>
              </a:p>
              <a:p>
                <a:r>
                  <a:rPr lang="en-US" b="1" dirty="0" smtClean="0">
                    <a:solidFill>
                      <a:srgbClr val="FF0066"/>
                    </a:solidFill>
                  </a:rPr>
                  <a:t>Weighting function:</a:t>
                </a:r>
              </a:p>
              <a:p>
                <a:pPr lvl="1"/>
                <a14:m>
                  <m:oMath xmlns:m="http://schemas.openxmlformats.org/officeDocument/2006/math" xmlns="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𝐞𝐱𝐩</m:t>
                    </m:r>
                    <m:r>
                      <a:rPr lang="en-US" b="1" i="1" smtClean="0">
                        <a:latin typeface="Cambria Math"/>
                      </a:rPr>
                      <m:t>⁡(−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𝒒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𝒘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2"/>
                <a:r>
                  <a:rPr lang="en-US" dirty="0" smtClean="0"/>
                  <a:t>Nearby points to query q are weighted more strongly.  </a:t>
                </a:r>
                <a:r>
                  <a:rPr lang="en-US" b="1" dirty="0" err="1" smtClean="0"/>
                  <a:t>K</a:t>
                </a:r>
                <a:r>
                  <a:rPr lang="en-US" b="1" baseline="-25000" dirty="0" err="1" smtClean="0"/>
                  <a:t>w</a:t>
                </a:r>
                <a:r>
                  <a:rPr lang="en-US" dirty="0" smtClean="0"/>
                  <a:t>…kernel width.</a:t>
                </a:r>
              </a:p>
              <a:p>
                <a:r>
                  <a:rPr lang="en-US" b="1" dirty="0" smtClean="0">
                    <a:solidFill>
                      <a:srgbClr val="FF0066"/>
                    </a:solidFill>
                  </a:rPr>
                  <a:t>How to fit with the local points?</a:t>
                </a:r>
              </a:p>
              <a:p>
                <a:pPr lvl="1"/>
                <a:r>
                  <a:rPr lang="en-US" b="1" dirty="0" smtClean="0">
                    <a:solidFill>
                      <a:srgbClr val="0000FF"/>
                    </a:solidFill>
                  </a:rPr>
                  <a:t>Predict weighted average: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3543300"/>
              </a:xfrm>
              <a:blipFill rotWithShape="1">
                <a:blip r:embed="rId2"/>
                <a:stretch>
                  <a:fillRect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914400" y="4381500"/>
            <a:ext cx="7124700" cy="2324100"/>
            <a:chOff x="1009650" y="2743200"/>
            <a:chExt cx="7124700" cy="232410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9650" y="2743200"/>
              <a:ext cx="7124700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676400" y="3048000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i="1" baseline="-25000" dirty="0" smtClean="0">
                  <a:latin typeface="Arial" pitchFamily="34" charset="0"/>
                  <a:cs typeface="Arial" pitchFamily="34" charset="0"/>
                </a:rPr>
                <a:t>w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=10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3048000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i="1" baseline="-25000" dirty="0" smtClean="0">
                  <a:latin typeface="Arial" pitchFamily="34" charset="0"/>
                  <a:cs typeface="Arial" pitchFamily="34" charset="0"/>
                </a:rPr>
                <a:t>w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=20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3048000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i="1" baseline="-25000" dirty="0" smtClean="0">
                  <a:latin typeface="Arial" pitchFamily="34" charset="0"/>
                  <a:cs typeface="Arial" pitchFamily="34" charset="0"/>
                </a:rPr>
                <a:t>w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=80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1" name="Picture 7" descr="http://icem.folkwang-hochschule.de/daten/Manuals/Alternative_csound_manual_4.22/images/image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2667000" cy="13272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62800" y="281940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d(x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q) = 0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031" idx="0"/>
            <a:endCxn id="1031" idx="2"/>
          </p:cNvCxnSpPr>
          <p:nvPr/>
        </p:nvCxnSpPr>
        <p:spPr>
          <a:xfrm rot="16200000" flipH="1">
            <a:off x="6994451" y="2111449"/>
            <a:ext cx="13272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5949016" y="194783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419600"/>
            <a:ext cx="7143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864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2667000" y="49530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nearest neighbors?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Given:</a:t>
            </a:r>
            <a:r>
              <a:rPr lang="en-US" dirty="0" smtClean="0"/>
              <a:t> a set </a:t>
            </a:r>
            <a:r>
              <a:rPr lang="en-US" b="1" i="1" dirty="0" smtClean="0"/>
              <a:t>P</a:t>
            </a:r>
            <a:r>
              <a:rPr lang="en-US" dirty="0" smtClean="0"/>
              <a:t> of </a:t>
            </a:r>
            <a:r>
              <a:rPr lang="en-US" b="1" i="1" dirty="0" smtClean="0"/>
              <a:t>n</a:t>
            </a:r>
            <a:r>
              <a:rPr lang="en-US" dirty="0" smtClean="0"/>
              <a:t> points in </a:t>
            </a:r>
            <a:r>
              <a:rPr lang="en-US" b="1" i="1" dirty="0" smtClean="0"/>
              <a:t>R</a:t>
            </a:r>
            <a:r>
              <a:rPr lang="en-US" b="1" i="1" baseline="30000" dirty="0" smtClean="0"/>
              <a:t>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Goal: Given a query point </a:t>
            </a:r>
            <a:r>
              <a:rPr lang="en-US" b="1" i="1" dirty="0" smtClean="0">
                <a:solidFill>
                  <a:srgbClr val="0000FF"/>
                </a:solidFill>
              </a:rPr>
              <a:t>q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NN: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Find the </a:t>
            </a:r>
            <a:r>
              <a:rPr lang="en-US" i="1" dirty="0" smtClean="0"/>
              <a:t>nearest neighbor</a:t>
            </a:r>
            <a:r>
              <a:rPr lang="en-US" b="1" dirty="0" smtClean="0"/>
              <a:t> </a:t>
            </a:r>
            <a:r>
              <a:rPr lang="en-US" b="1" i="1" dirty="0" smtClean="0"/>
              <a:t>p</a:t>
            </a:r>
            <a:r>
              <a:rPr lang="en-US" dirty="0" smtClean="0"/>
              <a:t> of </a:t>
            </a:r>
            <a:r>
              <a:rPr lang="en-US" b="1" i="1" dirty="0" smtClean="0"/>
              <a:t>q</a:t>
            </a:r>
            <a:r>
              <a:rPr lang="en-US" b="1" dirty="0" smtClean="0"/>
              <a:t> </a:t>
            </a:r>
            <a:r>
              <a:rPr lang="en-US" dirty="0" smtClean="0"/>
              <a:t>in </a:t>
            </a:r>
            <a:r>
              <a:rPr lang="en-US" b="1" i="1" dirty="0" smtClean="0"/>
              <a:t>P</a:t>
            </a:r>
          </a:p>
          <a:p>
            <a:pPr lvl="1"/>
            <a:r>
              <a:rPr lang="en-US" b="1" dirty="0" smtClean="0">
                <a:solidFill>
                  <a:srgbClr val="FF0066"/>
                </a:solidFill>
              </a:rPr>
              <a:t>Range search: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Find one/all points in </a:t>
            </a:r>
            <a:r>
              <a:rPr lang="en-US" b="1" i="1" dirty="0" smtClean="0"/>
              <a:t>P</a:t>
            </a:r>
            <a:r>
              <a:rPr lang="en-US" dirty="0" smtClean="0"/>
              <a:t> within distance </a:t>
            </a:r>
            <a:r>
              <a:rPr lang="en-US" b="1" i="1" dirty="0" smtClean="0"/>
              <a:t>r</a:t>
            </a:r>
            <a:r>
              <a:rPr lang="en-US" b="1" dirty="0" smtClean="0"/>
              <a:t> </a:t>
            </a:r>
            <a:r>
              <a:rPr lang="en-US" dirty="0" smtClean="0"/>
              <a:t>from </a:t>
            </a:r>
            <a:r>
              <a:rPr lang="en-US" b="1" i="1" dirty="0" smtClean="0"/>
              <a:t>q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590800" y="5181600"/>
            <a:ext cx="152400" cy="1524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724400" y="4495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114800" y="4876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670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/>
              <a:t>q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0386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p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953000" y="50292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4572000" y="5181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953000" y="5943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343400" y="5638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5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Main memory:</a:t>
            </a:r>
          </a:p>
          <a:p>
            <a:pPr lvl="1"/>
            <a:r>
              <a:rPr lang="en-US" b="1" dirty="0" smtClean="0"/>
              <a:t>Linear scan</a:t>
            </a:r>
          </a:p>
          <a:p>
            <a:pPr lvl="1"/>
            <a:r>
              <a:rPr lang="en-US" b="1" dirty="0" smtClean="0">
                <a:solidFill>
                  <a:srgbClr val="FF0066"/>
                </a:solidFill>
              </a:rPr>
              <a:t>Tree based:</a:t>
            </a:r>
          </a:p>
          <a:p>
            <a:pPr lvl="2"/>
            <a:r>
              <a:rPr lang="en-US" dirty="0" err="1" smtClean="0"/>
              <a:t>Quadtree</a:t>
            </a:r>
            <a:endParaRPr lang="en-US" dirty="0" smtClean="0"/>
          </a:p>
          <a:p>
            <a:pPr lvl="2"/>
            <a:r>
              <a:rPr lang="en-US" dirty="0" err="1" smtClean="0"/>
              <a:t>kd</a:t>
            </a:r>
            <a:r>
              <a:rPr lang="en-US" dirty="0" smtClean="0"/>
              <a:t>-tree</a:t>
            </a:r>
          </a:p>
          <a:p>
            <a:pPr lvl="1"/>
            <a:r>
              <a:rPr lang="en-US" b="1" dirty="0" smtClean="0">
                <a:solidFill>
                  <a:srgbClr val="FF0066"/>
                </a:solidFill>
              </a:rPr>
              <a:t>Hashing: </a:t>
            </a:r>
          </a:p>
          <a:p>
            <a:pPr lvl="2"/>
            <a:r>
              <a:rPr lang="en-US" dirty="0" smtClean="0"/>
              <a:t>Locality-Sensitive Hashing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2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6270</TotalTime>
  <Words>3492</Words>
  <Application>Microsoft Macintosh PowerPoint</Application>
  <PresentationFormat>On-screen Show (4:3)</PresentationFormat>
  <Paragraphs>671</Paragraphs>
  <Slides>42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Large-scale Classification and Regression</vt:lpstr>
      <vt:lpstr>Supervised Learning</vt:lpstr>
      <vt:lpstr>Large Scale Machine Learning</vt:lpstr>
      <vt:lpstr>Instance Based Learning</vt:lpstr>
      <vt:lpstr>1-Nearest Neighbor</vt:lpstr>
      <vt:lpstr>k-Nearest Neighbor</vt:lpstr>
      <vt:lpstr>Kernel Regression</vt:lpstr>
      <vt:lpstr>How to find nearest neighbors?</vt:lpstr>
      <vt:lpstr>Algorithms for NN</vt:lpstr>
      <vt:lpstr>Perceptron</vt:lpstr>
      <vt:lpstr>Linear models: Perceptron</vt:lpstr>
      <vt:lpstr>Linear models for classification</vt:lpstr>
      <vt:lpstr>Perceptron [Rosenblatt ‘58]</vt:lpstr>
      <vt:lpstr>Perceptron: Estimating w</vt:lpstr>
      <vt:lpstr>Perceptron Convergence</vt:lpstr>
      <vt:lpstr>Properties of Perceptron</vt:lpstr>
      <vt:lpstr>Updating the Learning Rate</vt:lpstr>
      <vt:lpstr>Multiclass Perceptron</vt:lpstr>
      <vt:lpstr>Issues with Perceptrons</vt:lpstr>
      <vt:lpstr>Support Vector Machines</vt:lpstr>
      <vt:lpstr>Largest Margin</vt:lpstr>
      <vt:lpstr>Largest Margin</vt:lpstr>
      <vt:lpstr>Why maximizing γ a good idea?</vt:lpstr>
      <vt:lpstr>Why maximizing γ a good idea?</vt:lpstr>
      <vt:lpstr>What is the margin?</vt:lpstr>
      <vt:lpstr>Support Vector Machine</vt:lpstr>
      <vt:lpstr>Support Vector Machines</vt:lpstr>
      <vt:lpstr>Non-linearly Separable Data</vt:lpstr>
      <vt:lpstr>Support Vector Machines</vt:lpstr>
      <vt:lpstr>Slack Penalty C</vt:lpstr>
      <vt:lpstr>Support Vector Machines</vt:lpstr>
      <vt:lpstr>SVM: How to estimate w?</vt:lpstr>
      <vt:lpstr>SVM: How to estimate w?</vt:lpstr>
      <vt:lpstr>SVM: How to estimate w?</vt:lpstr>
      <vt:lpstr>SVM: How to estimate w?</vt:lpstr>
      <vt:lpstr>SVM: How to estimate w?</vt:lpstr>
      <vt:lpstr>An observation</vt:lpstr>
      <vt:lpstr>Example: Text categorization</vt:lpstr>
      <vt:lpstr>Example: Text categorization</vt:lpstr>
      <vt:lpstr>Optimization “Accuracy”</vt:lpstr>
      <vt:lpstr>SGD vs. Batch Conjugate Gradient</vt:lpstr>
      <vt:lpstr>Practical Considerations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649</cp:revision>
  <dcterms:created xsi:type="dcterms:W3CDTF">2012-02-02T15:44:05Z</dcterms:created>
  <dcterms:modified xsi:type="dcterms:W3CDTF">2015-01-21T01:07:15Z</dcterms:modified>
</cp:coreProperties>
</file>