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9" r:id="rId4"/>
    <p:sldId id="305" r:id="rId5"/>
    <p:sldId id="313" r:id="rId6"/>
    <p:sldId id="314" r:id="rId7"/>
    <p:sldId id="315" r:id="rId8"/>
    <p:sldId id="316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6" r:id="rId44"/>
    <p:sldId id="307" r:id="rId45"/>
    <p:sldId id="309" r:id="rId46"/>
    <p:sldId id="308" r:id="rId47"/>
    <p:sldId id="310" r:id="rId48"/>
    <p:sldId id="311" r:id="rId49"/>
    <p:sldId id="31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88497" autoAdjust="0"/>
  </p:normalViewPr>
  <p:slideViewPr>
    <p:cSldViewPr snapToGrid="0" snapToObjects="1">
      <p:cViewPr varScale="1">
        <p:scale>
          <a:sx n="117" d="100"/>
          <a:sy n="117" d="100"/>
        </p:scale>
        <p:origin x="-10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citeseer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Height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italian</a:t>
            </a:r>
            <a:r>
              <a:rPr lang="en-US" baseline="0" dirty="0" smtClean="0"/>
              <a:t> men at military age, raw and adjusted for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Watts-</a:t>
            </a:r>
            <a:r>
              <a:rPr lang="en-US" dirty="0" err="1" smtClean="0"/>
              <a:t>Strogatz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Account</a:t>
            </a:r>
            <a:r>
              <a:rPr lang="en-US" baseline="0" dirty="0" smtClean="0"/>
              <a:t> for triadic closures (cliques of friends)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Account for hubs (power law distribution, rather than Poisson of ER graphs)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AE6D-2FD3-4F50-B0D0-167963EC10D0}" type="slidenum">
              <a:rPr lang="en-US"/>
              <a:pPr/>
              <a:t>22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D9F29-C7B8-4141-9962-78493CA83A15}" type="slidenum">
              <a:rPr lang="en-US"/>
              <a:pPr/>
              <a:t>23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Artificial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.org/mathscinet/searchauthors.html" TargetMode="External"/><Relationship Id="rId4" Type="http://schemas.openxmlformats.org/officeDocument/2006/relationships/hyperlink" Target="http://oracleofbacon.org/" TargetMode="External"/><Relationship Id="rId5" Type="http://schemas.openxmlformats.org/officeDocument/2006/relationships/hyperlink" Target="http://www.linkedin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3.wm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Graphs</a:t>
            </a:r>
            <a:br>
              <a:rPr lang="en-US" dirty="0" smtClean="0"/>
            </a:br>
            <a:r>
              <a:rPr lang="en-US" dirty="0" smtClean="0"/>
              <a:t>(Part 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Shannon Quinn</a:t>
            </a:r>
          </a:p>
          <a:p>
            <a:endParaRPr lang="en-US" dirty="0"/>
          </a:p>
          <a:p>
            <a:r>
              <a:rPr lang="en-US" sz="1900" dirty="0" smtClean="0"/>
              <a:t>(with thanks to William </a:t>
            </a:r>
            <a:r>
              <a:rPr lang="en-US" sz="1900" dirty="0"/>
              <a:t>Cohen of CMU and Jure </a:t>
            </a:r>
            <a:r>
              <a:rPr lang="en-US" sz="1900" dirty="0" err="1"/>
              <a:t>Leskovec</a:t>
            </a:r>
            <a:r>
              <a:rPr lang="en-US" sz="1900" dirty="0"/>
              <a:t>, </a:t>
            </a:r>
            <a:r>
              <a:rPr lang="en-US" sz="1900" dirty="0" err="1"/>
              <a:t>Anand</a:t>
            </a:r>
            <a:r>
              <a:rPr lang="en-US" sz="1900" dirty="0"/>
              <a:t> </a:t>
            </a:r>
            <a:r>
              <a:rPr lang="en-US" sz="1900" dirty="0" err="1"/>
              <a:t>Rajaraman</a:t>
            </a:r>
            <a:r>
              <a:rPr lang="en-US" sz="1900" dirty="0"/>
              <a:t>, </a:t>
            </a:r>
            <a:r>
              <a:rPr lang="en-US" sz="1900" dirty="0" smtClean="0"/>
              <a:t>and Jeff </a:t>
            </a:r>
            <a:r>
              <a:rPr lang="en-US" sz="1900" dirty="0"/>
              <a:t>Ullman </a:t>
            </a:r>
            <a:r>
              <a:rPr lang="en-US" sz="1900" dirty="0" smtClean="0"/>
              <a:t>of Stanford University)</a:t>
            </a:r>
            <a:endParaRPr lang="en-US" sz="19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Citations</a:t>
            </a:r>
            <a:endParaRPr lang="en-US" dirty="0"/>
          </a:p>
        </p:txBody>
      </p:sp>
      <p:pic>
        <p:nvPicPr>
          <p:cNvPr id="3" name="Picture 2" descr="citeseer.png"/>
          <p:cNvPicPr>
            <a:picLocks noChangeAspect="1"/>
          </p:cNvPicPr>
          <p:nvPr/>
        </p:nvPicPr>
        <p:blipFill>
          <a:blip r:embed="rId3"/>
          <a:srcRect l="12500" t="12177" r="13333" b="12177"/>
          <a:stretch>
            <a:fillRect/>
          </a:stretch>
        </p:blipFill>
        <p:spPr>
          <a:xfrm>
            <a:off x="811646" y="1436252"/>
            <a:ext cx="7546662" cy="52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Blogs</a:t>
            </a:r>
            <a:endParaRPr lang="en-US" dirty="0"/>
          </a:p>
        </p:txBody>
      </p:sp>
      <p:pic>
        <p:nvPicPr>
          <p:cNvPr id="3" name="Picture 2" descr="blo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88" y="1559947"/>
            <a:ext cx="7080257" cy="5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Blogs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6921" t="21323" r="14454" b="11550"/>
          <a:stretch>
            <a:fillRect/>
          </a:stretch>
        </p:blipFill>
        <p:spPr bwMode="auto">
          <a:xfrm>
            <a:off x="0" y="1600200"/>
            <a:ext cx="9031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model graphs?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6322" t="33169" r="23854" b="7601"/>
          <a:stretch>
            <a:fillRect/>
          </a:stretch>
        </p:blipFill>
        <p:spPr bwMode="auto">
          <a:xfrm>
            <a:off x="381000" y="1399636"/>
            <a:ext cx="7391400" cy="522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do?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869215"/>
            <a:ext cx="6019800" cy="498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19050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curve: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Data to fit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Underlying process that “explains” the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Closed-form parametric form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Only models a small part of the data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29000"/>
            <a:ext cx="1962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Set </a:t>
            </a:r>
            <a:r>
              <a:rPr lang="en-US" sz="2000" i="1" dirty="0" smtClean="0"/>
              <a:t>V </a:t>
            </a:r>
            <a:r>
              <a:rPr lang="en-US" sz="2000" dirty="0" smtClean="0"/>
              <a:t>of vertices/nodes </a:t>
            </a:r>
            <a:r>
              <a:rPr lang="en-US" sz="2000" i="1" dirty="0" smtClean="0"/>
              <a:t>v1,… </a:t>
            </a:r>
            <a:r>
              <a:rPr lang="en-US" sz="2000" dirty="0" smtClean="0"/>
              <a:t>, set</a:t>
            </a:r>
            <a:r>
              <a:rPr lang="en-US" sz="2000" i="1" dirty="0" smtClean="0"/>
              <a:t> E </a:t>
            </a:r>
            <a:r>
              <a:rPr lang="en-US" sz="2000" dirty="0" smtClean="0"/>
              <a:t>of edges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u,v</a:t>
            </a:r>
            <a:r>
              <a:rPr lang="en-US" sz="2000" i="1" dirty="0" smtClean="0"/>
              <a:t>),….</a:t>
            </a:r>
          </a:p>
          <a:p>
            <a:pPr lvl="1"/>
            <a:r>
              <a:rPr lang="en-US" sz="2000" dirty="0" smtClean="0"/>
              <a:t>Edges might be directed and/or weighted and/or labeled</a:t>
            </a:r>
          </a:p>
          <a:p>
            <a:r>
              <a:rPr lang="en-US" sz="2000" i="1" dirty="0" smtClean="0"/>
              <a:t>Degree of v</a:t>
            </a:r>
            <a:r>
              <a:rPr lang="en-US" sz="2000" dirty="0" smtClean="0"/>
              <a:t> is #edges touching </a:t>
            </a:r>
            <a:r>
              <a:rPr lang="en-US" sz="2000" i="1" dirty="0" smtClean="0"/>
              <a:t>v</a:t>
            </a:r>
          </a:p>
          <a:p>
            <a:pPr lvl="1"/>
            <a:r>
              <a:rPr lang="en-US" sz="2000" i="1" dirty="0" err="1" smtClean="0"/>
              <a:t>Indegree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err="1" smtClean="0"/>
              <a:t>Outdegree</a:t>
            </a:r>
            <a:r>
              <a:rPr lang="en-US" sz="2000" i="1" dirty="0" smtClean="0"/>
              <a:t> </a:t>
            </a:r>
            <a:r>
              <a:rPr lang="en-US" sz="2000" dirty="0" smtClean="0"/>
              <a:t>for directed graphs</a:t>
            </a:r>
          </a:p>
          <a:p>
            <a:r>
              <a:rPr lang="en-US" sz="2000" i="1" dirty="0" smtClean="0"/>
              <a:t>Path </a:t>
            </a:r>
            <a:r>
              <a:rPr lang="en-US" sz="2000" dirty="0" smtClean="0"/>
              <a:t>is sequence of edges </a:t>
            </a:r>
            <a:r>
              <a:rPr lang="en-US" sz="2000" i="1" dirty="0" smtClean="0"/>
              <a:t>(v0,v1),(v1,v2),….</a:t>
            </a:r>
          </a:p>
          <a:p>
            <a:r>
              <a:rPr lang="en-US" sz="2000" i="1" dirty="0" smtClean="0"/>
              <a:t>Geodesic path between u and v </a:t>
            </a:r>
            <a:r>
              <a:rPr lang="en-US" sz="2000" dirty="0" smtClean="0"/>
              <a:t>is shortest path connecting them</a:t>
            </a:r>
          </a:p>
          <a:p>
            <a:pPr lvl="1"/>
            <a:r>
              <a:rPr lang="en-US" sz="2000" i="1" dirty="0" smtClean="0"/>
              <a:t>Diameter</a:t>
            </a:r>
            <a:r>
              <a:rPr lang="en-US" sz="2000" dirty="0" smtClean="0"/>
              <a:t> is max </a:t>
            </a:r>
            <a:r>
              <a:rPr lang="en-US" sz="2000" baseline="-25000" dirty="0" err="1" smtClean="0"/>
              <a:t>u,v</a:t>
            </a:r>
            <a:r>
              <a:rPr lang="en-US" sz="2000" baseline="-25000" dirty="0" smtClean="0"/>
              <a:t> in V </a:t>
            </a:r>
            <a:r>
              <a:rPr lang="en-US" sz="2000" dirty="0" smtClean="0"/>
              <a:t>{length of geodesic between </a:t>
            </a:r>
            <a:r>
              <a:rPr lang="en-US" sz="2000" dirty="0" err="1" smtClean="0"/>
              <a:t>u,v</a:t>
            </a:r>
            <a:r>
              <a:rPr lang="en-US" sz="2000" dirty="0" smtClean="0"/>
              <a:t>}</a:t>
            </a:r>
          </a:p>
          <a:p>
            <a:pPr lvl="1"/>
            <a:r>
              <a:rPr lang="en-US" sz="2000" i="1" dirty="0" smtClean="0"/>
              <a:t>Effective diameter </a:t>
            </a:r>
            <a:r>
              <a:rPr lang="en-US" sz="2000" dirty="0" smtClean="0"/>
              <a:t>is 90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</a:t>
            </a:r>
          </a:p>
          <a:p>
            <a:pPr lvl="1"/>
            <a:r>
              <a:rPr lang="en-US" sz="2000" i="1" dirty="0" smtClean="0"/>
              <a:t>Mean diameter </a:t>
            </a:r>
            <a:r>
              <a:rPr lang="en-US" sz="2000" dirty="0" smtClean="0"/>
              <a:t>is over connected pairs</a:t>
            </a:r>
            <a:endParaRPr lang="en-US" sz="2000" i="1" dirty="0" smtClean="0"/>
          </a:p>
          <a:p>
            <a:r>
              <a:rPr lang="en-US" sz="2000" i="1" dirty="0" smtClean="0"/>
              <a:t>(Connected) component </a:t>
            </a:r>
            <a:r>
              <a:rPr lang="en-US" sz="2000" dirty="0" smtClean="0"/>
              <a:t>is subset of nodes that are all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connected via paths</a:t>
            </a:r>
          </a:p>
          <a:p>
            <a:r>
              <a:rPr lang="en-US" sz="2000" i="1" dirty="0" smtClean="0"/>
              <a:t>Clique </a:t>
            </a:r>
            <a:r>
              <a:rPr lang="en-US" sz="2000" dirty="0" smtClean="0"/>
              <a:t>is subset of nodes that are all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connected via </a:t>
            </a:r>
            <a:r>
              <a:rPr lang="en-US" sz="2000" i="1" dirty="0" smtClean="0"/>
              <a:t>edges</a:t>
            </a:r>
          </a:p>
          <a:p>
            <a:r>
              <a:rPr lang="en-US" sz="2000" i="1" dirty="0" smtClean="0"/>
              <a:t>Triangle </a:t>
            </a:r>
            <a:r>
              <a:rPr lang="en-US" sz="2000" dirty="0" smtClean="0"/>
              <a:t>is a clique of size three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common properties of graphs:</a:t>
            </a:r>
          </a:p>
          <a:p>
            <a:pPr lvl="1"/>
            <a:r>
              <a:rPr lang="en-US" dirty="0" smtClean="0"/>
              <a:t>Distribution of node degrees</a:t>
            </a:r>
          </a:p>
          <a:p>
            <a:pPr lvl="1"/>
            <a:r>
              <a:rPr lang="en-US" dirty="0" smtClean="0"/>
              <a:t>Distribution of cliques (e.g., triangles)</a:t>
            </a:r>
          </a:p>
          <a:p>
            <a:pPr lvl="1"/>
            <a:r>
              <a:rPr lang="en-US" dirty="0" smtClean="0"/>
              <a:t>Distribution of paths</a:t>
            </a:r>
          </a:p>
          <a:p>
            <a:pPr lvl="2"/>
            <a:r>
              <a:rPr lang="en-US" dirty="0" smtClean="0"/>
              <a:t>Diameter (max shortest-path)</a:t>
            </a:r>
          </a:p>
          <a:p>
            <a:pPr lvl="2"/>
            <a:r>
              <a:rPr lang="en-US" dirty="0" smtClean="0"/>
              <a:t>Effective diameter (90</a:t>
            </a:r>
            <a:r>
              <a:rPr lang="en-US" baseline="30000" dirty="0" smtClean="0"/>
              <a:t>th</a:t>
            </a:r>
            <a:r>
              <a:rPr lang="en-US" dirty="0" smtClean="0"/>
              <a:t> percentile)</a:t>
            </a:r>
          </a:p>
          <a:p>
            <a:pPr lvl="2"/>
            <a:r>
              <a:rPr lang="en-US" dirty="0" smtClean="0"/>
              <a:t>Connected components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types of graphs to consider:</a:t>
            </a:r>
          </a:p>
          <a:p>
            <a:pPr lvl="1"/>
            <a:r>
              <a:rPr lang="en-US" dirty="0" smtClean="0"/>
              <a:t>Real graphs (social &amp; otherwise)</a:t>
            </a:r>
          </a:p>
          <a:p>
            <a:pPr lvl="1"/>
            <a:r>
              <a:rPr lang="en-US" dirty="0" smtClean="0"/>
              <a:t>Generated graphs:</a:t>
            </a:r>
          </a:p>
          <a:p>
            <a:pPr lvl="2"/>
            <a:r>
              <a:rPr lang="en-US" dirty="0" err="1" smtClean="0"/>
              <a:t>Erdos-Renyi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“Bernoulli” or “Poisson”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Watts-</a:t>
            </a:r>
            <a:r>
              <a:rPr lang="en-US" altLang="zh-CN" dirty="0" err="1" smtClean="0">
                <a:ea typeface="宋体" pitchFamily="2" charset="-122"/>
              </a:rPr>
              <a:t>Strogatz</a:t>
            </a:r>
            <a:r>
              <a:rPr lang="en-US" altLang="zh-CN" dirty="0" smtClean="0">
                <a:ea typeface="宋体" pitchFamily="2" charset="-122"/>
              </a:rPr>
              <a:t> “small world” graphs</a:t>
            </a:r>
            <a:endParaRPr lang="en-US" dirty="0" smtClean="0"/>
          </a:p>
          <a:p>
            <a:pPr lvl="2"/>
            <a:r>
              <a:rPr lang="en-US" dirty="0" err="1" smtClean="0"/>
              <a:t>Barbosi</a:t>
            </a:r>
            <a:r>
              <a:rPr lang="en-US" dirty="0" smtClean="0"/>
              <a:t>-Albert “preferential attachment”</a:t>
            </a:r>
          </a:p>
          <a:p>
            <a:pPr lvl="2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i="1" dirty="0" smtClean="0"/>
              <a:t>n </a:t>
            </a:r>
            <a:r>
              <a:rPr lang="en-US" dirty="0" smtClean="0"/>
              <a:t>nodes, and connect each pair with probability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Mean degree is </a:t>
            </a:r>
            <a:r>
              <a:rPr lang="en-US" i="1" dirty="0" smtClean="0"/>
              <a:t>z</a:t>
            </a:r>
            <a:r>
              <a:rPr lang="en-US" dirty="0" smtClean="0"/>
              <a:t>=</a:t>
            </a:r>
            <a:r>
              <a:rPr lang="en-US" i="1" dirty="0" smtClean="0"/>
              <a:t>p(n-1)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2900" y="3276600"/>
          <a:ext cx="86883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name="Equation" r:id="rId3" imgW="4228920" imgH="457200" progId="Equation.3">
                  <p:embed/>
                </p:oleObj>
              </mc:Choice>
              <mc:Fallback>
                <p:oleObj name="Equation" r:id="rId3" imgW="42289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276600"/>
                        <a:ext cx="868838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600" y="5029200"/>
          <a:ext cx="44078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3" name="Equation" r:id="rId5" imgW="1765080" imgH="457200" progId="Equation.3">
                  <p:embed/>
                </p:oleObj>
              </mc:Choice>
              <mc:Fallback>
                <p:oleObj name="Equation" r:id="rId5" imgW="17650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29200"/>
                        <a:ext cx="44078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429000" y="3276600"/>
            <a:ext cx="914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4876800"/>
            <a:ext cx="47244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410200" y="4267200"/>
            <a:ext cx="1143000" cy="1066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562600" y="4495800"/>
          <a:ext cx="87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4" name="Equation" r:id="rId7" imgW="215640" imgH="203040" progId="Equation.3">
                  <p:embed/>
                </p:oleObj>
              </mc:Choice>
              <mc:Fallback>
                <p:oleObj name="Equation" r:id="rId7" imgW="2156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95800"/>
                        <a:ext cx="876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343400" y="3276600"/>
            <a:ext cx="1143000" cy="1066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9350"/>
            <a:ext cx="7848600" cy="53586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Take </a:t>
            </a:r>
            <a:r>
              <a:rPr lang="en-US" i="1" dirty="0" smtClean="0"/>
              <a:t>n </a:t>
            </a:r>
            <a:r>
              <a:rPr lang="en-US" dirty="0" smtClean="0"/>
              <a:t>nodes, and connect each pair with probability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Mean degree is </a:t>
            </a:r>
            <a:r>
              <a:rPr lang="en-US" i="1" dirty="0" smtClean="0"/>
              <a:t>z</a:t>
            </a:r>
            <a:r>
              <a:rPr lang="en-US" dirty="0" smtClean="0"/>
              <a:t>=</a:t>
            </a:r>
            <a:r>
              <a:rPr lang="en-US" i="1" dirty="0" smtClean="0"/>
              <a:t>p(n-1)</a:t>
            </a:r>
          </a:p>
          <a:p>
            <a:pPr lvl="1"/>
            <a:r>
              <a:rPr lang="en-US" dirty="0" smtClean="0"/>
              <a:t>Mean number of neighbors distance </a:t>
            </a:r>
            <a:r>
              <a:rPr lang="en-US" i="1" dirty="0" smtClean="0"/>
              <a:t>d </a:t>
            </a:r>
            <a:r>
              <a:rPr lang="en-US" dirty="0" smtClean="0"/>
              <a:t>from </a:t>
            </a:r>
            <a:r>
              <a:rPr lang="en-US" i="1" dirty="0" smtClean="0"/>
              <a:t>v </a:t>
            </a:r>
            <a:r>
              <a:rPr lang="en-US" dirty="0" smtClean="0"/>
              <a:t>is 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d</a:t>
            </a:r>
            <a:endParaRPr lang="en-US" i="1" baseline="30000" dirty="0" smtClean="0"/>
          </a:p>
          <a:p>
            <a:pPr lvl="1"/>
            <a:r>
              <a:rPr lang="en-US" dirty="0" smtClean="0"/>
              <a:t>How large does </a:t>
            </a:r>
            <a:r>
              <a:rPr lang="en-US" i="1" dirty="0" smtClean="0"/>
              <a:t>d </a:t>
            </a:r>
            <a:r>
              <a:rPr lang="en-US" dirty="0" smtClean="0"/>
              <a:t>need to be so that 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d</a:t>
            </a:r>
            <a:r>
              <a:rPr lang="en-US" i="1" baseline="30000" dirty="0" smtClean="0"/>
              <a:t> </a:t>
            </a:r>
            <a:r>
              <a:rPr lang="en-US" i="1" dirty="0" smtClean="0"/>
              <a:t>&gt;=n ?</a:t>
            </a:r>
          </a:p>
          <a:p>
            <a:pPr lvl="2"/>
            <a:r>
              <a:rPr lang="en-US" dirty="0" smtClean="0"/>
              <a:t>If </a:t>
            </a:r>
            <a:r>
              <a:rPr lang="en-US" i="1" dirty="0" smtClean="0"/>
              <a:t>z&gt;1, d = log(n)/log(z)</a:t>
            </a:r>
          </a:p>
          <a:p>
            <a:pPr lvl="2"/>
            <a:r>
              <a:rPr lang="en-US" dirty="0" smtClean="0"/>
              <a:t>If z&lt;1, you can’t do it</a:t>
            </a:r>
          </a:p>
          <a:p>
            <a:pPr lvl="1"/>
            <a:r>
              <a:rPr lang="en-US" dirty="0" smtClean="0"/>
              <a:t>So: </a:t>
            </a:r>
          </a:p>
          <a:p>
            <a:pPr lvl="2"/>
            <a:r>
              <a:rPr lang="en-US" i="1" dirty="0" smtClean="0"/>
              <a:t>There tend to be either many small components (z&lt;1) or one large one (</a:t>
            </a:r>
            <a:r>
              <a:rPr lang="en-US" i="1" dirty="0" smtClean="0"/>
              <a:t>z&gt;1</a:t>
            </a:r>
            <a:r>
              <a:rPr lang="en-US" i="1" dirty="0" smtClean="0"/>
              <a:t>) giant connected component)</a:t>
            </a:r>
          </a:p>
          <a:p>
            <a:pPr lvl="1"/>
            <a:r>
              <a:rPr lang="en-US" dirty="0" smtClean="0"/>
              <a:t>Another intuition:</a:t>
            </a:r>
          </a:p>
          <a:p>
            <a:pPr lvl="2"/>
            <a:r>
              <a:rPr lang="en-US" dirty="0" smtClean="0"/>
              <a:t>If there are a two large connected components, then with high probability a few random edges will link them up.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iteseer.png"/>
          <p:cNvPicPr>
            <a:picLocks noChangeAspect="1"/>
          </p:cNvPicPr>
          <p:nvPr/>
        </p:nvPicPr>
        <p:blipFill>
          <a:blip r:embed="rId2"/>
          <a:srcRect l="12500" t="12177" r="13333" b="12177"/>
          <a:stretch>
            <a:fillRect/>
          </a:stretch>
        </p:blipFill>
        <p:spPr>
          <a:xfrm>
            <a:off x="304800" y="152400"/>
            <a:ext cx="875071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I’m talking about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Lots of large data </a:t>
            </a:r>
            <a:r>
              <a:rPr lang="en-US" i="1" dirty="0" smtClean="0"/>
              <a:t>is </a:t>
            </a:r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Facebook, Twitter, citation data, and other </a:t>
            </a:r>
            <a:r>
              <a:rPr lang="en-US" i="1" dirty="0" smtClean="0"/>
              <a:t>social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The web, the blogosphere, the semantic web, Freebase, </a:t>
            </a:r>
            <a:r>
              <a:rPr lang="en-US" dirty="0"/>
              <a:t>W</a:t>
            </a:r>
            <a:r>
              <a:rPr lang="en-US" dirty="0" smtClean="0"/>
              <a:t>ikipedia, Twitter, and other </a:t>
            </a:r>
            <a:r>
              <a:rPr lang="en-US" i="1" dirty="0" smtClean="0"/>
              <a:t>information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Text corpora (like RCV1), large datasets with discrete feature values, and other </a:t>
            </a:r>
            <a:r>
              <a:rPr lang="en-US" i="1" dirty="0" smtClean="0"/>
              <a:t>bipartite </a:t>
            </a:r>
            <a:r>
              <a:rPr lang="en-US" dirty="0" smtClean="0"/>
              <a:t>networks</a:t>
            </a:r>
          </a:p>
          <a:p>
            <a:pPr lvl="2"/>
            <a:r>
              <a:rPr lang="en-US" dirty="0" smtClean="0"/>
              <a:t>nodes = documents or words</a:t>
            </a:r>
          </a:p>
          <a:p>
            <a:pPr lvl="2"/>
            <a:r>
              <a:rPr lang="en-US" dirty="0" smtClean="0"/>
              <a:t>links connect document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word or word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document</a:t>
            </a:r>
            <a:endParaRPr lang="en-US" dirty="0" smtClean="0"/>
          </a:p>
          <a:p>
            <a:pPr lvl="1"/>
            <a:r>
              <a:rPr lang="en-US" dirty="0" smtClean="0"/>
              <a:t>Computer networks, biological networks (proteins, ecosystems, brains, …), …</a:t>
            </a:r>
          </a:p>
          <a:p>
            <a:pPr lvl="1"/>
            <a:r>
              <a:rPr lang="en-US" dirty="0" smtClean="0"/>
              <a:t>Heterogeneous networks with multiple types of nodes</a:t>
            </a:r>
          </a:p>
          <a:p>
            <a:pPr lvl="2"/>
            <a:r>
              <a:rPr lang="en-US" dirty="0" smtClean="0"/>
              <a:t>people, groups, documents</a:t>
            </a:r>
          </a:p>
        </p:txBody>
      </p:sp>
    </p:spTree>
    <p:extLst>
      <p:ext uri="{BB962C8B-B14F-4D97-AF65-F5344CB8AC3E}">
        <p14:creationId xmlns:p14="http://schemas.microsoft.com/office/powerpoint/2010/main" val="401602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lo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4476" cy="685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Take </a:t>
            </a:r>
            <a:r>
              <a:rPr lang="en-US" i="1" dirty="0" smtClean="0"/>
              <a:t>n </a:t>
            </a:r>
            <a:r>
              <a:rPr lang="en-US" dirty="0" smtClean="0"/>
              <a:t>nodes, and connect each pair with probability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Mean degree is </a:t>
            </a:r>
            <a:r>
              <a:rPr lang="en-US" i="1" dirty="0" smtClean="0"/>
              <a:t>z</a:t>
            </a:r>
            <a:r>
              <a:rPr lang="en-US" dirty="0" smtClean="0"/>
              <a:t>=</a:t>
            </a:r>
            <a:r>
              <a:rPr lang="en-US" i="1" dirty="0" smtClean="0"/>
              <a:t>p(n-1)</a:t>
            </a:r>
          </a:p>
          <a:p>
            <a:pPr lvl="1"/>
            <a:r>
              <a:rPr lang="en-US" dirty="0" smtClean="0"/>
              <a:t>Mean number of neighbors distance </a:t>
            </a:r>
            <a:r>
              <a:rPr lang="en-US" i="1" dirty="0" smtClean="0"/>
              <a:t>d </a:t>
            </a:r>
            <a:r>
              <a:rPr lang="en-US" dirty="0" smtClean="0"/>
              <a:t>from </a:t>
            </a:r>
            <a:r>
              <a:rPr lang="en-US" i="1" dirty="0" smtClean="0"/>
              <a:t>v </a:t>
            </a:r>
            <a:r>
              <a:rPr lang="en-US" dirty="0" smtClean="0"/>
              <a:t>is 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d</a:t>
            </a:r>
            <a:endParaRPr lang="en-US" i="1" baseline="30000" dirty="0" smtClean="0"/>
          </a:p>
          <a:p>
            <a:pPr lvl="1"/>
            <a:r>
              <a:rPr lang="en-US" dirty="0" smtClean="0"/>
              <a:t>How large does </a:t>
            </a:r>
            <a:r>
              <a:rPr lang="en-US" i="1" dirty="0" smtClean="0"/>
              <a:t>d </a:t>
            </a:r>
            <a:r>
              <a:rPr lang="en-US" dirty="0" smtClean="0"/>
              <a:t>need to be so that 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d</a:t>
            </a:r>
            <a:r>
              <a:rPr lang="en-US" i="1" baseline="30000" dirty="0" smtClean="0"/>
              <a:t> </a:t>
            </a:r>
            <a:r>
              <a:rPr lang="en-US" i="1" dirty="0" smtClean="0"/>
              <a:t>&gt;=n ?</a:t>
            </a:r>
          </a:p>
          <a:p>
            <a:pPr lvl="2"/>
            <a:r>
              <a:rPr lang="en-US" dirty="0" smtClean="0"/>
              <a:t>If </a:t>
            </a:r>
            <a:r>
              <a:rPr lang="en-US" i="1" dirty="0" smtClean="0"/>
              <a:t>z&gt;1, d = log(n)/log(z)</a:t>
            </a:r>
          </a:p>
          <a:p>
            <a:pPr lvl="2"/>
            <a:r>
              <a:rPr lang="en-US" dirty="0" smtClean="0"/>
              <a:t>If z&lt;1, you can’t do it</a:t>
            </a:r>
          </a:p>
          <a:p>
            <a:pPr lvl="1"/>
            <a:r>
              <a:rPr lang="en-US" dirty="0" smtClean="0"/>
              <a:t>So: </a:t>
            </a:r>
          </a:p>
          <a:p>
            <a:pPr lvl="2"/>
            <a:r>
              <a:rPr lang="en-US" i="1" dirty="0" smtClean="0"/>
              <a:t>If z&gt;1, diameters tend to be small (relative to n)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 l="15715" t="37488" r="32857" b="24193"/>
          <a:stretch>
            <a:fillRect/>
          </a:stretch>
        </p:blipFill>
        <p:spPr bwMode="auto">
          <a:xfrm>
            <a:off x="838200" y="18288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76400" y="914400"/>
            <a:ext cx="569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Sociometry</a:t>
            </a:r>
            <a:r>
              <a:rPr lang="en-US"/>
              <a:t>, Vol. 32, No. 4. (Dec., 1969), pp. 425-443.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467600" y="4343400"/>
            <a:ext cx="1219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64 of 296 chains succeed, avg chain length is 6.2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Illustrations of the Small World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Millgram’s</a:t>
            </a:r>
            <a:r>
              <a:rPr lang="en-US" dirty="0" smtClean="0"/>
              <a:t> experiment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Erdős</a:t>
            </a:r>
            <a:r>
              <a:rPr lang="en-US" dirty="0" smtClean="0"/>
              <a:t> </a:t>
            </a:r>
            <a:r>
              <a:rPr lang="en-US" dirty="0"/>
              <a:t>numbers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hlinkClick r:id="rId3"/>
              </a:rPr>
              <a:t>http://www.ams.org/mathscinet/searchauthors.html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Bacon numbers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linkClick r:id="rId4"/>
              </a:rPr>
              <a:t>http://oracleofbacon.org/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LinkedIn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linkClick r:id="rId5"/>
              </a:rPr>
              <a:t>http://www.linkedin.com/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Privacy issues: the whole network is </a:t>
            </a:r>
            <a:r>
              <a:rPr lang="en-US" i="1" dirty="0"/>
              <a:t>not</a:t>
            </a:r>
            <a:r>
              <a:rPr lang="en-US" dirty="0"/>
              <a:t> visible to </a:t>
            </a:r>
            <a:r>
              <a:rPr lang="en-US" dirty="0" smtClean="0"/>
              <a:t>all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54845"/>
          <a:stretch>
            <a:fillRect/>
          </a:stretch>
        </p:blipFill>
        <p:spPr bwMode="auto">
          <a:xfrm>
            <a:off x="742950" y="762000"/>
            <a:ext cx="4819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63876"/>
          <a:stretch>
            <a:fillRect/>
          </a:stretch>
        </p:blipFill>
        <p:spPr bwMode="auto">
          <a:xfrm>
            <a:off x="609600" y="2209800"/>
            <a:ext cx="5867400" cy="445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45155" b="36030"/>
          <a:stretch>
            <a:fillRect/>
          </a:stretch>
        </p:blipFill>
        <p:spPr bwMode="auto">
          <a:xfrm>
            <a:off x="160020" y="0"/>
            <a:ext cx="57835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021" t="20533" r="25889" b="9970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638800" y="0"/>
            <a:ext cx="1295400" cy="65532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89989"/>
            <a:ext cx="3581400" cy="296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i="1" dirty="0" smtClean="0"/>
              <a:t>n </a:t>
            </a:r>
            <a:r>
              <a:rPr lang="en-US" dirty="0" smtClean="0"/>
              <a:t>nodes, and connect each pair with probability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Mean degree is </a:t>
            </a:r>
            <a:r>
              <a:rPr lang="en-US" i="1" dirty="0" smtClean="0"/>
              <a:t>z</a:t>
            </a:r>
            <a:r>
              <a:rPr lang="en-US" dirty="0" smtClean="0"/>
              <a:t>=</a:t>
            </a:r>
            <a:r>
              <a:rPr lang="en-US" i="1" dirty="0" smtClean="0"/>
              <a:t>p(n-1)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3200400"/>
          <a:ext cx="625174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Equation" r:id="rId4" imgW="2501640" imgH="457200" progId="Equation.3">
                  <p:embed/>
                </p:oleObj>
              </mc:Choice>
              <mc:Fallback>
                <p:oleObj name="Equation" r:id="rId4" imgW="250164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6251747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" y="4572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usually </a:t>
            </a:r>
            <a:r>
              <a:rPr lang="en-US" sz="2400" i="1" dirty="0" smtClean="0"/>
              <a:t>not</a:t>
            </a:r>
            <a:r>
              <a:rPr lang="en-US" sz="2400" dirty="0" smtClean="0"/>
              <a:t> a good model of degree distribution in natural networks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Plot cumulative degree</a:t>
            </a:r>
          </a:p>
          <a:p>
            <a:pPr lvl="1"/>
            <a:r>
              <a:rPr lang="en-US" dirty="0" smtClean="0"/>
              <a:t>X axis is degree </a:t>
            </a:r>
          </a:p>
          <a:p>
            <a:pPr lvl="1"/>
            <a:r>
              <a:rPr lang="en-US" dirty="0" smtClean="0"/>
              <a:t>Y axis is #nodes that have degree at least </a:t>
            </a:r>
            <a:r>
              <a:rPr lang="en-US" i="1" dirty="0" smtClean="0"/>
              <a:t>k</a:t>
            </a:r>
          </a:p>
          <a:p>
            <a:r>
              <a:rPr lang="en-US" dirty="0" smtClean="0"/>
              <a:t>Typically use a log-log scale</a:t>
            </a:r>
          </a:p>
          <a:p>
            <a:pPr lvl="1"/>
            <a:r>
              <a:rPr lang="en-US" dirty="0" smtClean="0"/>
              <a:t>Straight lines are a power law; normal curve dives to zero at some point</a:t>
            </a:r>
          </a:p>
          <a:p>
            <a:pPr lvl="1"/>
            <a:r>
              <a:rPr lang="en-US" dirty="0" smtClean="0"/>
              <a:t>Left: trust network in </a:t>
            </a:r>
            <a:r>
              <a:rPr lang="en-US" dirty="0" err="1" smtClean="0"/>
              <a:t>epinions</a:t>
            </a:r>
            <a:r>
              <a:rPr lang="en-US" dirty="0" smtClean="0"/>
              <a:t> web site from Richardson &amp; </a:t>
            </a:r>
            <a:r>
              <a:rPr lang="en-US" dirty="0" err="1" smtClean="0"/>
              <a:t>Domingos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8349" t="31531" r="50890" b="15674"/>
          <a:stretch>
            <a:fillRect/>
          </a:stretch>
        </p:blipFill>
        <p:spPr bwMode="auto">
          <a:xfrm>
            <a:off x="4400550" y="1447800"/>
            <a:ext cx="4743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/>
        </p:nvSpPr>
        <p:spPr>
          <a:xfrm>
            <a:off x="5706208" y="2444262"/>
            <a:ext cx="1573823" cy="2435469"/>
          </a:xfrm>
          <a:custGeom>
            <a:avLst/>
            <a:gdLst>
              <a:gd name="connsiteX0" fmla="*/ 0 w 1573823"/>
              <a:gd name="connsiteY0" fmla="*/ 0 h 2435469"/>
              <a:gd name="connsiteX1" fmla="*/ 509954 w 1573823"/>
              <a:gd name="connsiteY1" fmla="*/ 360484 h 2435469"/>
              <a:gd name="connsiteX2" fmla="*/ 958361 w 1573823"/>
              <a:gd name="connsiteY2" fmla="*/ 720969 h 2435469"/>
              <a:gd name="connsiteX3" fmla="*/ 1230923 w 1573823"/>
              <a:gd name="connsiteY3" fmla="*/ 1019907 h 2435469"/>
              <a:gd name="connsiteX4" fmla="*/ 1441938 w 1573823"/>
              <a:gd name="connsiteY4" fmla="*/ 1477107 h 2435469"/>
              <a:gd name="connsiteX5" fmla="*/ 1573823 w 1573823"/>
              <a:gd name="connsiteY5" fmla="*/ 2435469 h 243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823" h="2435469">
                <a:moveTo>
                  <a:pt x="0" y="0"/>
                </a:moveTo>
                <a:cubicBezTo>
                  <a:pt x="175113" y="120161"/>
                  <a:pt x="350227" y="240323"/>
                  <a:pt x="509954" y="360484"/>
                </a:cubicBezTo>
                <a:cubicBezTo>
                  <a:pt x="669681" y="480645"/>
                  <a:pt x="838200" y="611065"/>
                  <a:pt x="958361" y="720969"/>
                </a:cubicBezTo>
                <a:cubicBezTo>
                  <a:pt x="1078522" y="830873"/>
                  <a:pt x="1150327" y="893884"/>
                  <a:pt x="1230923" y="1019907"/>
                </a:cubicBezTo>
                <a:cubicBezTo>
                  <a:pt x="1311519" y="1145930"/>
                  <a:pt x="1384788" y="1241180"/>
                  <a:pt x="1441938" y="1477107"/>
                </a:cubicBezTo>
                <a:cubicBezTo>
                  <a:pt x="1499088" y="1713034"/>
                  <a:pt x="1551842" y="2278673"/>
                  <a:pt x="1573823" y="24354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8349" t="38375" r="50890" b="15674"/>
          <a:stretch>
            <a:fillRect/>
          </a:stretch>
        </p:blipFill>
        <p:spPr bwMode="auto">
          <a:xfrm>
            <a:off x="4400550" y="1981200"/>
            <a:ext cx="4743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410200" y="2209800"/>
            <a:ext cx="35052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Plot cumulative degree</a:t>
            </a:r>
          </a:p>
          <a:p>
            <a:pPr lvl="1"/>
            <a:r>
              <a:rPr lang="en-US" dirty="0" smtClean="0"/>
              <a:t>X axis is degree </a:t>
            </a:r>
          </a:p>
          <a:p>
            <a:pPr lvl="1"/>
            <a:r>
              <a:rPr lang="en-US" dirty="0" smtClean="0"/>
              <a:t>Y axis is #nodes that have degree at least </a:t>
            </a:r>
            <a:r>
              <a:rPr lang="en-US" i="1" dirty="0" smtClean="0"/>
              <a:t>k</a:t>
            </a:r>
          </a:p>
          <a:p>
            <a:r>
              <a:rPr lang="en-US" dirty="0" smtClean="0"/>
              <a:t>Typically use a log-log scale</a:t>
            </a:r>
          </a:p>
          <a:p>
            <a:pPr lvl="1"/>
            <a:r>
              <a:rPr lang="en-US" dirty="0" smtClean="0"/>
              <a:t>Straight lines are a power law; normal curve dives to zero at some point</a:t>
            </a:r>
          </a:p>
          <a:p>
            <a:pPr lvl="2"/>
            <a:r>
              <a:rPr lang="en-US" dirty="0" smtClean="0"/>
              <a:t>This defines a “scale” for the network</a:t>
            </a:r>
          </a:p>
          <a:p>
            <a:pPr lvl="1"/>
            <a:r>
              <a:rPr lang="en-US" dirty="0" smtClean="0"/>
              <a:t>Left: trust network in </a:t>
            </a:r>
            <a:r>
              <a:rPr lang="en-US" dirty="0" err="1" smtClean="0"/>
              <a:t>epinions</a:t>
            </a:r>
            <a:r>
              <a:rPr lang="en-US" dirty="0" smtClean="0"/>
              <a:t> web site from Richardson &amp; </a:t>
            </a:r>
            <a:r>
              <a:rPr lang="en-US" dirty="0" err="1" smtClean="0"/>
              <a:t>Domingos</a:t>
            </a:r>
            <a:endParaRPr lang="en-US" dirty="0" smtClean="0"/>
          </a:p>
        </p:txBody>
      </p:sp>
      <p:sp>
        <p:nvSpPr>
          <p:cNvPr id="9" name="Freeform 8"/>
          <p:cNvSpPr/>
          <p:nvPr/>
        </p:nvSpPr>
        <p:spPr>
          <a:xfrm>
            <a:off x="5706208" y="2444262"/>
            <a:ext cx="1573823" cy="2435469"/>
          </a:xfrm>
          <a:custGeom>
            <a:avLst/>
            <a:gdLst>
              <a:gd name="connsiteX0" fmla="*/ 0 w 1573823"/>
              <a:gd name="connsiteY0" fmla="*/ 0 h 2435469"/>
              <a:gd name="connsiteX1" fmla="*/ 509954 w 1573823"/>
              <a:gd name="connsiteY1" fmla="*/ 360484 h 2435469"/>
              <a:gd name="connsiteX2" fmla="*/ 958361 w 1573823"/>
              <a:gd name="connsiteY2" fmla="*/ 720969 h 2435469"/>
              <a:gd name="connsiteX3" fmla="*/ 1230923 w 1573823"/>
              <a:gd name="connsiteY3" fmla="*/ 1019907 h 2435469"/>
              <a:gd name="connsiteX4" fmla="*/ 1441938 w 1573823"/>
              <a:gd name="connsiteY4" fmla="*/ 1477107 h 2435469"/>
              <a:gd name="connsiteX5" fmla="*/ 1573823 w 1573823"/>
              <a:gd name="connsiteY5" fmla="*/ 2435469 h 243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823" h="2435469">
                <a:moveTo>
                  <a:pt x="0" y="0"/>
                </a:moveTo>
                <a:cubicBezTo>
                  <a:pt x="175113" y="120161"/>
                  <a:pt x="350227" y="240323"/>
                  <a:pt x="509954" y="360484"/>
                </a:cubicBezTo>
                <a:cubicBezTo>
                  <a:pt x="669681" y="480645"/>
                  <a:pt x="838200" y="611065"/>
                  <a:pt x="958361" y="720969"/>
                </a:cubicBezTo>
                <a:cubicBezTo>
                  <a:pt x="1078522" y="830873"/>
                  <a:pt x="1150327" y="893884"/>
                  <a:pt x="1230923" y="1019907"/>
                </a:cubicBezTo>
                <a:cubicBezTo>
                  <a:pt x="1311519" y="1145930"/>
                  <a:pt x="1384788" y="1241180"/>
                  <a:pt x="1441938" y="1477107"/>
                </a:cubicBezTo>
                <a:cubicBezTo>
                  <a:pt x="1499088" y="1713034"/>
                  <a:pt x="1551842" y="2278673"/>
                  <a:pt x="1573823" y="2435469"/>
                </a:cubicBezTo>
              </a:path>
            </a:pathLst>
          </a:cu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0" y="2438400"/>
            <a:ext cx="2971800" cy="2286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753100" y="3543300"/>
            <a:ext cx="312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076950" y="5638800"/>
          <a:ext cx="17684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Equation" r:id="rId4" imgW="583920" imgH="241200" progId="Equation.3">
                  <p:embed/>
                </p:oleObj>
              </mc:Choice>
              <mc:Fallback>
                <p:oleObj name="Equation" r:id="rId4" imgW="583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5638800"/>
                        <a:ext cx="1768475" cy="73025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1751" t="32210" r="15394" b="7116"/>
          <a:stretch>
            <a:fillRect/>
          </a:stretch>
        </p:blipFill>
        <p:spPr bwMode="auto">
          <a:xfrm>
            <a:off x="0" y="0"/>
            <a:ext cx="904051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Friendship network in </a:t>
            </a:r>
            <a:r>
              <a:rPr lang="en-US" sz="2800" dirty="0" err="1" smtClean="0"/>
              <a:t>Framington</a:t>
            </a:r>
            <a:r>
              <a:rPr lang="en-US" sz="2800" dirty="0" smtClean="0"/>
              <a:t> Heart Study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Graphs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Number of connected components</a:t>
            </a:r>
          </a:p>
          <a:p>
            <a:r>
              <a:rPr lang="en-US" dirty="0" smtClean="0"/>
              <a:t>Diameter</a:t>
            </a:r>
          </a:p>
          <a:p>
            <a:r>
              <a:rPr lang="en-US" dirty="0" smtClean="0"/>
              <a:t>Degree distribution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Models of Growth/Formation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endParaRPr lang="en-US" dirty="0" smtClean="0"/>
          </a:p>
          <a:p>
            <a:r>
              <a:rPr lang="en-US" dirty="0" smtClean="0"/>
              <a:t>Preferential attachment</a:t>
            </a:r>
          </a:p>
          <a:p>
            <a:r>
              <a:rPr lang="en-US" dirty="0" smtClean="0"/>
              <a:t>Stochastic block models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5738" y="4452154"/>
            <a:ext cx="7631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look at some examples of graphs … but first, why are these statistics important?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2423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682" t="19743" r="19342" b="6022"/>
          <a:stretch>
            <a:fillRect/>
          </a:stretch>
        </p:blipFill>
        <p:spPr bwMode="auto">
          <a:xfrm>
            <a:off x="-1" y="0"/>
            <a:ext cx="899905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021" t="20533" r="25889" b="9970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934200" y="0"/>
            <a:ext cx="762000" cy="65532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common properties of graphs:</a:t>
            </a:r>
          </a:p>
          <a:p>
            <a:pPr lvl="1"/>
            <a:r>
              <a:rPr lang="en-US" b="1" dirty="0" smtClean="0"/>
              <a:t>Distribution of node degrees</a:t>
            </a:r>
          </a:p>
          <a:p>
            <a:pPr lvl="1"/>
            <a:r>
              <a:rPr lang="en-US" dirty="0" smtClean="0"/>
              <a:t>Distribution of cliques (e.g., triangles)</a:t>
            </a:r>
          </a:p>
          <a:p>
            <a:pPr lvl="1"/>
            <a:r>
              <a:rPr lang="en-US" b="1" dirty="0" smtClean="0"/>
              <a:t>Distribution of paths</a:t>
            </a:r>
          </a:p>
          <a:p>
            <a:pPr lvl="2"/>
            <a:r>
              <a:rPr lang="en-US" b="1" dirty="0" smtClean="0"/>
              <a:t>Diameter</a:t>
            </a:r>
            <a:r>
              <a:rPr lang="en-US" dirty="0" smtClean="0"/>
              <a:t> (max shortest-path)</a:t>
            </a:r>
          </a:p>
          <a:p>
            <a:pPr lvl="2"/>
            <a:r>
              <a:rPr lang="en-US" dirty="0" smtClean="0"/>
              <a:t>Effective diameter (90</a:t>
            </a:r>
            <a:r>
              <a:rPr lang="en-US" baseline="30000" dirty="0" smtClean="0"/>
              <a:t>th</a:t>
            </a:r>
            <a:r>
              <a:rPr lang="en-US" dirty="0" smtClean="0"/>
              <a:t> percentile)</a:t>
            </a:r>
          </a:p>
          <a:p>
            <a:pPr lvl="2"/>
            <a:r>
              <a:rPr lang="en-US" b="1" dirty="0" smtClean="0"/>
              <a:t>Connected components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types of graphs to consider:</a:t>
            </a:r>
          </a:p>
          <a:p>
            <a:pPr lvl="1"/>
            <a:r>
              <a:rPr lang="en-US" dirty="0" smtClean="0"/>
              <a:t>Real graphs (social &amp; otherwise)</a:t>
            </a:r>
          </a:p>
          <a:p>
            <a:pPr lvl="1"/>
            <a:r>
              <a:rPr lang="en-US" dirty="0" smtClean="0"/>
              <a:t>Generated graphs:</a:t>
            </a:r>
          </a:p>
          <a:p>
            <a:pPr lvl="2"/>
            <a:r>
              <a:rPr lang="en-US" b="1" dirty="0" err="1" smtClean="0"/>
              <a:t>Erdos-Renyi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“Bernoulli” or “Poisson”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Watts-</a:t>
            </a:r>
            <a:r>
              <a:rPr lang="en-US" altLang="zh-CN" dirty="0" err="1" smtClean="0">
                <a:ea typeface="宋体" pitchFamily="2" charset="-122"/>
              </a:rPr>
              <a:t>Strogatz</a:t>
            </a:r>
            <a:r>
              <a:rPr lang="en-US" altLang="zh-CN" dirty="0" smtClean="0">
                <a:ea typeface="宋体" pitchFamily="2" charset="-122"/>
              </a:rPr>
              <a:t> “small world” graphs</a:t>
            </a:r>
            <a:endParaRPr lang="en-US" dirty="0" smtClean="0"/>
          </a:p>
          <a:p>
            <a:pPr lvl="2"/>
            <a:r>
              <a:rPr lang="en-US" dirty="0" err="1" smtClean="0"/>
              <a:t>Barbosi</a:t>
            </a:r>
            <a:r>
              <a:rPr lang="en-US" dirty="0" smtClean="0"/>
              <a:t>-Albert “preferential attachment”</a:t>
            </a:r>
          </a:p>
          <a:p>
            <a:pPr lvl="2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common properties of graphs:</a:t>
            </a:r>
          </a:p>
          <a:p>
            <a:pPr lvl="1"/>
            <a:r>
              <a:rPr lang="en-US" b="1" dirty="0" smtClean="0"/>
              <a:t>Distribution of node degrees:  </a:t>
            </a:r>
            <a:r>
              <a:rPr lang="en-US" b="1" dirty="0" smtClean="0">
                <a:solidFill>
                  <a:srgbClr val="FF0000"/>
                </a:solidFill>
              </a:rPr>
              <a:t>often scale-free</a:t>
            </a:r>
          </a:p>
          <a:p>
            <a:pPr lvl="1"/>
            <a:r>
              <a:rPr lang="en-US" dirty="0" smtClean="0"/>
              <a:t>Distribution of cliques (e.g., triangles)</a:t>
            </a:r>
          </a:p>
          <a:p>
            <a:pPr lvl="1"/>
            <a:r>
              <a:rPr lang="en-US" b="1" dirty="0" smtClean="0"/>
              <a:t>Distribution of paths</a:t>
            </a:r>
          </a:p>
          <a:p>
            <a:pPr lvl="2"/>
            <a:r>
              <a:rPr lang="en-US" b="1" dirty="0" smtClean="0"/>
              <a:t>Diameter</a:t>
            </a:r>
            <a:r>
              <a:rPr lang="en-US" dirty="0" smtClean="0"/>
              <a:t> (max shortest-path)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en-US" dirty="0" smtClean="0"/>
              <a:t>Effective </a:t>
            </a:r>
            <a:r>
              <a:rPr lang="en-US" b="1" dirty="0" smtClean="0"/>
              <a:t>diameter</a:t>
            </a:r>
            <a:r>
              <a:rPr lang="en-US" dirty="0" smtClean="0"/>
              <a:t> (90</a:t>
            </a:r>
            <a:r>
              <a:rPr lang="en-US" baseline="30000" dirty="0" smtClean="0"/>
              <a:t>th</a:t>
            </a:r>
            <a:r>
              <a:rPr lang="en-US" dirty="0" smtClean="0"/>
              <a:t> percentile) </a:t>
            </a:r>
            <a:r>
              <a:rPr lang="en-US" b="1" dirty="0" smtClean="0">
                <a:solidFill>
                  <a:srgbClr val="00B050"/>
                </a:solidFill>
              </a:rPr>
              <a:t>often small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Connected components usually one giant CC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types of graphs to consider:</a:t>
            </a:r>
          </a:p>
          <a:p>
            <a:pPr lvl="1"/>
            <a:r>
              <a:rPr lang="en-US" dirty="0" smtClean="0"/>
              <a:t>Real graphs (social &amp; otherwise)</a:t>
            </a:r>
          </a:p>
          <a:p>
            <a:pPr lvl="1"/>
            <a:r>
              <a:rPr lang="en-US" dirty="0" smtClean="0"/>
              <a:t>Generated graphs:</a:t>
            </a:r>
          </a:p>
          <a:p>
            <a:pPr lvl="2"/>
            <a:r>
              <a:rPr lang="en-US" b="1" dirty="0" err="1" smtClean="0">
                <a:solidFill>
                  <a:schemeClr val="accent1"/>
                </a:solidFill>
              </a:rPr>
              <a:t>Erdos-Renyi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“Bernoulli” or “Poisson”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Watts-</a:t>
            </a:r>
            <a:r>
              <a:rPr lang="en-US" altLang="zh-CN" dirty="0" err="1" smtClean="0">
                <a:ea typeface="宋体" pitchFamily="2" charset="-122"/>
              </a:rPr>
              <a:t>Strogatz</a:t>
            </a:r>
            <a:r>
              <a:rPr lang="en-US" altLang="zh-CN" dirty="0" smtClean="0">
                <a:ea typeface="宋体" pitchFamily="2" charset="-122"/>
              </a:rPr>
              <a:t> “small world” graphs</a:t>
            </a:r>
            <a:endParaRPr lang="en-US" dirty="0" smtClean="0"/>
          </a:p>
          <a:p>
            <a:pPr lvl="2"/>
            <a:r>
              <a:rPr lang="en-US" dirty="0" err="1" smtClean="0"/>
              <a:t>Barbosi</a:t>
            </a:r>
            <a:r>
              <a:rPr lang="en-US" dirty="0" smtClean="0"/>
              <a:t>-Albert “preferential attachment” </a:t>
            </a:r>
            <a:r>
              <a:rPr lang="en-US" b="1" dirty="0" smtClean="0"/>
              <a:t>generates scale-free graphs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2215485"/>
            <a:ext cx="3657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10200" y="4389592"/>
            <a:ext cx="3276600" cy="11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200" y="3147157"/>
            <a:ext cx="3352800" cy="6303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2734720"/>
            <a:ext cx="1066800" cy="16764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zh-TW" dirty="0" err="1" smtClean="0">
                <a:ea typeface="PMingLiU" pitchFamily="18" charset="-120"/>
              </a:rPr>
              <a:t>Barabasi</a:t>
            </a:r>
            <a:r>
              <a:rPr lang="en-US" altLang="zh-TW" dirty="0" smtClean="0">
                <a:ea typeface="PMingLiU" pitchFamily="18" charset="-120"/>
              </a:rPr>
              <a:t>-Albert Networks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6705600" cy="4648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6699"/>
              </a:buClr>
            </a:pPr>
            <a:r>
              <a:rPr lang="en-US" altLang="zh-TW" sz="2400" i="1" dirty="0" smtClean="0">
                <a:ea typeface="PMingLiU" pitchFamily="18" charset="-120"/>
              </a:rPr>
              <a:t>Science</a:t>
            </a:r>
            <a:r>
              <a:rPr lang="en-US" altLang="zh-TW" sz="2400" dirty="0" smtClean="0">
                <a:ea typeface="PMingLiU" pitchFamily="18" charset="-120"/>
              </a:rPr>
              <a:t> </a:t>
            </a:r>
            <a:r>
              <a:rPr lang="en-US" altLang="zh-TW" sz="2400" b="1" dirty="0" smtClean="0">
                <a:ea typeface="PMingLiU" pitchFamily="18" charset="-120"/>
              </a:rPr>
              <a:t>286 </a:t>
            </a:r>
            <a:r>
              <a:rPr lang="en-US" altLang="zh-TW" sz="2400" dirty="0" smtClean="0">
                <a:ea typeface="PMingLiU" pitchFamily="18" charset="-120"/>
              </a:rPr>
              <a:t>(1999)</a:t>
            </a:r>
          </a:p>
          <a:p>
            <a:pPr>
              <a:lnSpc>
                <a:spcPct val="90000"/>
              </a:lnSpc>
              <a:buClr>
                <a:srgbClr val="666699"/>
              </a:buClr>
            </a:pPr>
            <a:r>
              <a:rPr lang="en-US" altLang="zh-TW" sz="2400" dirty="0" smtClean="0">
                <a:ea typeface="PMingLiU" pitchFamily="18" charset="-120"/>
              </a:rPr>
              <a:t>Start from a small number of node, add a new node with </a:t>
            </a:r>
            <a:r>
              <a:rPr lang="en-US" altLang="zh-TW" sz="2400" i="1" dirty="0" smtClean="0">
                <a:ea typeface="PMingLiU" pitchFamily="18" charset="-120"/>
              </a:rPr>
              <a:t>m </a:t>
            </a:r>
            <a:r>
              <a:rPr lang="en-US" altLang="zh-TW" sz="2400" dirty="0" smtClean="0">
                <a:ea typeface="PMingLiU" pitchFamily="18" charset="-120"/>
              </a:rPr>
              <a:t>links</a:t>
            </a:r>
          </a:p>
          <a:p>
            <a:pPr>
              <a:lnSpc>
                <a:spcPct val="90000"/>
              </a:lnSpc>
              <a:buClr>
                <a:srgbClr val="666699"/>
              </a:buClr>
            </a:pPr>
            <a:r>
              <a:rPr lang="en-US" altLang="zh-TW" sz="2400" b="1" dirty="0" smtClean="0">
                <a:ea typeface="PMingLiU" pitchFamily="18" charset="-120"/>
              </a:rPr>
              <a:t>Preferential Attachment</a:t>
            </a:r>
            <a:r>
              <a:rPr lang="en-US" altLang="zh-TW" sz="2400" dirty="0" smtClean="0">
                <a:ea typeface="PMingLiU" pitchFamily="18" charset="-120"/>
              </a:rPr>
              <a:t> </a:t>
            </a:r>
          </a:p>
          <a:p>
            <a:pPr lvl="1">
              <a:lnSpc>
                <a:spcPct val="90000"/>
              </a:lnSpc>
              <a:buClr>
                <a:srgbClr val="666699"/>
              </a:buClr>
              <a:buFontTx/>
              <a:buChar char="•"/>
            </a:pPr>
            <a:r>
              <a:rPr lang="en-US" altLang="zh-TW" sz="2200" dirty="0" smtClean="0">
                <a:ea typeface="PMingLiU" pitchFamily="18" charset="-120"/>
              </a:rPr>
              <a:t>Probability of these links to connect to existing nodes is proportional to the node’s degree</a:t>
            </a:r>
          </a:p>
          <a:p>
            <a:pPr lvl="1">
              <a:lnSpc>
                <a:spcPct val="90000"/>
              </a:lnSpc>
              <a:buClr>
                <a:srgbClr val="666699"/>
              </a:buClr>
              <a:buFontTx/>
              <a:buChar char="•"/>
            </a:pPr>
            <a:endParaRPr lang="en-US" altLang="zh-TW" sz="2200" dirty="0" smtClean="0">
              <a:ea typeface="PMingLiU" pitchFamily="18" charset="-120"/>
            </a:endParaRPr>
          </a:p>
          <a:p>
            <a:pPr lvl="1">
              <a:lnSpc>
                <a:spcPct val="90000"/>
              </a:lnSpc>
              <a:buClr>
                <a:srgbClr val="666699"/>
              </a:buClr>
              <a:buFontTx/>
              <a:buChar char="•"/>
            </a:pPr>
            <a:endParaRPr lang="en-US" altLang="zh-TW" sz="2200" dirty="0" smtClean="0">
              <a:ea typeface="PMingLiU" pitchFamily="18" charset="-120"/>
            </a:endParaRPr>
          </a:p>
          <a:p>
            <a:pPr lvl="1">
              <a:lnSpc>
                <a:spcPct val="90000"/>
              </a:lnSpc>
              <a:buClr>
                <a:srgbClr val="666699"/>
              </a:buClr>
              <a:buFontTx/>
              <a:buChar char="•"/>
            </a:pPr>
            <a:endParaRPr lang="en-US" altLang="zh-TW" sz="2200" dirty="0" smtClean="0">
              <a:ea typeface="PMingLiU" pitchFamily="18" charset="-120"/>
            </a:endParaRPr>
          </a:p>
          <a:p>
            <a:pPr lvl="1">
              <a:lnSpc>
                <a:spcPct val="90000"/>
              </a:lnSpc>
              <a:buClr>
                <a:srgbClr val="666699"/>
              </a:buClr>
              <a:buFontTx/>
              <a:buChar char="•"/>
            </a:pPr>
            <a:r>
              <a:rPr lang="en-US" altLang="zh-TW" sz="2200" dirty="0" smtClean="0">
                <a:ea typeface="PMingLiU" pitchFamily="18" charset="-120"/>
              </a:rPr>
              <a:t>‘Rich gets richer’</a:t>
            </a:r>
          </a:p>
          <a:p>
            <a:pPr>
              <a:lnSpc>
                <a:spcPct val="90000"/>
              </a:lnSpc>
              <a:buClr>
                <a:srgbClr val="666699"/>
              </a:buClr>
            </a:pPr>
            <a:r>
              <a:rPr lang="en-US" altLang="zh-TW" sz="2400" dirty="0" smtClean="0">
                <a:ea typeface="PMingLiU" pitchFamily="18" charset="-120"/>
              </a:rPr>
              <a:t>This creates ‘hubs’: few nodes with very large degrees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3352800" y="3581400"/>
          <a:ext cx="16002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Equation" r:id="rId3" imgW="965160" imgH="558720" progId="">
                  <p:embed/>
                </p:oleObj>
              </mc:Choice>
              <mc:Fallback>
                <p:oleObj name="Equation" r:id="rId3" imgW="965160" imgH="5587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160020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295400"/>
            <a:ext cx="152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5029200"/>
            <a:ext cx="2415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Preferential attachment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Barabasi</a:t>
            </a:r>
            <a:r>
              <a:rPr lang="en-US" dirty="0" smtClean="0"/>
              <a:t>-Albert)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70480"/>
            <a:ext cx="4267200" cy="39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0" y="228600"/>
            <a:ext cx="156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graph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Erdos</a:t>
            </a:r>
            <a:r>
              <a:rPr lang="en-US" dirty="0" smtClean="0"/>
              <a:t> </a:t>
            </a:r>
            <a:r>
              <a:rPr lang="en-US" dirty="0" err="1" smtClean="0"/>
              <a:t>Renyi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common properties of graphs:</a:t>
            </a:r>
          </a:p>
          <a:p>
            <a:pPr lvl="1"/>
            <a:r>
              <a:rPr lang="en-US" b="1" dirty="0" smtClean="0"/>
              <a:t>Distribution of node degrees:  </a:t>
            </a:r>
            <a:r>
              <a:rPr lang="en-US" b="1" dirty="0" smtClean="0">
                <a:solidFill>
                  <a:srgbClr val="FF0000"/>
                </a:solidFill>
              </a:rPr>
              <a:t>often scale-free</a:t>
            </a:r>
          </a:p>
          <a:p>
            <a:pPr lvl="1"/>
            <a:r>
              <a:rPr lang="en-US" dirty="0" smtClean="0"/>
              <a:t>Distribution of cliques (e.g., triangles)</a:t>
            </a:r>
          </a:p>
          <a:p>
            <a:pPr lvl="1"/>
            <a:r>
              <a:rPr lang="en-US" b="1" dirty="0" smtClean="0"/>
              <a:t>Distribution of paths</a:t>
            </a:r>
          </a:p>
          <a:p>
            <a:pPr lvl="2"/>
            <a:r>
              <a:rPr lang="en-US" b="1" dirty="0" smtClean="0"/>
              <a:t>Diameter</a:t>
            </a:r>
            <a:r>
              <a:rPr lang="en-US" dirty="0" smtClean="0"/>
              <a:t> (max shortest-path)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en-US" dirty="0" smtClean="0"/>
              <a:t>Effective </a:t>
            </a:r>
            <a:r>
              <a:rPr lang="en-US" b="1" dirty="0" smtClean="0"/>
              <a:t>diameter</a:t>
            </a:r>
            <a:r>
              <a:rPr lang="en-US" dirty="0" smtClean="0"/>
              <a:t> (90</a:t>
            </a:r>
            <a:r>
              <a:rPr lang="en-US" baseline="30000" dirty="0" smtClean="0"/>
              <a:t>th</a:t>
            </a:r>
            <a:r>
              <a:rPr lang="en-US" dirty="0" smtClean="0"/>
              <a:t> percentile) </a:t>
            </a:r>
            <a:r>
              <a:rPr lang="en-US" b="1" dirty="0" smtClean="0">
                <a:solidFill>
                  <a:srgbClr val="00B050"/>
                </a:solidFill>
              </a:rPr>
              <a:t>often small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Connected components usually one giant CC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types of graphs to consider:</a:t>
            </a:r>
          </a:p>
          <a:p>
            <a:pPr lvl="1"/>
            <a:r>
              <a:rPr lang="en-US" dirty="0" smtClean="0"/>
              <a:t>Real graphs (social &amp; otherwise)</a:t>
            </a:r>
          </a:p>
          <a:p>
            <a:pPr lvl="1"/>
            <a:r>
              <a:rPr lang="en-US" dirty="0" smtClean="0"/>
              <a:t>Generated graphs:</a:t>
            </a:r>
          </a:p>
          <a:p>
            <a:pPr lvl="2"/>
            <a:r>
              <a:rPr lang="en-US" b="1" dirty="0" err="1" smtClean="0">
                <a:solidFill>
                  <a:schemeClr val="accent1"/>
                </a:solidFill>
              </a:rPr>
              <a:t>Erdos-Renyi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“Bernoulli” or “Poisson”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Watts-</a:t>
            </a:r>
            <a:r>
              <a:rPr lang="en-US" altLang="zh-CN" dirty="0" err="1" smtClean="0">
                <a:ea typeface="宋体" pitchFamily="2" charset="-122"/>
              </a:rPr>
              <a:t>Strogatz</a:t>
            </a:r>
            <a:r>
              <a:rPr lang="en-US" altLang="zh-CN" dirty="0" smtClean="0">
                <a:ea typeface="宋体" pitchFamily="2" charset="-122"/>
              </a:rPr>
              <a:t> “small world” graphs</a:t>
            </a:r>
            <a:endParaRPr lang="en-US" dirty="0" smtClean="0"/>
          </a:p>
          <a:p>
            <a:pPr lvl="2"/>
            <a:r>
              <a:rPr lang="en-US" dirty="0" err="1" smtClean="0"/>
              <a:t>Barbosi</a:t>
            </a:r>
            <a:r>
              <a:rPr lang="en-US" dirty="0" smtClean="0"/>
              <a:t>-Albert “preferential attachment” </a:t>
            </a:r>
            <a:r>
              <a:rPr lang="en-US" b="1" dirty="0" smtClean="0"/>
              <a:t>generates scale-free graphs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8513" y="2878158"/>
            <a:ext cx="3657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09112" y="3733800"/>
            <a:ext cx="3153887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4466113" y="3182958"/>
            <a:ext cx="1143000" cy="73228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Homophily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666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definition: excess edges between similar nodes</a:t>
            </a:r>
          </a:p>
          <a:p>
            <a:pPr lvl="1"/>
            <a:r>
              <a:rPr lang="en-US" dirty="0" smtClean="0"/>
              <a:t>E.g., assume nodes are male and female and Pr(male)=</a:t>
            </a:r>
            <a:r>
              <a:rPr lang="en-US" i="1" dirty="0" smtClean="0"/>
              <a:t>p, </a:t>
            </a:r>
            <a:r>
              <a:rPr lang="en-US" dirty="0" smtClean="0"/>
              <a:t>Pr(female)=</a:t>
            </a:r>
            <a:r>
              <a:rPr lang="en-US" i="1" dirty="0" smtClean="0"/>
              <a:t>q.  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Pr(gender(u)≠ gender(v) | edge (</a:t>
            </a:r>
            <a:r>
              <a:rPr lang="en-US" i="1" dirty="0" err="1" smtClean="0"/>
              <a:t>u,v</a:t>
            </a:r>
            <a:r>
              <a:rPr lang="en-US" i="1" dirty="0" smtClean="0"/>
              <a:t>)) &gt;= 2pq?</a:t>
            </a:r>
          </a:p>
          <a:p>
            <a:r>
              <a:rPr lang="en-US" dirty="0" smtClean="0"/>
              <a:t>Another </a:t>
            </a:r>
            <a:r>
              <a:rPr lang="en-US" dirty="0" err="1" smtClean="0"/>
              <a:t>def’n</a:t>
            </a:r>
            <a:r>
              <a:rPr lang="en-US" dirty="0" smtClean="0"/>
              <a:t>: excess edges between common neighbors of </a:t>
            </a:r>
            <a:r>
              <a:rPr lang="en-US" i="1" dirty="0" smtClean="0"/>
              <a:t>v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52600" y="4114800"/>
          <a:ext cx="5430838" cy="219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Equation" r:id="rId3" imgW="2133360" imgH="863280" progId="Equation.3">
                  <p:embed/>
                </p:oleObj>
              </mc:Choice>
              <mc:Fallback>
                <p:oleObj name="Equation" r:id="rId3" imgW="213336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5430838" cy="219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Homophily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Another </a:t>
            </a:r>
            <a:r>
              <a:rPr lang="en-US" dirty="0" err="1" smtClean="0"/>
              <a:t>def’n</a:t>
            </a:r>
            <a:r>
              <a:rPr lang="en-US" dirty="0" smtClean="0"/>
              <a:t>: excess edges between common neighbors of </a:t>
            </a:r>
            <a:r>
              <a:rPr lang="en-US" i="1" dirty="0" smtClean="0"/>
              <a:t>v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0" y="2819400"/>
          <a:ext cx="5430838" cy="219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Equation" r:id="rId3" imgW="2133360" imgH="863280" progId="Equation.3">
                  <p:embed/>
                </p:oleObj>
              </mc:Choice>
              <mc:Fallback>
                <p:oleObj name="Equation" r:id="rId3" imgW="213336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19400"/>
                        <a:ext cx="5430838" cy="219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344613" y="5257800"/>
          <a:ext cx="58499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4" name="Equation" r:id="rId5" imgW="2298600" imgH="419040" progId="Equation.3">
                  <p:embed/>
                </p:oleObj>
              </mc:Choice>
              <mc:Fallback>
                <p:oleObj name="Equation" r:id="rId5" imgW="22986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257800"/>
                        <a:ext cx="5849937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Homophily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In a random </a:t>
            </a:r>
            <a:r>
              <a:rPr lang="en-US" dirty="0" err="1" smtClean="0"/>
              <a:t>Erdos-Renyi</a:t>
            </a:r>
            <a:r>
              <a:rPr lang="en-US" dirty="0" smtClean="0"/>
              <a:t>  graph: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01625" y="2438400"/>
          <a:ext cx="8143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Equation" r:id="rId3" imgW="3200400" imgH="419040" progId="Equation.3">
                  <p:embed/>
                </p:oleObj>
              </mc:Choice>
              <mc:Fallback>
                <p:oleObj name="Equation" r:id="rId3" imgW="32004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2438400"/>
                        <a:ext cx="8143875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3962400"/>
            <a:ext cx="73152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natural graphs two of your mutual  friends might well be friends: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Like you they are both in the same class (club, field of CS, …)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You introduced them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explore a dataset?</a:t>
            </a:r>
          </a:p>
          <a:p>
            <a:pPr lvl="1"/>
            <a:r>
              <a:rPr lang="en-US" dirty="0" smtClean="0"/>
              <a:t>compute statistics (e.g., feature histograms, conditional feature histograms, correlation coefficients, …)</a:t>
            </a:r>
          </a:p>
          <a:p>
            <a:pPr lvl="1"/>
            <a:r>
              <a:rPr lang="en-US" dirty="0" smtClean="0"/>
              <a:t>sample and inspect</a:t>
            </a:r>
          </a:p>
          <a:p>
            <a:pPr lvl="2"/>
            <a:r>
              <a:rPr lang="en-US" dirty="0" smtClean="0"/>
              <a:t>run a bunch of small-scale experiments</a:t>
            </a:r>
          </a:p>
          <a:p>
            <a:r>
              <a:rPr lang="en-US" dirty="0" smtClean="0"/>
              <a:t>How do you explore a graph?</a:t>
            </a:r>
          </a:p>
          <a:p>
            <a:pPr lvl="1"/>
            <a:r>
              <a:rPr lang="en-US" dirty="0" smtClean="0"/>
              <a:t>compute statistics (degree distribution, …)</a:t>
            </a:r>
          </a:p>
          <a:p>
            <a:pPr lvl="1"/>
            <a:r>
              <a:rPr lang="en-US" dirty="0" smtClean="0"/>
              <a:t>sample and inspect</a:t>
            </a:r>
          </a:p>
          <a:p>
            <a:pPr lvl="2"/>
            <a:r>
              <a:rPr lang="en-US" dirty="0" smtClean="0"/>
              <a:t>how do you sample?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66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Watts-</a:t>
            </a:r>
            <a:r>
              <a:rPr lang="en-US" dirty="0" err="1" smtClean="0"/>
              <a:t>Strogatz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396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Start with a ring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Connect each node to </a:t>
            </a:r>
            <a:r>
              <a:rPr lang="en-US" sz="2800" i="1" dirty="0" smtClean="0"/>
              <a:t>k </a:t>
            </a:r>
            <a:r>
              <a:rPr lang="en-US" sz="2800" dirty="0" smtClean="0"/>
              <a:t>nearest neighbors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dirty="0" err="1" smtClean="0">
                <a:sym typeface="Wingdings" pitchFamily="2" charset="2"/>
              </a:rPr>
              <a:t>homophily</a:t>
            </a:r>
            <a:endParaRPr lang="en-US" sz="28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Add some random shortcuts from one point to another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 small diameter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Degree distribution </a:t>
            </a:r>
            <a:r>
              <a:rPr lang="en-US" sz="2800" i="1" dirty="0" smtClean="0">
                <a:sym typeface="Wingdings" pitchFamily="2" charset="2"/>
              </a:rPr>
              <a:t>not </a:t>
            </a:r>
            <a:r>
              <a:rPr lang="en-US" sz="2800" dirty="0" smtClean="0">
                <a:sym typeface="Wingdings" pitchFamily="2" charset="2"/>
              </a:rPr>
              <a:t> scale-free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Generalizes to </a:t>
            </a:r>
            <a:r>
              <a:rPr lang="en-US" sz="2800" i="1" dirty="0" smtClean="0">
                <a:sym typeface="Wingdings" pitchFamily="2" charset="2"/>
              </a:rPr>
              <a:t>d </a:t>
            </a:r>
            <a:r>
              <a:rPr lang="en-US" sz="2800" dirty="0" smtClean="0">
                <a:sym typeface="Wingdings" pitchFamily="2" charset="2"/>
              </a:rPr>
              <a:t>dimensions</a:t>
            </a:r>
            <a:endParaRPr lang="en-US" sz="2800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36876"/>
            <a:ext cx="4410075" cy="434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021" t="20533" r="25889" b="9970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96200" y="0"/>
            <a:ext cx="1295400" cy="65532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explore a dataset?</a:t>
            </a:r>
          </a:p>
          <a:p>
            <a:pPr lvl="1"/>
            <a:r>
              <a:rPr lang="en-US" dirty="0" smtClean="0"/>
              <a:t>compute statistics (e.g., feature histograms, conditional feature histograms, correlation coefficients, …)</a:t>
            </a:r>
          </a:p>
          <a:p>
            <a:pPr lvl="1"/>
            <a:r>
              <a:rPr lang="en-US" dirty="0" smtClean="0"/>
              <a:t>sample and inspect</a:t>
            </a:r>
          </a:p>
          <a:p>
            <a:pPr lvl="2"/>
            <a:r>
              <a:rPr lang="en-US" dirty="0" smtClean="0"/>
              <a:t>run a bunch of small-scale experiments</a:t>
            </a:r>
          </a:p>
          <a:p>
            <a:r>
              <a:rPr lang="en-US" dirty="0" smtClean="0"/>
              <a:t>How do you explore a graph?</a:t>
            </a:r>
          </a:p>
          <a:p>
            <a:pPr lvl="1"/>
            <a:r>
              <a:rPr lang="en-US" dirty="0" smtClean="0"/>
              <a:t>compute statistics (degree distribution, …)</a:t>
            </a:r>
          </a:p>
          <a:p>
            <a:pPr lvl="1"/>
            <a:r>
              <a:rPr lang="en-US" dirty="0" smtClean="0"/>
              <a:t>sample and inspect</a:t>
            </a:r>
          </a:p>
          <a:p>
            <a:pPr lvl="2"/>
            <a:r>
              <a:rPr lang="en-US" dirty="0" smtClean="0"/>
              <a:t>how do you sample?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5 at 5.2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16"/>
            <a:ext cx="9144001" cy="314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827" y="3840233"/>
            <a:ext cx="303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KDD 2006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7154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</a:t>
            </a:r>
            <a:r>
              <a:rPr lang="en-US" i="1" dirty="0" smtClean="0"/>
              <a:t>goals</a:t>
            </a:r>
            <a:r>
              <a:rPr lang="en-US" dirty="0" smtClean="0"/>
              <a:t> of sampling:</a:t>
            </a:r>
          </a:p>
          <a:p>
            <a:pPr lvl="1"/>
            <a:r>
              <a:rPr lang="en-US" dirty="0" smtClean="0"/>
              <a:t>“scale-down” – find G’&lt;G with similar statistics</a:t>
            </a:r>
          </a:p>
          <a:p>
            <a:pPr lvl="1"/>
            <a:r>
              <a:rPr lang="en-US" dirty="0" smtClean="0"/>
              <a:t>“back in time”: for a growing G, find G’&lt;G that is similar (statistically) to an earlier version of G</a:t>
            </a:r>
          </a:p>
          <a:p>
            <a:r>
              <a:rPr lang="en-US" dirty="0" smtClean="0"/>
              <a:t>Experiment on real graphs with plausible sampling methods, such as</a:t>
            </a:r>
          </a:p>
          <a:p>
            <a:pPr lvl="1"/>
            <a:r>
              <a:rPr lang="en-US" dirty="0" smtClean="0"/>
              <a:t>RN – random nodes, sampled uniformly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See how well they perform</a:t>
            </a:r>
          </a:p>
        </p:txBody>
      </p:sp>
    </p:spTree>
    <p:extLst>
      <p:ext uri="{BB962C8B-B14F-4D97-AF65-F5344CB8AC3E}">
        <p14:creationId xmlns:p14="http://schemas.microsoft.com/office/powerpoint/2010/main" val="3647130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Experiment on real graphs with plausible sampling methods, such as</a:t>
            </a:r>
          </a:p>
          <a:p>
            <a:pPr lvl="1"/>
            <a:r>
              <a:rPr lang="en-US" dirty="0" smtClean="0"/>
              <a:t>RN – random nodes, sampled uniformly</a:t>
            </a:r>
          </a:p>
          <a:p>
            <a:pPr lvl="2"/>
            <a:r>
              <a:rPr lang="en-US" dirty="0" smtClean="0"/>
              <a:t>RPN – random nodes, sampled by PageRank</a:t>
            </a:r>
          </a:p>
          <a:p>
            <a:pPr lvl="2"/>
            <a:r>
              <a:rPr lang="en-US" dirty="0" smtClean="0"/>
              <a:t>RDP – random nodes sampled by in-degree</a:t>
            </a:r>
          </a:p>
          <a:p>
            <a:pPr lvl="1"/>
            <a:r>
              <a:rPr lang="en-US" dirty="0" smtClean="0"/>
              <a:t>RE – random edges</a:t>
            </a:r>
          </a:p>
          <a:p>
            <a:pPr lvl="1"/>
            <a:r>
              <a:rPr lang="en-US" dirty="0" smtClean="0"/>
              <a:t>RJ – run PageRank’s “random surfer” for </a:t>
            </a:r>
            <a:r>
              <a:rPr lang="en-US" i="1" dirty="0" smtClean="0"/>
              <a:t>n </a:t>
            </a:r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RW – run  RWR’s “random surfer” for </a:t>
            </a:r>
            <a:r>
              <a:rPr lang="en-US" i="1" dirty="0" smtClean="0"/>
              <a:t>n </a:t>
            </a:r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FF – repeatedly pick </a:t>
            </a:r>
            <a:r>
              <a:rPr lang="en-US" i="1" dirty="0" smtClean="0"/>
              <a:t>r(</a:t>
            </a:r>
            <a:r>
              <a:rPr lang="en-US" i="1" dirty="0" err="1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neighbors of </a:t>
            </a:r>
            <a:r>
              <a:rPr lang="en-US" i="1" dirty="0" err="1" smtClean="0"/>
              <a:t>i</a:t>
            </a:r>
            <a:r>
              <a:rPr lang="en-US" i="1" dirty="0"/>
              <a:t> </a:t>
            </a:r>
            <a:r>
              <a:rPr lang="en-US" dirty="0" smtClean="0"/>
              <a:t>to “burn”, and then recursively sample from them</a:t>
            </a:r>
          </a:p>
        </p:txBody>
      </p:sp>
    </p:spTree>
    <p:extLst>
      <p:ext uri="{BB962C8B-B14F-4D97-AF65-F5344CB8AC3E}">
        <p14:creationId xmlns:p14="http://schemas.microsoft.com/office/powerpoint/2010/main" val="3197511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5 at 5.2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39"/>
            <a:ext cx="9144000" cy="4103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3965" y="4635233"/>
            <a:ext cx="63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10% sample – pooled on five datasets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98232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05 at 5.34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76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287" y="4453782"/>
            <a:ext cx="7851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d-statistic  measures agreement between distributions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D=max{|F(x)-F’(x)|} where F, F’ are </a:t>
            </a:r>
            <a:r>
              <a:rPr lang="en-US" sz="2800" dirty="0" err="1" smtClean="0"/>
              <a:t>cdf’s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max over nine different statistics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9598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05 at 5.3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88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Graphs (Part II)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be 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8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19200"/>
            <a:ext cx="676789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/>
              <a:t>Protein-Protein </a:t>
            </a:r>
            <a:r>
              <a:rPr lang="en-US" altLang="ko-KR" dirty="0" smtClean="0"/>
              <a:t>Interactions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9" name="모서리가 둥근 사각형 설명선 6"/>
          <p:cNvSpPr/>
          <p:nvPr/>
        </p:nvSpPr>
        <p:spPr>
          <a:xfrm>
            <a:off x="5486400" y="1219200"/>
            <a:ext cx="3550096" cy="1398240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Can we identify functional modules?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02700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Proteins</a:t>
            </a:r>
          </a:p>
          <a:p>
            <a:r>
              <a:rPr lang="en-US" altLang="ko-KR" sz="2400" b="1" dirty="0" smtClean="0"/>
              <a:t>Edges: Physical interactions</a:t>
            </a:r>
            <a:endParaRPr lang="ko-KR" alt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Protein-Protein Interactions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0" y="1143001"/>
            <a:ext cx="6233120" cy="563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575048"/>
            <a:ext cx="322716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/>
              <a:t>Functional modules</a:t>
            </a:r>
            <a:endParaRPr lang="ko-KR" altLang="en-US" sz="2800" b="1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869980" y="2103883"/>
            <a:ext cx="559020" cy="410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5181600" y="602700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Proteins</a:t>
            </a:r>
          </a:p>
          <a:p>
            <a:r>
              <a:rPr lang="en-US" altLang="ko-KR" sz="2400" b="1" dirty="0" smtClean="0"/>
              <a:t>Edges: Physical interactions</a:t>
            </a:r>
            <a:endParaRPr lang="ko-KR" altLang="en-US" sz="2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8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Facebook </a:t>
            </a:r>
            <a:r>
              <a:rPr lang="en-US" altLang="ko-KR" dirty="0"/>
              <a:t>N</a:t>
            </a:r>
            <a:r>
              <a:rPr lang="en-US" altLang="ko-KR" dirty="0" smtClean="0"/>
              <a:t>etwork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3" y="1268760"/>
            <a:ext cx="6336704" cy="555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5562600" y="1344960"/>
            <a:ext cx="3473896" cy="1398240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</a:rPr>
              <a:t>Can we identify social communities?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60270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Facebook Users</a:t>
            </a:r>
          </a:p>
          <a:p>
            <a:r>
              <a:rPr lang="en-US" altLang="ko-KR" sz="2400" b="1" dirty="0" smtClean="0"/>
              <a:t>Edges: Friendships</a:t>
            </a:r>
            <a:endParaRPr lang="ko-KR" alt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Facebook Network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64" y="1371600"/>
            <a:ext cx="6947963" cy="470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04" y="2498204"/>
            <a:ext cx="202991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school</a:t>
            </a:r>
            <a:endParaRPr lang="ko-KR" alt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9425" y="2642460"/>
            <a:ext cx="202991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 fontScale="92500" lnSpcReduction="10000"/>
          </a:bodyPr>
          <a:lstStyle/>
          <a:p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Summer</a:t>
            </a:r>
            <a:b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internship</a:t>
            </a:r>
            <a:endParaRPr lang="ko-KR" alt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157" y="4251920"/>
            <a:ext cx="2491259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Stanford (Squash)</a:t>
            </a:r>
            <a:endParaRPr lang="ko-KR" alt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770221"/>
            <a:ext cx="293838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Stanford (Basketball)</a:t>
            </a:r>
            <a:endParaRPr lang="ko-KR" altLang="en-US" sz="2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877" y="1295400"/>
            <a:ext cx="320472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/>
              <a:t>Social communities</a:t>
            </a:r>
            <a:endParaRPr lang="ko-KR" altLang="en-US" sz="2800" b="1" dirty="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618484" y="1837069"/>
            <a:ext cx="563116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5867400" y="60270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Facebook Users</a:t>
            </a:r>
          </a:p>
          <a:p>
            <a:r>
              <a:rPr lang="en-US" altLang="ko-KR" sz="2400" b="1" dirty="0" smtClean="0"/>
              <a:t>Edges: Friendships</a:t>
            </a:r>
            <a:endParaRPr lang="ko-KR" altLang="en-US" sz="2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Blogs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70" t="16584" r="45946" b="24975"/>
          <a:stretch>
            <a:fillRect/>
          </a:stretch>
        </p:blipFill>
        <p:spPr bwMode="auto">
          <a:xfrm>
            <a:off x="0" y="1066800"/>
            <a:ext cx="892157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1896</Words>
  <Application>Microsoft Macintosh PowerPoint</Application>
  <PresentationFormat>On-screen Show (4:3)</PresentationFormat>
  <Paragraphs>293</Paragraphs>
  <Slides>49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Graphs (Part I)</vt:lpstr>
      <vt:lpstr>Why I’m talking about graphs</vt:lpstr>
      <vt:lpstr>Properties of Graphs</vt:lpstr>
      <vt:lpstr>An important question</vt:lpstr>
      <vt:lpstr>Protein-Protein Interactions</vt:lpstr>
      <vt:lpstr>Protein-Protein Interactions</vt:lpstr>
      <vt:lpstr>Facebook Network</vt:lpstr>
      <vt:lpstr>Facebook Network</vt:lpstr>
      <vt:lpstr>Blogs</vt:lpstr>
      <vt:lpstr>Citations</vt:lpstr>
      <vt:lpstr>Blogs</vt:lpstr>
      <vt:lpstr>Blogs</vt:lpstr>
      <vt:lpstr>How do you model graphs?</vt:lpstr>
      <vt:lpstr>What are we trying to do?</vt:lpstr>
      <vt:lpstr>Graphs</vt:lpstr>
      <vt:lpstr>Graphs</vt:lpstr>
      <vt:lpstr>Erdos-Renyi graphs</vt:lpstr>
      <vt:lpstr>Erdos-Renyi graphs</vt:lpstr>
      <vt:lpstr>PowerPoint Presentation</vt:lpstr>
      <vt:lpstr>PowerPoint Presentation</vt:lpstr>
      <vt:lpstr>Erdos-Renyi graphs</vt:lpstr>
      <vt:lpstr>PowerPoint Presentation</vt:lpstr>
      <vt:lpstr>Illustrations of the Small World</vt:lpstr>
      <vt:lpstr>PowerPoint Presentation</vt:lpstr>
      <vt:lpstr>PowerPoint Presentation</vt:lpstr>
      <vt:lpstr>Erdos-Renyi graphs</vt:lpstr>
      <vt:lpstr>Degree distribution</vt:lpstr>
      <vt:lpstr>Degree distribution</vt:lpstr>
      <vt:lpstr>PowerPoint Presentation</vt:lpstr>
      <vt:lpstr>PowerPoint Presentation</vt:lpstr>
      <vt:lpstr>PowerPoint Presentation</vt:lpstr>
      <vt:lpstr>Graphs</vt:lpstr>
      <vt:lpstr>Graphs</vt:lpstr>
      <vt:lpstr>Barabasi-Albert Networks</vt:lpstr>
      <vt:lpstr>PowerPoint Presentation</vt:lpstr>
      <vt:lpstr>Graphs</vt:lpstr>
      <vt:lpstr>Homophily</vt:lpstr>
      <vt:lpstr>Homophily</vt:lpstr>
      <vt:lpstr>Homophily</vt:lpstr>
      <vt:lpstr>Watts-Strogatz model</vt:lpstr>
      <vt:lpstr>PowerPoint Presentation</vt:lpstr>
      <vt:lpstr>An important question</vt:lpstr>
      <vt:lpstr>PowerPoint Presentation</vt:lpstr>
      <vt:lpstr>Brief summary</vt:lpstr>
      <vt:lpstr>Brief summary</vt:lpstr>
      <vt:lpstr>PowerPoint Presentation</vt:lpstr>
      <vt:lpstr>PowerPoint Presentation</vt:lpstr>
      <vt:lpstr>PowerPoint Presentation</vt:lpstr>
      <vt:lpstr>Graphs (Part II)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287</cp:revision>
  <dcterms:created xsi:type="dcterms:W3CDTF">2012-03-04T20:10:11Z</dcterms:created>
  <dcterms:modified xsi:type="dcterms:W3CDTF">2015-01-27T15:26:42Z</dcterms:modified>
</cp:coreProperties>
</file>