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424" r:id="rId2"/>
    <p:sldId id="476" r:id="rId3"/>
    <p:sldId id="477" r:id="rId4"/>
    <p:sldId id="478" r:id="rId5"/>
    <p:sldId id="479" r:id="rId6"/>
    <p:sldId id="480" r:id="rId7"/>
    <p:sldId id="481" r:id="rId8"/>
    <p:sldId id="482" r:id="rId9"/>
    <p:sldId id="483" r:id="rId10"/>
    <p:sldId id="425" r:id="rId11"/>
    <p:sldId id="426" r:id="rId12"/>
    <p:sldId id="427" r:id="rId13"/>
    <p:sldId id="428" r:id="rId14"/>
    <p:sldId id="466" r:id="rId15"/>
    <p:sldId id="467" r:id="rId16"/>
    <p:sldId id="468" r:id="rId17"/>
    <p:sldId id="471" r:id="rId18"/>
    <p:sldId id="429" r:id="rId19"/>
    <p:sldId id="430" r:id="rId20"/>
    <p:sldId id="431" r:id="rId21"/>
    <p:sldId id="432" r:id="rId22"/>
    <p:sldId id="433" r:id="rId23"/>
    <p:sldId id="434" r:id="rId24"/>
    <p:sldId id="436" r:id="rId25"/>
    <p:sldId id="437" r:id="rId26"/>
    <p:sldId id="438" r:id="rId27"/>
    <p:sldId id="484" r:id="rId28"/>
    <p:sldId id="439" r:id="rId29"/>
    <p:sldId id="440" r:id="rId30"/>
    <p:sldId id="441" r:id="rId31"/>
    <p:sldId id="485" r:id="rId32"/>
    <p:sldId id="442" r:id="rId33"/>
    <p:sldId id="443" r:id="rId34"/>
    <p:sldId id="444" r:id="rId35"/>
    <p:sldId id="445" r:id="rId36"/>
    <p:sldId id="446" r:id="rId37"/>
    <p:sldId id="447" r:id="rId38"/>
    <p:sldId id="448" r:id="rId39"/>
    <p:sldId id="474" r:id="rId40"/>
    <p:sldId id="47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2" autoAdjust="0"/>
    <p:restoredTop sz="88433" autoAdjust="0"/>
  </p:normalViewPr>
  <p:slideViewPr>
    <p:cSldViewPr snapToGrid="0" snapToObjects="1">
      <p:cViewPr varScale="1">
        <p:scale>
          <a:sx n="108" d="100"/>
          <a:sy n="108" d="100"/>
        </p:scale>
        <p:origin x="-16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Runtime</c:v>
                </c:pt>
              </c:strCache>
            </c:strRef>
          </c:tx>
          <c:invertIfNegative val="0"/>
          <c:dPt>
            <c:idx val="0"/>
            <c:invertIfNegative val="0"/>
            <c:bubble3D val="0"/>
            <c:spPr>
              <a:solidFill>
                <a:srgbClr val="FF6600"/>
              </a:solidFill>
            </c:spPr>
          </c:dPt>
          <c:dPt>
            <c:idx val="1"/>
            <c:invertIfNegative val="0"/>
            <c:bubble3D val="0"/>
            <c:spPr>
              <a:solidFill>
                <a:schemeClr val="tx2">
                  <a:lumMod val="60000"/>
                  <a:lumOff val="40000"/>
                </a:schemeClr>
              </a:solidFill>
            </c:spPr>
          </c:dPt>
          <c:cat>
            <c:strRef>
              <c:f>Sheet1!$A$2:$A$3</c:f>
              <c:strCache>
                <c:ptCount val="2"/>
                <c:pt idx="0">
                  <c:v>GraphLab</c:v>
                </c:pt>
                <c:pt idx="1">
                  <c:v>Hadoop</c:v>
                </c:pt>
              </c:strCache>
            </c:strRef>
          </c:cat>
          <c:val>
            <c:numRef>
              <c:f>Sheet1!$B$2:$B$3</c:f>
              <c:numCache>
                <c:formatCode>General</c:formatCode>
                <c:ptCount val="2"/>
                <c:pt idx="0">
                  <c:v>1.583333333333333</c:v>
                </c:pt>
                <c:pt idx="1">
                  <c:v>423.0</c:v>
                </c:pt>
              </c:numCache>
            </c:numRef>
          </c:val>
        </c:ser>
        <c:dLbls>
          <c:showLegendKey val="0"/>
          <c:showVal val="0"/>
          <c:showCatName val="0"/>
          <c:showSerName val="0"/>
          <c:showPercent val="0"/>
          <c:showBubbleSize val="0"/>
        </c:dLbls>
        <c:gapWidth val="15"/>
        <c:gapDepth val="200"/>
        <c:shape val="box"/>
        <c:axId val="-2118299352"/>
        <c:axId val="-2118296376"/>
        <c:axId val="0"/>
      </c:bar3DChart>
      <c:catAx>
        <c:axId val="-2118299352"/>
        <c:scaling>
          <c:orientation val="minMax"/>
        </c:scaling>
        <c:delete val="0"/>
        <c:axPos val="l"/>
        <c:majorTickMark val="out"/>
        <c:minorTickMark val="none"/>
        <c:tickLblPos val="nextTo"/>
        <c:crossAx val="-2118296376"/>
        <c:crosses val="autoZero"/>
        <c:auto val="1"/>
        <c:lblAlgn val="ctr"/>
        <c:lblOffset val="100"/>
        <c:noMultiLvlLbl val="0"/>
      </c:catAx>
      <c:valAx>
        <c:axId val="-2118296376"/>
        <c:scaling>
          <c:orientation val="minMax"/>
        </c:scaling>
        <c:delete val="1"/>
        <c:axPos val="b"/>
        <c:numFmt formatCode="General" sourceLinked="1"/>
        <c:majorTickMark val="out"/>
        <c:minorTickMark val="none"/>
        <c:tickLblPos val="nextTo"/>
        <c:crossAx val="-2118299352"/>
        <c:crosses val="autoZero"/>
        <c:crossBetween val="between"/>
      </c:valAx>
    </c:plotArea>
    <c:plotVisOnly val="1"/>
    <c:dispBlanksAs val="gap"/>
    <c:showDLblsOverMax val="0"/>
  </c:chart>
  <c:txPr>
    <a:bodyPr/>
    <a:lstStyle/>
    <a:p>
      <a:pPr>
        <a:defRPr sz="2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Runtime</c:v>
                </c:pt>
              </c:strCache>
            </c:strRef>
          </c:tx>
          <c:invertIfNegative val="0"/>
          <c:dPt>
            <c:idx val="0"/>
            <c:invertIfNegative val="0"/>
            <c:bubble3D val="0"/>
            <c:spPr>
              <a:solidFill>
                <a:srgbClr val="FF6600"/>
              </a:solidFill>
            </c:spPr>
          </c:dPt>
          <c:dPt>
            <c:idx val="1"/>
            <c:invertIfNegative val="0"/>
            <c:bubble3D val="0"/>
            <c:spPr>
              <a:solidFill>
                <a:schemeClr val="tx2">
                  <a:lumMod val="60000"/>
                  <a:lumOff val="40000"/>
                </a:schemeClr>
              </a:solidFill>
            </c:spPr>
          </c:dPt>
          <c:dPt>
            <c:idx val="2"/>
            <c:invertIfNegative val="0"/>
            <c:bubble3D val="0"/>
            <c:spPr>
              <a:solidFill>
                <a:schemeClr val="accent3">
                  <a:lumMod val="60000"/>
                  <a:lumOff val="40000"/>
                </a:schemeClr>
              </a:solidFill>
            </c:spPr>
          </c:dPt>
          <c:cat>
            <c:strRef>
              <c:f>Sheet1!$A$2:$A$4</c:f>
              <c:strCache>
                <c:ptCount val="3"/>
                <c:pt idx="0">
                  <c:v>GraphLab</c:v>
                </c:pt>
                <c:pt idx="1">
                  <c:v>Twister</c:v>
                </c:pt>
                <c:pt idx="2">
                  <c:v>Hadoop</c:v>
                </c:pt>
              </c:strCache>
            </c:strRef>
          </c:cat>
          <c:val>
            <c:numRef>
              <c:f>Sheet1!$B$2:$B$4</c:f>
              <c:numCache>
                <c:formatCode>General</c:formatCode>
                <c:ptCount val="3"/>
                <c:pt idx="0">
                  <c:v>5.0</c:v>
                </c:pt>
                <c:pt idx="1">
                  <c:v>35.0</c:v>
                </c:pt>
                <c:pt idx="2">
                  <c:v>200.0</c:v>
                </c:pt>
              </c:numCache>
            </c:numRef>
          </c:val>
        </c:ser>
        <c:dLbls>
          <c:showLegendKey val="0"/>
          <c:showVal val="0"/>
          <c:showCatName val="0"/>
          <c:showSerName val="0"/>
          <c:showPercent val="0"/>
          <c:showBubbleSize val="0"/>
        </c:dLbls>
        <c:gapWidth val="15"/>
        <c:gapDepth val="200"/>
        <c:shape val="box"/>
        <c:axId val="-2092309112"/>
        <c:axId val="-2092306136"/>
        <c:axId val="0"/>
      </c:bar3DChart>
      <c:catAx>
        <c:axId val="-2092309112"/>
        <c:scaling>
          <c:orientation val="minMax"/>
        </c:scaling>
        <c:delete val="0"/>
        <c:axPos val="l"/>
        <c:majorTickMark val="out"/>
        <c:minorTickMark val="none"/>
        <c:tickLblPos val="nextTo"/>
        <c:crossAx val="-2092306136"/>
        <c:crosses val="autoZero"/>
        <c:auto val="1"/>
        <c:lblAlgn val="ctr"/>
        <c:lblOffset val="100"/>
        <c:noMultiLvlLbl val="0"/>
      </c:catAx>
      <c:valAx>
        <c:axId val="-2092306136"/>
        <c:scaling>
          <c:orientation val="minMax"/>
        </c:scaling>
        <c:delete val="1"/>
        <c:axPos val="b"/>
        <c:numFmt formatCode="General" sourceLinked="1"/>
        <c:majorTickMark val="out"/>
        <c:minorTickMark val="none"/>
        <c:tickLblPos val="nextTo"/>
        <c:crossAx val="-2092309112"/>
        <c:crosses val="autoZero"/>
        <c:crossBetween val="between"/>
      </c:valAx>
    </c:plotArea>
    <c:plotVisOnly val="1"/>
    <c:dispBlanksAs val="gap"/>
    <c:showDLblsOverMax val="0"/>
  </c:chart>
  <c:txPr>
    <a:bodyPr/>
    <a:lstStyle/>
    <a:p>
      <a:pPr>
        <a:defRPr sz="2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iterativemapreduce.org/hpdc-camera-ready-submission.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BFS is actually intrisincally</a:t>
            </a:r>
            <a:r>
              <a:rPr lang="en-US" baseline="0"/>
              <a:t> parallel because can express as computation on frontiers.</a:t>
            </a:r>
            <a:endParaRPr lang="en-US"/>
          </a:p>
        </p:txBody>
      </p:sp>
      <p:sp>
        <p:nvSpPr>
          <p:cNvPr id="4" name="Slide Number Placeholder 3"/>
          <p:cNvSpPr>
            <a:spLocks noGrp="1"/>
          </p:cNvSpPr>
          <p:nvPr>
            <p:ph type="sldNum" sz="quarter" idx="10"/>
          </p:nvPr>
        </p:nvSpPr>
        <p:spPr/>
        <p:txBody>
          <a:bodyPr/>
          <a:lstStyle/>
          <a:p>
            <a:fld id="{DA01FA12-91E4-AA48-934B-A040D06057B6}" type="slidenum">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Pseudo-code for simplified PageRank in </a:t>
            </a:r>
            <a:r>
              <a:rPr lang="en-US" sz="1200" kern="1200" dirty="0" err="1" smtClean="0">
                <a:solidFill>
                  <a:schemeClr val="tx1"/>
                </a:solidFill>
                <a:effectLst/>
                <a:latin typeface="+mn-lt"/>
                <a:ea typeface="+mn-ea"/>
                <a:cs typeface="+mn-cs"/>
              </a:rPr>
              <a:t>MapReduce</a:t>
            </a:r>
            <a:r>
              <a:rPr lang="en-US" sz="1200" kern="1200" baseline="0" dirty="0" smtClean="0">
                <a:solidFill>
                  <a:schemeClr val="tx1"/>
                </a:solidFill>
                <a:effectLst/>
                <a:latin typeface="+mn-lt"/>
                <a:ea typeface="+mn-ea"/>
                <a:cs typeface="+mn-cs"/>
              </a:rPr>
              <a:t> (does not handle damping factor or sinks)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the map phase we evenly divide up each vertex’s PageRank mass and pass each piece along outgoing edges to neighbors.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In the reduce phase PageRank contributions are summed up at each destination vertex.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job corresponds to one iteration of the algorithm.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TWO</a:t>
            </a:r>
            <a:r>
              <a:rPr lang="en-US" sz="1200" kern="1200" baseline="0" dirty="0" smtClean="0">
                <a:solidFill>
                  <a:schemeClr val="tx1"/>
                </a:solidFill>
                <a:effectLst/>
                <a:latin typeface="+mn-lt"/>
                <a:ea typeface="+mn-ea"/>
                <a:cs typeface="+mn-cs"/>
              </a:rPr>
              <a:t> effective algorithms happening at once 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Passing the PageRank values of the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 Passing the </a:t>
            </a:r>
            <a:r>
              <a:rPr lang="en-US" sz="1200" b="1" kern="1200" baseline="0" dirty="0" smtClean="0">
                <a:solidFill>
                  <a:schemeClr val="tx1"/>
                </a:solidFill>
                <a:effectLst/>
                <a:latin typeface="+mn-lt"/>
                <a:ea typeface="+mn-ea"/>
                <a:cs typeface="+mn-cs"/>
              </a:rPr>
              <a:t>graph structure itself.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 Need to be able to discern the difference in the Reducer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(kind of like in the next homework…centroids </a:t>
            </a:r>
            <a:r>
              <a:rPr lang="en-US" sz="1200" b="0" kern="1200" baseline="0" dirty="0" err="1" smtClean="0">
                <a:solidFill>
                  <a:schemeClr val="tx1"/>
                </a:solidFill>
                <a:effectLst/>
                <a:latin typeface="+mn-lt"/>
                <a:ea typeface="+mn-ea"/>
                <a:cs typeface="+mn-cs"/>
              </a:rPr>
              <a:t>vs</a:t>
            </a:r>
            <a:r>
              <a:rPr lang="en-US" sz="1200" b="0" kern="1200" baseline="0" dirty="0" smtClean="0">
                <a:solidFill>
                  <a:schemeClr val="tx1"/>
                </a:solidFill>
                <a:effectLst/>
                <a:latin typeface="+mn-lt"/>
                <a:ea typeface="+mn-ea"/>
                <a:cs typeface="+mn-cs"/>
              </a:rPr>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27</a:t>
            </a:fld>
            <a:endParaRPr lang="en-US"/>
          </a:p>
        </p:txBody>
      </p:sp>
    </p:spTree>
    <p:extLst>
      <p:ext uri="{BB962C8B-B14F-4D97-AF65-F5344CB8AC3E}">
        <p14:creationId xmlns:p14="http://schemas.microsoft.com/office/powerpoint/2010/main" val="17413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Hadoop</a:t>
            </a:r>
            <a:r>
              <a:rPr lang="en-US" baseline="0" dirty="0" smtClean="0"/>
              <a:t> makes no explicit guarantees a Combiner will be executed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a:t>
            </a:r>
            <a:r>
              <a:rPr lang="en-US" sz="1200" kern="1200" dirty="0" smtClean="0">
                <a:solidFill>
                  <a:schemeClr val="tx1"/>
                </a:solidFill>
                <a:effectLst/>
                <a:latin typeface="+mn-lt"/>
                <a:ea typeface="+mn-ea"/>
                <a:cs typeface="+mn-cs"/>
              </a:rPr>
              <a:t>The combiner is provided as a semantics-preserving optimization to the execution framework, which has the option of using, perhaps multiple times, or not at all.”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chemeClr val="tx1"/>
                </a:solidFill>
                <a:effectLst/>
                <a:latin typeface="+mn-lt"/>
                <a:ea typeface="+mn-ea"/>
                <a:cs typeface="+mn-cs"/>
              </a:rPr>
              <a:t>Data is serialized locally</a:t>
            </a:r>
            <a:r>
              <a:rPr lang="en-US" kern="1200" baseline="0" dirty="0" smtClean="0">
                <a:solidFill>
                  <a:schemeClr val="tx1"/>
                </a:solidFill>
                <a:effectLst/>
                <a:latin typeface="+mn-lt"/>
                <a:ea typeface="+mn-ea"/>
                <a:cs typeface="+mn-cs"/>
              </a:rPr>
              <a:t> (and </a:t>
            </a:r>
            <a:r>
              <a:rPr lang="en-US" kern="1200" baseline="0" dirty="0" err="1" smtClean="0">
                <a:solidFill>
                  <a:schemeClr val="tx1"/>
                </a:solidFill>
                <a:effectLst/>
                <a:latin typeface="+mn-lt"/>
                <a:ea typeface="+mn-ea"/>
                <a:cs typeface="+mn-cs"/>
              </a:rPr>
              <a:t>deserialized</a:t>
            </a:r>
            <a:r>
              <a:rPr lang="en-US" kern="1200" baseline="0" dirty="0" smtClean="0">
                <a:solidFill>
                  <a:schemeClr val="tx1"/>
                </a:solidFill>
                <a:effectLst/>
                <a:latin typeface="+mn-lt"/>
                <a:ea typeface="+mn-ea"/>
                <a:cs typeface="+mn-cs"/>
              </a:rPr>
              <a:t>) before Combiner execution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kern="1200" baseline="0" dirty="0" smtClean="0">
                <a:solidFill>
                  <a:schemeClr val="tx1"/>
                </a:solidFill>
                <a:effectLst/>
                <a:latin typeface="+mn-lt"/>
                <a:ea typeface="+mn-ea"/>
                <a:cs typeface="+mn-cs"/>
              </a:rPr>
              <a:t>Still more efficient than added network traffic but more overhead than is needed if we’re not leaving the same machine</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30</a:t>
            </a:fld>
            <a:endParaRPr lang="en-US"/>
          </a:p>
        </p:txBody>
      </p:sp>
    </p:spTree>
    <p:extLst>
      <p:ext uri="{BB962C8B-B14F-4D97-AF65-F5344CB8AC3E}">
        <p14:creationId xmlns:p14="http://schemas.microsoft.com/office/powerpoint/2010/main" val="9401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Prior to processing input, the mapper initializes an associative array (i.e., map) for accumulating partial PageRank scores, with the destination vertex id as the key. When mapping over graph vertices, this associative array is updated with partial PageRank contributions. Intermediate key-value pairs are not emitted until all inputs have been processed. This design pattern is so called because, in effect, we are moving the functionality of the combiner inside the mapper itself. We eliminate multiple messages with the same destination vertex that would have been otherwise emitted by the mapper, and instead only emit a single message that contains an aggregated value. </a:t>
            </a:r>
            <a:endParaRPr lang="en-US" dirty="0" smtClean="0"/>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33</a:t>
            </a:fld>
            <a:endParaRPr lang="en-US"/>
          </a:p>
        </p:txBody>
      </p:sp>
    </p:spTree>
    <p:extLst>
      <p:ext uri="{BB962C8B-B14F-4D97-AF65-F5344CB8AC3E}">
        <p14:creationId xmlns:p14="http://schemas.microsoft.com/office/powerpoint/2010/main" val="247326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many algorithms the topology of the graph and associated metadata do not change (only each vertex’s state does), making repeated shuffling of the graph structure even more wasteful.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34</a:t>
            </a:fld>
            <a:endParaRPr lang="en-US"/>
          </a:p>
        </p:txBody>
      </p:sp>
    </p:spTree>
    <p:extLst>
      <p:ext uri="{BB962C8B-B14F-4D97-AF65-F5344CB8AC3E}">
        <p14:creationId xmlns:p14="http://schemas.microsoft.com/office/powerpoint/2010/main" val="253549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intuition behind the </a:t>
            </a:r>
            <a:r>
              <a:rPr lang="en-US" sz="1200" kern="1200" dirty="0" err="1" smtClean="0">
                <a:solidFill>
                  <a:schemeClr val="tx1"/>
                </a:solidFill>
                <a:effectLst/>
                <a:latin typeface="+mn-lt"/>
                <a:ea typeface="+mn-ea"/>
                <a:cs typeface="+mn-cs"/>
              </a:rPr>
              <a:t>schimmy</a:t>
            </a:r>
            <a:r>
              <a:rPr lang="en-US" sz="1200" kern="1200" dirty="0" smtClean="0">
                <a:solidFill>
                  <a:schemeClr val="tx1"/>
                </a:solidFill>
                <a:effectLst/>
                <a:latin typeface="+mn-lt"/>
                <a:ea typeface="+mn-ea"/>
                <a:cs typeface="+mn-cs"/>
              </a:rPr>
              <a:t> design pattern is the parallel merge join, which is a well known join technique in the database community. Let’s say we wish to join two relations, S and T, and the tuples in both relations were sorted by the join key. If this were the case, we can perform a join by scanning through both relations simultaneously. This process can be parallelized by partitioning and sorting both relations in the same way. For example, suppose S and T were both divided into ten files, partitioned in the same manner by the join key. Further suppose that in each file, the tuples were sorted by the join key. In this case, we simply need to merge join the first file of S with the first file of T, the second file with S with the second file of T, etc.; these merge joins could happen in parallel.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 the number of reducers equal to the number of input files (i.e., parts)--</a:t>
            </a:r>
            <a:r>
              <a:rPr lang="en-US" sz="1200" b="1" kern="1200" dirty="0" smtClean="0">
                <a:solidFill>
                  <a:schemeClr val="tx1"/>
                </a:solidFill>
                <a:effectLst/>
                <a:latin typeface="+mn-lt"/>
                <a:ea typeface="+mn-ea"/>
                <a:cs typeface="+mn-cs"/>
              </a:rPr>
              <a:t>we no longer need to emit the graph structure in the map phase of processing.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initialization API hook, the reducer opens the file containing the graph partition corresponding to the intermediate keys that are to be processed by the reducer. As the reducer is processing messages passed to each vertex in the Reduce method, it advances the file stream in the graph structure until the corresponding vertex’s structure is found. Once the reduce computation is complete (a simple sum), the vertex’s state is updated with the revised PageRank value and written back to disk. The </a:t>
            </a:r>
            <a:r>
              <a:rPr lang="en-US" sz="1200" kern="1200" dirty="0" err="1" smtClean="0">
                <a:solidFill>
                  <a:schemeClr val="tx1"/>
                </a:solidFill>
                <a:effectLst/>
                <a:latin typeface="+mn-lt"/>
                <a:ea typeface="+mn-ea"/>
                <a:cs typeface="+mn-cs"/>
              </a:rPr>
              <a:t>partitioner</a:t>
            </a:r>
            <a:r>
              <a:rPr lang="en-US" sz="1200" kern="1200" dirty="0" smtClean="0">
                <a:solidFill>
                  <a:schemeClr val="tx1"/>
                </a:solidFill>
                <a:effectLst/>
                <a:latin typeface="+mn-lt"/>
                <a:ea typeface="+mn-ea"/>
                <a:cs typeface="+mn-cs"/>
              </a:rPr>
              <a:t> ensures consistent partitioning of the graph structure from iteration to iteration.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37</a:t>
            </a:fld>
            <a:endParaRPr lang="en-US"/>
          </a:p>
        </p:txBody>
      </p:sp>
    </p:spTree>
    <p:extLst>
      <p:ext uri="{BB962C8B-B14F-4D97-AF65-F5344CB8AC3E}">
        <p14:creationId xmlns:p14="http://schemas.microsoft.com/office/powerpoint/2010/main" val="324346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Evaluation of enhanced design patterns on the ClueWeb09 graph. Each bar shows the average and standard deviation runtimes across 5 iterations of PageRank using the indicated set of optimizations. The value below each bar shows the percent change in runtime relative to the baseline configuration using basic message passing (non-</a:t>
            </a:r>
            <a:r>
              <a:rPr lang="en-US" sz="1200" kern="1200" dirty="0" err="1" smtClean="0">
                <a:solidFill>
                  <a:schemeClr val="tx1"/>
                </a:solidFill>
                <a:effectLst/>
                <a:latin typeface="+mn-lt"/>
                <a:ea typeface="+mn-ea"/>
                <a:cs typeface="+mn-cs"/>
              </a:rPr>
              <a:t>schimmy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HashPartitioner</a:t>
            </a:r>
            <a:r>
              <a:rPr lang="en-US" sz="1200" kern="1200" dirty="0" smtClean="0">
                <a:solidFill>
                  <a:schemeClr val="tx1"/>
                </a:solidFill>
                <a:effectLst/>
                <a:latin typeface="+mn-lt"/>
                <a:ea typeface="+mn-ea"/>
                <a:cs typeface="+mn-cs"/>
              </a:rPr>
              <a:t>, and standard combiner (shown as a dashed orange line). </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38</a:t>
            </a:fld>
            <a:endParaRPr lang="en-US"/>
          </a:p>
        </p:txBody>
      </p:sp>
    </p:spTree>
    <p:extLst>
      <p:ext uri="{BB962C8B-B14F-4D97-AF65-F5344CB8AC3E}">
        <p14:creationId xmlns:p14="http://schemas.microsoft.com/office/powerpoint/2010/main" val="173456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5</a:t>
            </a:fld>
            <a:endParaRPr lang="en-US"/>
          </a:p>
        </p:txBody>
      </p:sp>
    </p:spTree>
    <p:extLst>
      <p:ext uri="{BB962C8B-B14F-4D97-AF65-F5344CB8AC3E}">
        <p14:creationId xmlns:p14="http://schemas.microsoft.com/office/powerpoint/2010/main" val="270255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Keys “evenly” divided across reducers (</a:t>
            </a:r>
            <a:r>
              <a:rPr lang="en-US" dirty="0" err="1" smtClean="0"/>
              <a:t>partioner</a:t>
            </a:r>
            <a:r>
              <a:rPr lang="en-US" baseline="0" dirty="0" smtClean="0"/>
              <a:t> handles this)</a:t>
            </a:r>
          </a:p>
          <a:p>
            <a:pPr marL="171450" indent="-171450">
              <a:buFontTx/>
              <a:buChar char="-"/>
            </a:pPr>
            <a:r>
              <a:rPr lang="en-US" baseline="0" dirty="0" smtClean="0"/>
              <a:t>No guarantees regarding the distribution of values</a:t>
            </a:r>
          </a:p>
          <a:p>
            <a:pPr marL="171450" indent="-171450">
              <a:buFontTx/>
              <a:buChar char="-"/>
            </a:pPr>
            <a:r>
              <a:rPr lang="en-US" baseline="0" dirty="0" smtClean="0"/>
              <a:t>No preservation of “locality” between keys</a:t>
            </a:r>
          </a:p>
          <a:p>
            <a:pPr marL="171450" indent="-171450">
              <a:buFontTx/>
              <a:buChar char="-"/>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7</a:t>
            </a:fld>
            <a:endParaRPr lang="en-US"/>
          </a:p>
        </p:txBody>
      </p:sp>
    </p:spTree>
    <p:extLst>
      <p:ext uri="{BB962C8B-B14F-4D97-AF65-F5344CB8AC3E}">
        <p14:creationId xmlns:p14="http://schemas.microsoft.com/office/powerpoint/2010/main" val="103288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Hadoop</a:t>
            </a:r>
            <a:r>
              <a:rPr lang="en-US" dirty="0" smtClean="0"/>
              <a:t> </a:t>
            </a:r>
            <a:r>
              <a:rPr lang="en-US" sz="1200" kern="1200" dirty="0" smtClean="0">
                <a:solidFill>
                  <a:schemeClr val="tx1"/>
                </a:solidFill>
                <a:latin typeface="+mn-lt"/>
                <a:ea typeface="+mn-ea"/>
                <a:cs typeface="+mn-cs"/>
              </a:rPr>
              <a:t>[1]	S. </a:t>
            </a:r>
            <a:r>
              <a:rPr lang="en-US" sz="1200" kern="1200" dirty="0" err="1" smtClean="0">
                <a:solidFill>
                  <a:schemeClr val="tx1"/>
                </a:solidFill>
                <a:latin typeface="+mn-lt"/>
                <a:ea typeface="+mn-ea"/>
                <a:cs typeface="+mn-cs"/>
              </a:rPr>
              <a:t>Suri</a:t>
            </a:r>
            <a:r>
              <a:rPr lang="en-US" sz="1200" kern="1200" dirty="0" smtClean="0">
                <a:solidFill>
                  <a:schemeClr val="tx1"/>
                </a:solidFill>
                <a:latin typeface="+mn-lt"/>
                <a:ea typeface="+mn-ea"/>
                <a:cs typeface="+mn-cs"/>
              </a:rPr>
              <a:t> and S. </a:t>
            </a:r>
            <a:r>
              <a:rPr lang="en-US" sz="1200" kern="1200" dirty="0" err="1" smtClean="0">
                <a:solidFill>
                  <a:schemeClr val="tx1"/>
                </a:solidFill>
                <a:latin typeface="+mn-lt"/>
                <a:ea typeface="+mn-ea"/>
                <a:cs typeface="+mn-cs"/>
              </a:rPr>
              <a:t>Vassilvitskii</a:t>
            </a:r>
            <a:r>
              <a:rPr lang="en-US" sz="1200" kern="1200" dirty="0" smtClean="0">
                <a:solidFill>
                  <a:schemeClr val="tx1"/>
                </a:solidFill>
                <a:latin typeface="+mn-lt"/>
                <a:ea typeface="+mn-ea"/>
                <a:cs typeface="+mn-cs"/>
              </a:rPr>
              <a:t>, “Counting triangles and the curse of the last reducer,” presented at the WWW '11: Proceedings of the 20th international conference on World wide web, 2011.</a:t>
            </a:r>
            <a:endParaRPr lang="en-US" dirty="0"/>
          </a:p>
        </p:txBody>
      </p:sp>
      <p:sp>
        <p:nvSpPr>
          <p:cNvPr id="4" name="Slide Number Placeholder 3"/>
          <p:cNvSpPr>
            <a:spLocks noGrp="1"/>
          </p:cNvSpPr>
          <p:nvPr>
            <p:ph type="sldNum" sz="quarter" idx="10"/>
          </p:nvPr>
        </p:nvSpPr>
        <p:spPr/>
        <p:txBody>
          <a:bodyPr/>
          <a:lstStyle/>
          <a:p>
            <a:fld id="{8E889AEB-C4A3-6646-B595-940E0655BE6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09343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“Comparable</a:t>
            </a:r>
            <a:r>
              <a:rPr lang="en-US" baseline="0" dirty="0" smtClean="0"/>
              <a:t> numbers are hard to come by as everyone uses different datasets, but we try to equalize as much as possible giving the competition an advantage when in doubt”</a:t>
            </a:r>
          </a:p>
          <a:p>
            <a:r>
              <a:rPr lang="en-US" baseline="0" dirty="0" smtClean="0"/>
              <a:t>Scaling to 100 iterations so costs are in dollars and not cents.</a:t>
            </a:r>
          </a:p>
          <a:p>
            <a:endParaRPr lang="en-US" baseline="0" dirty="0" smtClean="0"/>
          </a:p>
          <a:p>
            <a:r>
              <a:rPr lang="en-US" baseline="0" dirty="0" smtClean="0"/>
              <a:t>Numbers:</a:t>
            </a:r>
          </a:p>
          <a:p>
            <a:r>
              <a:rPr lang="en-US" b="1" baseline="0" dirty="0" smtClean="0"/>
              <a:t>  </a:t>
            </a:r>
            <a:r>
              <a:rPr lang="en-US" b="1" baseline="0" dirty="0" err="1" smtClean="0"/>
              <a:t>Hadoop</a:t>
            </a:r>
            <a:r>
              <a:rPr lang="en-US" b="1" baseline="0" dirty="0" smtClean="0"/>
              <a:t>: Ran on </a:t>
            </a:r>
            <a:r>
              <a:rPr lang="en-US" b="1" baseline="0" dirty="0" err="1" smtClean="0"/>
              <a:t>Kronecker</a:t>
            </a:r>
            <a:r>
              <a:rPr lang="en-US" b="1" baseline="0" dirty="0" smtClean="0"/>
              <a:t> graph of 1.1B edges, 50 M45 machines.</a:t>
            </a:r>
          </a:p>
          <a:p>
            <a:r>
              <a:rPr lang="en-US" baseline="0" dirty="0" smtClean="0"/>
              <a:t>      From available numbers, each machine is approximately 8 cores, 6 GB RAM or roughly a c1.xlarge instance. Putting total cost at $33 per hour</a:t>
            </a:r>
          </a:p>
          <a:p>
            <a:r>
              <a:rPr lang="en-US" sz="1200" b="0" kern="1200" dirty="0" smtClean="0">
                <a:solidFill>
                  <a:schemeClr val="tx1"/>
                </a:solidFill>
                <a:effectLst/>
                <a:latin typeface="+mn-lt"/>
                <a:ea typeface="+mn-ea"/>
                <a:cs typeface="+mn-cs"/>
              </a:rPr>
              <a:t>Spectral Analysis for Billion-Scale Graphs: Discoveries and Implementation </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 Kang Brendan </a:t>
            </a:r>
            <a:r>
              <a:rPr lang="en-US" sz="1200" kern="1200" dirty="0" err="1" smtClean="0">
                <a:solidFill>
                  <a:schemeClr val="tx1"/>
                </a:solidFill>
                <a:effectLst/>
                <a:latin typeface="+mn-lt"/>
                <a:ea typeface="+mn-ea"/>
                <a:cs typeface="+mn-cs"/>
              </a:rPr>
              <a:t>Meeder</a:t>
            </a:r>
            <a:r>
              <a:rPr lang="en-US" sz="1200" kern="1200" dirty="0" smtClean="0">
                <a:solidFill>
                  <a:schemeClr val="tx1"/>
                </a:solidFill>
                <a:effectLst/>
                <a:latin typeface="+mn-lt"/>
                <a:ea typeface="+mn-ea"/>
                <a:cs typeface="+mn-cs"/>
              </a:rPr>
              <a:t> Christos </a:t>
            </a:r>
            <a:r>
              <a:rPr lang="en-US" sz="1200" kern="1200" dirty="0" err="1" smtClean="0">
                <a:solidFill>
                  <a:schemeClr val="tx1"/>
                </a:solidFill>
                <a:effectLst/>
                <a:latin typeface="+mn-lt"/>
                <a:ea typeface="+mn-ea"/>
                <a:cs typeface="+mn-cs"/>
              </a:rPr>
              <a:t>Faloutsos</a:t>
            </a:r>
            <a:r>
              <a:rPr lang="en-US" sz="1200" kern="1200" dirty="0" smtClean="0">
                <a:solidFill>
                  <a:schemeClr val="tx1"/>
                </a:solidFill>
                <a:effectLst/>
                <a:latin typeface="+mn-lt"/>
                <a:ea typeface="+mn-ea"/>
                <a:cs typeface="+mn-cs"/>
              </a:rPr>
              <a:t> </a:t>
            </a:r>
            <a:endParaRPr lang="en-US" baseline="0" dirty="0" smtClean="0"/>
          </a:p>
          <a:p>
            <a:r>
              <a:rPr lang="en-US" b="1" baseline="0" dirty="0" smtClean="0"/>
              <a:t>  Twister: Ran on </a:t>
            </a:r>
            <a:r>
              <a:rPr lang="en-US" b="1" baseline="0" dirty="0" err="1" smtClean="0"/>
              <a:t>ClueWeb</a:t>
            </a:r>
            <a:r>
              <a:rPr lang="en-US" b="1" baseline="0" dirty="0" smtClean="0"/>
              <a:t> dataset of 50M pages, 1.4B edges.</a:t>
            </a:r>
          </a:p>
          <a:p>
            <a:r>
              <a:rPr lang="en-US" baseline="0" dirty="0" smtClean="0"/>
              <a:t>       Using 64 Nodes of 4 cores each. 16GB RAM per node. Or roughly a m2.xlarge to m2.2xlarge instance. Putting total cost at  $28-$56 per hour.</a:t>
            </a:r>
          </a:p>
          <a:p>
            <a:r>
              <a:rPr lang="en-US" sz="1200" kern="1200" dirty="0" err="1" smtClean="0">
                <a:solidFill>
                  <a:schemeClr val="tx1"/>
                </a:solidFill>
                <a:effectLst/>
                <a:latin typeface="+mn-lt"/>
                <a:ea typeface="+mn-ea"/>
                <a:cs typeface="+mn-cs"/>
              </a:rPr>
              <a:t>Jaliya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Ekanayake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Hui</a:t>
            </a:r>
            <a:r>
              <a:rPr lang="en-US" sz="1200" kern="1200" dirty="0" smtClean="0">
                <a:solidFill>
                  <a:schemeClr val="tx1"/>
                </a:solidFill>
                <a:effectLst/>
                <a:latin typeface="+mn-lt"/>
                <a:ea typeface="+mn-ea"/>
                <a:cs typeface="+mn-cs"/>
              </a:rPr>
              <a:t> Li, </a:t>
            </a:r>
            <a:r>
              <a:rPr lang="en-US" sz="1200" kern="1200" dirty="0" err="1" smtClean="0">
                <a:solidFill>
                  <a:schemeClr val="tx1"/>
                </a:solidFill>
                <a:effectLst/>
                <a:latin typeface="+mn-lt"/>
                <a:ea typeface="+mn-ea"/>
                <a:cs typeface="+mn-cs"/>
              </a:rPr>
              <a:t>Bingjing</a:t>
            </a:r>
            <a:r>
              <a:rPr lang="en-US" sz="1200" kern="1200" dirty="0" smtClean="0">
                <a:solidFill>
                  <a:schemeClr val="tx1"/>
                </a:solidFill>
                <a:effectLst/>
                <a:latin typeface="+mn-lt"/>
                <a:ea typeface="+mn-ea"/>
                <a:cs typeface="+mn-cs"/>
              </a:rPr>
              <a:t> Zhang, </a:t>
            </a:r>
            <a:r>
              <a:rPr lang="en-US" sz="1200" kern="1200" dirty="0" err="1" smtClean="0">
                <a:solidFill>
                  <a:schemeClr val="tx1"/>
                </a:solidFill>
                <a:effectLst/>
                <a:latin typeface="+mn-lt"/>
                <a:ea typeface="+mn-ea"/>
                <a:cs typeface="+mn-cs"/>
              </a:rPr>
              <a:t>Thilina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Gunarathne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Seung-Hee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Bae</a:t>
            </a:r>
            <a:r>
              <a:rPr lang="en-US" sz="1200" kern="1200" dirty="0" smtClean="0">
                <a:solidFill>
                  <a:schemeClr val="tx1"/>
                </a:solidFill>
                <a:effectLst/>
                <a:latin typeface="+mn-lt"/>
                <a:ea typeface="+mn-ea"/>
                <a:cs typeface="+mn-cs"/>
              </a:rPr>
              <a:t>, Judy </a:t>
            </a:r>
            <a:r>
              <a:rPr lang="en-US" sz="1200" kern="1200" dirty="0" err="1" smtClean="0">
                <a:solidFill>
                  <a:schemeClr val="tx1"/>
                </a:solidFill>
                <a:effectLst/>
                <a:latin typeface="+mn-lt"/>
                <a:ea typeface="+mn-ea"/>
                <a:cs typeface="+mn-cs"/>
              </a:rPr>
              <a:t>Qiu</a:t>
            </a:r>
            <a:r>
              <a:rPr lang="en-US" sz="1200" kern="1200" dirty="0" smtClean="0">
                <a:solidFill>
                  <a:schemeClr val="tx1"/>
                </a:solidFill>
                <a:effectLst/>
                <a:latin typeface="+mn-lt"/>
                <a:ea typeface="+mn-ea"/>
                <a:cs typeface="+mn-cs"/>
              </a:rPr>
              <a:t>, Geoffrey Fox, </a:t>
            </a:r>
            <a:r>
              <a:rPr lang="en-US" sz="1200" kern="1200" dirty="0" smtClean="0">
                <a:solidFill>
                  <a:schemeClr val="tx1"/>
                </a:solidFill>
                <a:effectLst/>
                <a:latin typeface="+mn-lt"/>
                <a:ea typeface="+mn-ea"/>
                <a:cs typeface="+mn-cs"/>
                <a:hlinkClick r:id="rId3"/>
              </a:rPr>
              <a:t>Twister: A Runtime for Iterative MapReduce</a:t>
            </a:r>
            <a:r>
              <a:rPr lang="en-US" sz="1200" kern="1200" dirty="0" smtClean="0">
                <a:solidFill>
                  <a:schemeClr val="tx1"/>
                </a:solidFill>
                <a:effectLst/>
                <a:latin typeface="+mn-lt"/>
                <a:ea typeface="+mn-ea"/>
                <a:cs typeface="+mn-cs"/>
              </a:rPr>
              <a:t>," The First International Workshop on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and its Applications (MAPREDUCE'10) - HPDC2010</a:t>
            </a:r>
            <a:endParaRPr lang="en-US" baseline="0" dirty="0" smtClean="0"/>
          </a:p>
          <a:p>
            <a:r>
              <a:rPr lang="en-US" b="1" baseline="0" dirty="0" smtClean="0"/>
              <a:t>   </a:t>
            </a:r>
            <a:r>
              <a:rPr lang="en-US" b="1" baseline="0" dirty="0" err="1" smtClean="0"/>
              <a:t>GraphLab</a:t>
            </a:r>
            <a:r>
              <a:rPr lang="en-US" b="1" baseline="0" dirty="0" smtClean="0"/>
              <a:t>: Ran on 64 cc1.4x large instances at $83.2 per hour</a:t>
            </a:r>
          </a:p>
        </p:txBody>
      </p:sp>
      <p:sp>
        <p:nvSpPr>
          <p:cNvPr id="4" name="Slide Number Placeholder 3"/>
          <p:cNvSpPr>
            <a:spLocks noGrp="1"/>
          </p:cNvSpPr>
          <p:nvPr>
            <p:ph type="sldNum" sz="quarter" idx="10"/>
          </p:nvPr>
        </p:nvSpPr>
        <p:spPr/>
        <p:txBody>
          <a:bodyPr/>
          <a:lstStyle/>
          <a:p>
            <a:fld id="{8E889AEB-C4A3-6646-B595-940E0655BE6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4493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16</a:t>
            </a:fld>
            <a:endParaRPr lang="en-US"/>
          </a:p>
        </p:txBody>
      </p:sp>
    </p:spTree>
    <p:extLst>
      <p:ext uri="{BB962C8B-B14F-4D97-AF65-F5344CB8AC3E}">
        <p14:creationId xmlns:p14="http://schemas.microsoft.com/office/powerpoint/2010/main" val="223034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1/28/15</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1/28/15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1/28/15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1/28/15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1/28/15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hyperlink" Target="http://cs.stanford.edu/people/jure/pubs/coda-wsdm14.pdf" TargetMode="External"/><Relationship Id="rId4" Type="http://schemas.openxmlformats.org/officeDocument/2006/relationships/hyperlink" Target="http://cs.stanford.edu/people/jure/pubs/cesna-icdm13.pdf" TargetMode="External"/><Relationship Id="rId1" Type="http://schemas.openxmlformats.org/officeDocument/2006/relationships/slideLayout" Target="../slideLayouts/slideLayout2.xml"/><Relationship Id="rId2" Type="http://schemas.openxmlformats.org/officeDocument/2006/relationships/hyperlink" Target="http://cs.stanford.edu/people/jure/pubs/bigclam-wsdm1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hyperlink" Target="http://lemurproject.org/clueweb09/" TargetMode="External"/><Relationship Id="rId4" Type="http://schemas.openxmlformats.org/officeDocument/2006/relationships/hyperlink" Target="http://law.di.unimi.it/datasets.php" TargetMode="External"/><Relationship Id="rId1" Type="http://schemas.openxmlformats.org/officeDocument/2006/relationships/slideLayout" Target="../slideLayouts/slideLayout2.xml"/><Relationship Id="rId2" Type="http://schemas.openxmlformats.org/officeDocument/2006/relationships/hyperlink" Target="http://snap.stanford.edu/data/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www2011india.com/proceeding/proceedings/p607.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Graphs (Part II)</a:t>
            </a:r>
            <a:endParaRPr lang="en-US" dirty="0"/>
          </a:p>
        </p:txBody>
      </p:sp>
      <p:sp>
        <p:nvSpPr>
          <p:cNvPr id="2" name="Subtitle 1"/>
          <p:cNvSpPr>
            <a:spLocks noGrp="1"/>
          </p:cNvSpPr>
          <p:nvPr>
            <p:ph type="subTitle" idx="1"/>
          </p:nvPr>
        </p:nvSpPr>
        <p:spPr/>
        <p:txBody>
          <a:bodyPr/>
          <a:lstStyle/>
          <a:p>
            <a:r>
              <a:rPr lang="en-US" dirty="0" smtClean="0"/>
              <a:t>Shannon Quinn</a:t>
            </a:r>
          </a:p>
          <a:p>
            <a:endParaRPr lang="en-US" dirty="0"/>
          </a:p>
          <a:p>
            <a:r>
              <a:rPr lang="en-US" sz="1800" dirty="0" smtClean="0"/>
              <a:t>(with thanks to William </a:t>
            </a:r>
            <a:r>
              <a:rPr lang="en-US" sz="1800" dirty="0"/>
              <a:t>Cohen and </a:t>
            </a:r>
            <a:r>
              <a:rPr lang="en-US" sz="1800" dirty="0" err="1"/>
              <a:t>Aapo</a:t>
            </a:r>
            <a:r>
              <a:rPr lang="en-US" sz="1800" dirty="0"/>
              <a:t> </a:t>
            </a:r>
            <a:r>
              <a:rPr lang="en-US" sz="1800" dirty="0" err="1" smtClean="0"/>
              <a:t>Kyrola</a:t>
            </a:r>
            <a:r>
              <a:rPr lang="en-US" sz="1800" dirty="0" smtClean="0"/>
              <a:t> of CMU, </a:t>
            </a:r>
            <a:r>
              <a:rPr lang="en-US" sz="1800" dirty="0"/>
              <a:t>and J. </a:t>
            </a:r>
            <a:r>
              <a:rPr lang="en-US" sz="1800" dirty="0" err="1"/>
              <a:t>Leskovec</a:t>
            </a:r>
            <a:r>
              <a:rPr lang="en-US" sz="1800" dirty="0"/>
              <a:t>, A. </a:t>
            </a:r>
            <a:r>
              <a:rPr lang="en-US" sz="1800" dirty="0" err="1"/>
              <a:t>Rajaraman</a:t>
            </a:r>
            <a:r>
              <a:rPr lang="en-US" sz="1800" dirty="0"/>
              <a:t>, </a:t>
            </a:r>
            <a:r>
              <a:rPr lang="en-US" sz="1800" dirty="0" smtClean="0"/>
              <a:t>and J</a:t>
            </a:r>
            <a:r>
              <a:rPr lang="en-US" sz="1800" dirty="0"/>
              <a:t>. </a:t>
            </a:r>
            <a:r>
              <a:rPr lang="en-US" sz="1800" dirty="0" smtClean="0"/>
              <a:t>Ullman of Stanford University)</a:t>
            </a:r>
            <a:endParaRPr lang="en-US" sz="1800" dirty="0"/>
          </a:p>
        </p:txBody>
      </p:sp>
    </p:spTree>
    <p:extLst>
      <p:ext uri="{BB962C8B-B14F-4D97-AF65-F5344CB8AC3E}">
        <p14:creationId xmlns:p14="http://schemas.microsoft.com/office/powerpoint/2010/main" val="2890661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Graph algorithms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PageRank implementations</a:t>
            </a:r>
          </a:p>
          <a:p>
            <a:pPr lvl="1"/>
            <a:r>
              <a:rPr lang="en-US" dirty="0" smtClean="0"/>
              <a:t>in memory</a:t>
            </a:r>
          </a:p>
          <a:p>
            <a:pPr lvl="1"/>
            <a:r>
              <a:rPr lang="en-US" dirty="0" smtClean="0"/>
              <a:t>streaming, node list in memory</a:t>
            </a:r>
          </a:p>
          <a:p>
            <a:pPr lvl="1"/>
            <a:r>
              <a:rPr lang="en-US" dirty="0" smtClean="0"/>
              <a:t>streaming, no memory</a:t>
            </a:r>
          </a:p>
          <a:p>
            <a:pPr lvl="1"/>
            <a:r>
              <a:rPr lang="en-US" dirty="0" smtClean="0"/>
              <a:t>map-reduce</a:t>
            </a:r>
          </a:p>
          <a:p>
            <a:pPr lvl="1"/>
            <a:endParaRPr lang="en-US" dirty="0" smtClean="0"/>
          </a:p>
          <a:p>
            <a:r>
              <a:rPr lang="en-US" dirty="0" smtClean="0"/>
              <a:t>A little like Naïve </a:t>
            </a:r>
            <a:r>
              <a:rPr lang="en-US" dirty="0" err="1" smtClean="0"/>
              <a:t>Bayes</a:t>
            </a:r>
            <a:r>
              <a:rPr lang="en-US" dirty="0" smtClean="0"/>
              <a:t> variants</a:t>
            </a:r>
          </a:p>
          <a:p>
            <a:pPr lvl="1"/>
            <a:r>
              <a:rPr lang="en-US" dirty="0" smtClean="0"/>
              <a:t>data in memory</a:t>
            </a:r>
          </a:p>
          <a:p>
            <a:pPr lvl="1"/>
            <a:r>
              <a:rPr lang="en-US" dirty="0" smtClean="0"/>
              <a:t>word counts in memory</a:t>
            </a:r>
          </a:p>
          <a:p>
            <a:pPr lvl="1"/>
            <a:r>
              <a:rPr lang="en-US" dirty="0" smtClean="0"/>
              <a:t>stream-and-sort</a:t>
            </a:r>
          </a:p>
          <a:p>
            <a:pPr lvl="1"/>
            <a:r>
              <a:rPr lang="en-US" dirty="0" smtClean="0"/>
              <a:t>map-reduce</a:t>
            </a:r>
            <a:endParaRPr lang="en-US" dirty="0"/>
          </a:p>
        </p:txBody>
      </p:sp>
    </p:spTree>
    <p:extLst>
      <p:ext uri="{BB962C8B-B14F-4D97-AF65-F5344CB8AC3E}">
        <p14:creationId xmlns:p14="http://schemas.microsoft.com/office/powerpoint/2010/main" val="3883648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US"/>
              <a:t>Google</a:t>
            </a:r>
            <a:r>
              <a:rPr lang="ja-JP" altLang="en-US">
                <a:latin typeface="Arial"/>
              </a:rPr>
              <a:t>’</a:t>
            </a:r>
            <a:r>
              <a:rPr lang="en-US"/>
              <a:t>s PageRank</a:t>
            </a:r>
          </a:p>
        </p:txBody>
      </p:sp>
      <p:sp>
        <p:nvSpPr>
          <p:cNvPr id="102405" name="Text Box 5"/>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06" name="Text Box 6"/>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02407" name="Text Box 7"/>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02408" name="Text Box 8"/>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02409" name="Text Box 9"/>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02410" name="Line 10"/>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1" name="Line 11"/>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2" name="Line 12"/>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3" name="Line 13"/>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4" name="Line 14"/>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5" name="Line 15"/>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6" name="Line 16"/>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7" name="Text Box 17"/>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02418" name="Text Box 18"/>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19" name="Line 19"/>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0" name="Line 20"/>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1" name="Text Box 21"/>
          <p:cNvSpPr txBox="1">
            <a:spLocks noChangeArrowheads="1"/>
          </p:cNvSpPr>
          <p:nvPr/>
        </p:nvSpPr>
        <p:spPr bwMode="auto">
          <a:xfrm>
            <a:off x="6019800" y="1600200"/>
            <a:ext cx="2743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t>Inlinks are </a:t>
            </a:r>
            <a:r>
              <a:rPr lang="ja-JP" altLang="en-US" b="0">
                <a:latin typeface="Arial"/>
              </a:rPr>
              <a:t>“</a:t>
            </a:r>
            <a:r>
              <a:rPr lang="en-US" b="0"/>
              <a:t>good</a:t>
            </a:r>
            <a:r>
              <a:rPr lang="ja-JP" altLang="en-US" b="0">
                <a:latin typeface="Arial"/>
              </a:rPr>
              <a:t>”</a:t>
            </a:r>
            <a:r>
              <a:rPr lang="en-US" b="0"/>
              <a:t> (recommendations)</a:t>
            </a:r>
          </a:p>
          <a:p>
            <a:pPr algn="l">
              <a:spcBef>
                <a:spcPct val="50000"/>
              </a:spcBef>
            </a:pPr>
            <a:r>
              <a:rPr lang="en-US" b="0"/>
              <a:t>Inlinks from a </a:t>
            </a:r>
            <a:r>
              <a:rPr lang="ja-JP" altLang="en-US" b="0">
                <a:latin typeface="Arial"/>
              </a:rPr>
              <a:t>“</a:t>
            </a:r>
            <a:r>
              <a:rPr lang="en-US" b="0"/>
              <a:t>good</a:t>
            </a:r>
            <a:r>
              <a:rPr lang="ja-JP" altLang="en-US" b="0">
                <a:latin typeface="Arial"/>
              </a:rPr>
              <a:t>”</a:t>
            </a:r>
            <a:r>
              <a:rPr lang="en-US" b="0"/>
              <a:t> site are better than inlinks from a </a:t>
            </a:r>
            <a:r>
              <a:rPr lang="ja-JP" altLang="en-US" b="0">
                <a:latin typeface="Arial"/>
              </a:rPr>
              <a:t>“</a:t>
            </a:r>
            <a:r>
              <a:rPr lang="en-US" b="0"/>
              <a:t>bad</a:t>
            </a:r>
            <a:r>
              <a:rPr lang="ja-JP" altLang="en-US" b="0">
                <a:latin typeface="Arial"/>
              </a:rPr>
              <a:t>”</a:t>
            </a:r>
            <a:r>
              <a:rPr lang="en-US" b="0"/>
              <a:t> site</a:t>
            </a:r>
          </a:p>
          <a:p>
            <a:pPr algn="l">
              <a:spcBef>
                <a:spcPct val="50000"/>
              </a:spcBef>
            </a:pPr>
            <a:r>
              <a:rPr lang="en-US" b="0"/>
              <a:t>but inlinks from sites with many outlinks are not as </a:t>
            </a:r>
            <a:r>
              <a:rPr lang="ja-JP" altLang="en-US" b="0">
                <a:latin typeface="Arial"/>
              </a:rPr>
              <a:t>“</a:t>
            </a:r>
            <a:r>
              <a:rPr lang="en-US" b="0"/>
              <a:t>good</a:t>
            </a:r>
            <a:r>
              <a:rPr lang="ja-JP" altLang="en-US" b="0">
                <a:latin typeface="Arial"/>
              </a:rPr>
              <a:t>”</a:t>
            </a:r>
            <a:r>
              <a:rPr lang="en-US" b="0"/>
              <a:t>...</a:t>
            </a:r>
          </a:p>
          <a:p>
            <a:pPr algn="l">
              <a:spcBef>
                <a:spcPct val="50000"/>
              </a:spcBef>
            </a:pPr>
            <a:r>
              <a:rPr lang="ja-JP" altLang="en-US" b="0">
                <a:latin typeface="Arial"/>
              </a:rPr>
              <a:t>“</a:t>
            </a:r>
            <a:r>
              <a:rPr lang="en-US" b="0"/>
              <a:t>Good</a:t>
            </a:r>
            <a:r>
              <a:rPr lang="ja-JP" altLang="en-US" b="0">
                <a:latin typeface="Arial"/>
              </a:rPr>
              <a:t>”</a:t>
            </a:r>
            <a:r>
              <a:rPr lang="en-US" b="0"/>
              <a:t> and </a:t>
            </a:r>
            <a:r>
              <a:rPr lang="ja-JP" altLang="en-US" b="0">
                <a:latin typeface="Arial"/>
              </a:rPr>
              <a:t>“</a:t>
            </a:r>
            <a:r>
              <a:rPr lang="en-US" b="0"/>
              <a:t>bad</a:t>
            </a:r>
            <a:r>
              <a:rPr lang="ja-JP" altLang="en-US" b="0">
                <a:latin typeface="Arial"/>
              </a:rPr>
              <a:t>”</a:t>
            </a:r>
            <a:r>
              <a:rPr lang="en-US" b="0"/>
              <a:t> are relative.</a:t>
            </a:r>
          </a:p>
        </p:txBody>
      </p:sp>
      <p:sp>
        <p:nvSpPr>
          <p:cNvPr id="102422" name="Line 22"/>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3" name="Line 23"/>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4" name="Line 24"/>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5" name="Line 25"/>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7" name="Line 27"/>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8" name="Text Box 28"/>
          <p:cNvSpPr txBox="1">
            <a:spLocks noChangeArrowheads="1"/>
          </p:cNvSpPr>
          <p:nvPr/>
        </p:nvSpPr>
        <p:spPr bwMode="auto">
          <a:xfrm>
            <a:off x="762000" y="2743200"/>
            <a:ext cx="609600" cy="587375"/>
          </a:xfrm>
          <a:prstGeom prst="rect">
            <a:avLst/>
          </a:prstGeom>
          <a:solidFill>
            <a:srgbClr val="0000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29" name="Line 29"/>
          <p:cNvSpPr>
            <a:spLocks noChangeShapeType="1"/>
          </p:cNvSpPr>
          <p:nvPr/>
        </p:nvSpPr>
        <p:spPr bwMode="auto">
          <a:xfrm>
            <a:off x="1524000" y="3048000"/>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0" name="Line 30"/>
          <p:cNvSpPr>
            <a:spLocks noChangeShapeType="1"/>
          </p:cNvSpPr>
          <p:nvPr/>
        </p:nvSpPr>
        <p:spPr bwMode="auto">
          <a:xfrm>
            <a:off x="1524000" y="3352800"/>
            <a:ext cx="12954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1" name="Line 31"/>
          <p:cNvSpPr>
            <a:spLocks noChangeShapeType="1"/>
          </p:cNvSpPr>
          <p:nvPr/>
        </p:nvSpPr>
        <p:spPr bwMode="auto">
          <a:xfrm>
            <a:off x="1371600" y="3429000"/>
            <a:ext cx="205740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2" name="Line 32"/>
          <p:cNvSpPr>
            <a:spLocks noChangeShapeType="1"/>
          </p:cNvSpPr>
          <p:nvPr/>
        </p:nvSpPr>
        <p:spPr bwMode="auto">
          <a:xfrm>
            <a:off x="1143000" y="3429000"/>
            <a:ext cx="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33"/>
          <p:cNvSpPr>
            <a:spLocks noChangeShapeType="1"/>
          </p:cNvSpPr>
          <p:nvPr/>
        </p:nvSpPr>
        <p:spPr bwMode="auto">
          <a:xfrm>
            <a:off x="1524000" y="3200400"/>
            <a:ext cx="32004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4" name="Line 34"/>
          <p:cNvSpPr>
            <a:spLocks noChangeShapeType="1"/>
          </p:cNvSpPr>
          <p:nvPr/>
        </p:nvSpPr>
        <p:spPr bwMode="auto">
          <a:xfrm flipV="1">
            <a:off x="1524000" y="2286000"/>
            <a:ext cx="3048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Line 35"/>
          <p:cNvSpPr>
            <a:spLocks noChangeShapeType="1"/>
          </p:cNvSpPr>
          <p:nvPr/>
        </p:nvSpPr>
        <p:spPr bwMode="auto">
          <a:xfrm flipV="1">
            <a:off x="1447800" y="1752600"/>
            <a:ext cx="9906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6" name="Line 36"/>
          <p:cNvSpPr>
            <a:spLocks noChangeShapeType="1"/>
          </p:cNvSpPr>
          <p:nvPr/>
        </p:nvSpPr>
        <p:spPr bwMode="auto">
          <a:xfrm flipH="1">
            <a:off x="457200" y="3429000"/>
            <a:ext cx="4572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7" name="Line 37"/>
          <p:cNvSpPr>
            <a:spLocks noChangeShapeType="1"/>
          </p:cNvSpPr>
          <p:nvPr/>
        </p:nvSpPr>
        <p:spPr bwMode="auto">
          <a:xfrm flipH="1">
            <a:off x="152400" y="3352800"/>
            <a:ext cx="457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8" name="Line 38"/>
          <p:cNvSpPr>
            <a:spLocks noChangeShapeType="1"/>
          </p:cNvSpPr>
          <p:nvPr/>
        </p:nvSpPr>
        <p:spPr bwMode="auto">
          <a:xfrm flipV="1">
            <a:off x="1143000" y="1676400"/>
            <a:ext cx="381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9" name="Line 39"/>
          <p:cNvSpPr>
            <a:spLocks noChangeShapeType="1"/>
          </p:cNvSpPr>
          <p:nvPr/>
        </p:nvSpPr>
        <p:spPr bwMode="auto">
          <a:xfrm flipH="1" flipV="1">
            <a:off x="685800" y="1143000"/>
            <a:ext cx="1524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0" name="Line 40"/>
          <p:cNvSpPr>
            <a:spLocks noChangeShapeType="1"/>
          </p:cNvSpPr>
          <p:nvPr/>
        </p:nvSpPr>
        <p:spPr bwMode="auto">
          <a:xfrm flipH="1" flipV="1">
            <a:off x="228600" y="2209800"/>
            <a:ext cx="381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1" name="Line 41"/>
          <p:cNvSpPr>
            <a:spLocks noChangeShapeType="1"/>
          </p:cNvSpPr>
          <p:nvPr/>
        </p:nvSpPr>
        <p:spPr bwMode="auto">
          <a:xfrm flipH="1" flipV="1">
            <a:off x="0" y="2971800"/>
            <a:ext cx="6096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2" name="Line 42"/>
          <p:cNvSpPr>
            <a:spLocks noChangeShapeType="1"/>
          </p:cNvSpPr>
          <p:nvPr/>
        </p:nvSpPr>
        <p:spPr bwMode="auto">
          <a:xfrm>
            <a:off x="1371600" y="2057400"/>
            <a:ext cx="6858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78540143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2" grpId="0" animBg="1"/>
      <p:bldP spid="102428" grpId="0" animBg="1"/>
      <p:bldP spid="102429" grpId="0" animBg="1"/>
      <p:bldP spid="102430" grpId="0" animBg="1"/>
      <p:bldP spid="102431" grpId="0" animBg="1"/>
      <p:bldP spid="102432" grpId="0" animBg="1"/>
      <p:bldP spid="102433" grpId="0" animBg="1"/>
      <p:bldP spid="102434" grpId="0" animBg="1"/>
      <p:bldP spid="102435" grpId="0" animBg="1"/>
      <p:bldP spid="102436" grpId="0" animBg="1"/>
      <p:bldP spid="102437" grpId="0" animBg="1"/>
      <p:bldP spid="102438" grpId="0" animBg="1"/>
      <p:bldP spid="102439" grpId="0" animBg="1"/>
      <p:bldP spid="102440" grpId="0" animBg="1"/>
      <p:bldP spid="1024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Google</a:t>
            </a:r>
            <a:r>
              <a:rPr lang="ja-JP" altLang="en-US">
                <a:latin typeface="Arial"/>
              </a:rPr>
              <a:t>’</a:t>
            </a:r>
            <a:r>
              <a:rPr lang="en-US"/>
              <a:t>s PageRank</a:t>
            </a:r>
          </a:p>
        </p:txBody>
      </p:sp>
      <p:sp>
        <p:nvSpPr>
          <p:cNvPr id="130051" name="Text Box 3"/>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0052" name="Text Box 4"/>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0053" name="Text Box 5"/>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0054" name="Text Box 6"/>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30055" name="Text Box 7"/>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0056" name="Line 8"/>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7" name="Line 9"/>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8" name="Line 10"/>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9" name="Line 11"/>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0" name="Line 12"/>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1" name="Line 13"/>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2" name="Line 14"/>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3" name="Text Box 15"/>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0064" name="Text Box 16"/>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0065" name="Line 17"/>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6" name="Line 18"/>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7" name="Text Box 19"/>
          <p:cNvSpPr txBox="1">
            <a:spLocks noChangeArrowheads="1"/>
          </p:cNvSpPr>
          <p:nvPr/>
        </p:nvSpPr>
        <p:spPr bwMode="auto">
          <a:xfrm>
            <a:off x="6019800" y="2133600"/>
            <a:ext cx="2971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0"/>
              <a:t>Imagine a </a:t>
            </a:r>
            <a:r>
              <a:rPr lang="ja-JP" altLang="en-US" sz="2000" b="0">
                <a:latin typeface="Arial"/>
              </a:rPr>
              <a:t>“</a:t>
            </a:r>
            <a:r>
              <a:rPr lang="en-US" sz="2000" b="0"/>
              <a:t>pagehopper</a:t>
            </a:r>
            <a:r>
              <a:rPr lang="ja-JP" altLang="en-US" sz="2000" b="0">
                <a:latin typeface="Arial"/>
              </a:rPr>
              <a:t>”</a:t>
            </a:r>
            <a:r>
              <a:rPr lang="en-US" sz="2000" b="0"/>
              <a:t> that always either</a:t>
            </a:r>
          </a:p>
          <a:p>
            <a:pPr algn="l">
              <a:spcBef>
                <a:spcPct val="50000"/>
              </a:spcBef>
              <a:buFontTx/>
              <a:buChar char="•"/>
            </a:pPr>
            <a:r>
              <a:rPr lang="en-US" sz="2000" b="0"/>
              <a:t> follows a random link, or</a:t>
            </a:r>
          </a:p>
          <a:p>
            <a:pPr algn="l">
              <a:spcBef>
                <a:spcPct val="50000"/>
              </a:spcBef>
              <a:buFontTx/>
              <a:buChar char="•"/>
            </a:pPr>
            <a:r>
              <a:rPr lang="en-US" sz="2000" b="0"/>
              <a:t> jumps to random page</a:t>
            </a:r>
          </a:p>
        </p:txBody>
      </p:sp>
      <p:sp>
        <p:nvSpPr>
          <p:cNvPr id="130068" name="Line 20"/>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9" name="Line 21"/>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0" name="Line 22"/>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1" name="Line 23"/>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2" name="Line 24"/>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4" name="AutoShape 26"/>
          <p:cNvSpPr>
            <a:spLocks noChangeArrowheads="1"/>
          </p:cNvSpPr>
          <p:nvPr/>
        </p:nvSpPr>
        <p:spPr bwMode="auto">
          <a:xfrm>
            <a:off x="8077200" y="2590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5" name="AutoShape 27"/>
          <p:cNvSpPr>
            <a:spLocks noChangeArrowheads="1"/>
          </p:cNvSpPr>
          <p:nvPr/>
        </p:nvSpPr>
        <p:spPr bwMode="auto">
          <a:xfrm>
            <a:off x="5105400" y="1905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7" name="AutoShape 29"/>
          <p:cNvSpPr>
            <a:spLocks noChangeArrowheads="1"/>
          </p:cNvSpPr>
          <p:nvPr/>
        </p:nvSpPr>
        <p:spPr bwMode="auto">
          <a:xfrm>
            <a:off x="5486400" y="3657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8" name="AutoShape 30"/>
          <p:cNvSpPr>
            <a:spLocks noChangeArrowheads="1"/>
          </p:cNvSpPr>
          <p:nvPr/>
        </p:nvSpPr>
        <p:spPr bwMode="auto">
          <a:xfrm>
            <a:off x="38862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9" name="AutoShape 31"/>
          <p:cNvSpPr>
            <a:spLocks noChangeArrowheads="1"/>
          </p:cNvSpPr>
          <p:nvPr/>
        </p:nvSpPr>
        <p:spPr bwMode="auto">
          <a:xfrm>
            <a:off x="4038600" y="5257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0" name="AutoShape 32"/>
          <p:cNvSpPr>
            <a:spLocks noChangeArrowheads="1"/>
          </p:cNvSpPr>
          <p:nvPr/>
        </p:nvSpPr>
        <p:spPr bwMode="auto">
          <a:xfrm>
            <a:off x="2438400" y="2514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1" name="AutoShape 33"/>
          <p:cNvSpPr>
            <a:spLocks noChangeArrowheads="1"/>
          </p:cNvSpPr>
          <p:nvPr/>
        </p:nvSpPr>
        <p:spPr bwMode="auto">
          <a:xfrm>
            <a:off x="3581400" y="2743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2" name="AutoShape 34"/>
          <p:cNvSpPr>
            <a:spLocks noChangeArrowheads="1"/>
          </p:cNvSpPr>
          <p:nvPr/>
        </p:nvSpPr>
        <p:spPr bwMode="auto">
          <a:xfrm>
            <a:off x="32766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3" name="AutoShape 35"/>
          <p:cNvSpPr>
            <a:spLocks noChangeArrowheads="1"/>
          </p:cNvSpPr>
          <p:nvPr/>
        </p:nvSpPr>
        <p:spPr bwMode="auto">
          <a:xfrm>
            <a:off x="46482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4" name="AutoShape 36"/>
          <p:cNvSpPr>
            <a:spLocks noChangeArrowheads="1"/>
          </p:cNvSpPr>
          <p:nvPr/>
        </p:nvSpPr>
        <p:spPr bwMode="auto">
          <a:xfrm>
            <a:off x="3657600" y="4419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26316053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075"/>
                                        </p:tgtEl>
                                        <p:attrNameLst>
                                          <p:attrName>style.visibility</p:attrName>
                                        </p:attrNameLst>
                                      </p:cBhvr>
                                      <p:to>
                                        <p:strVal val="visible"/>
                                      </p:to>
                                    </p:set>
                                  </p:childTnLst>
                                  <p:subTnLst>
                                    <p:set>
                                      <p:cBhvr override="childStyle">
                                        <p:cTn dur="1" fill="hold" display="0" masterRel="nextClick" afterEffect="1"/>
                                        <p:tgtEl>
                                          <p:spTgt spid="13007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077"/>
                                        </p:tgtEl>
                                        <p:attrNameLst>
                                          <p:attrName>style.visibility</p:attrName>
                                        </p:attrNameLst>
                                      </p:cBhvr>
                                      <p:to>
                                        <p:strVal val="visible"/>
                                      </p:to>
                                    </p:set>
                                  </p:childTnLst>
                                  <p:subTnLst>
                                    <p:set>
                                      <p:cBhvr override="childStyle">
                                        <p:cTn dur="1" fill="hold" display="0" masterRel="nextClick" afterEffect="1"/>
                                        <p:tgtEl>
                                          <p:spTgt spid="13007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078"/>
                                        </p:tgtEl>
                                        <p:attrNameLst>
                                          <p:attrName>style.visibility</p:attrName>
                                        </p:attrNameLst>
                                      </p:cBhvr>
                                      <p:to>
                                        <p:strVal val="visible"/>
                                      </p:to>
                                    </p:set>
                                  </p:childTnLst>
                                  <p:subTnLst>
                                    <p:set>
                                      <p:cBhvr override="childStyle">
                                        <p:cTn dur="1" fill="hold" display="0" masterRel="nextClick" afterEffect="1"/>
                                        <p:tgtEl>
                                          <p:spTgt spid="13007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0079"/>
                                        </p:tgtEl>
                                        <p:attrNameLst>
                                          <p:attrName>style.visibility</p:attrName>
                                        </p:attrNameLst>
                                      </p:cBhvr>
                                      <p:to>
                                        <p:strVal val="visible"/>
                                      </p:to>
                                    </p:set>
                                  </p:childTnLst>
                                  <p:subTnLst>
                                    <p:set>
                                      <p:cBhvr override="childStyle">
                                        <p:cTn dur="1" fill="hold" display="0" masterRel="nextClick" afterEffect="1"/>
                                        <p:tgtEl>
                                          <p:spTgt spid="13007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080"/>
                                        </p:tgtEl>
                                        <p:attrNameLst>
                                          <p:attrName>style.visibility</p:attrName>
                                        </p:attrNameLst>
                                      </p:cBhvr>
                                      <p:to>
                                        <p:strVal val="visible"/>
                                      </p:to>
                                    </p:set>
                                  </p:childTnLst>
                                  <p:subTnLst>
                                    <p:set>
                                      <p:cBhvr override="childStyle">
                                        <p:cTn dur="1" fill="hold" display="0" masterRel="nextClick" afterEffect="1"/>
                                        <p:tgtEl>
                                          <p:spTgt spid="13008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0081"/>
                                        </p:tgtEl>
                                        <p:attrNameLst>
                                          <p:attrName>style.visibility</p:attrName>
                                        </p:attrNameLst>
                                      </p:cBhvr>
                                      <p:to>
                                        <p:strVal val="visible"/>
                                      </p:to>
                                    </p:set>
                                  </p:childTnLst>
                                  <p:subTnLst>
                                    <p:set>
                                      <p:cBhvr override="childStyle">
                                        <p:cTn dur="1" fill="hold" display="0" masterRel="nextClick" afterEffect="1"/>
                                        <p:tgtEl>
                                          <p:spTgt spid="130081"/>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0082"/>
                                        </p:tgtEl>
                                        <p:attrNameLst>
                                          <p:attrName>style.visibility</p:attrName>
                                        </p:attrNameLst>
                                      </p:cBhvr>
                                      <p:to>
                                        <p:strVal val="visible"/>
                                      </p:to>
                                    </p:set>
                                  </p:childTnLst>
                                  <p:subTnLst>
                                    <p:set>
                                      <p:cBhvr override="childStyle">
                                        <p:cTn dur="1" fill="hold" display="0" masterRel="nextClick" afterEffect="1"/>
                                        <p:tgtEl>
                                          <p:spTgt spid="130082"/>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0083"/>
                                        </p:tgtEl>
                                        <p:attrNameLst>
                                          <p:attrName>style.visibility</p:attrName>
                                        </p:attrNameLst>
                                      </p:cBhvr>
                                      <p:to>
                                        <p:strVal val="visible"/>
                                      </p:to>
                                    </p:set>
                                  </p:childTnLst>
                                  <p:subTnLst>
                                    <p:set>
                                      <p:cBhvr override="childStyle">
                                        <p:cTn dur="1" fill="hold" display="0" masterRel="nextClick" afterEffect="1"/>
                                        <p:tgtEl>
                                          <p:spTgt spid="130083"/>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0084"/>
                                        </p:tgtEl>
                                        <p:attrNameLst>
                                          <p:attrName>style.visibility</p:attrName>
                                        </p:attrNameLst>
                                      </p:cBhvr>
                                      <p:to>
                                        <p:strVal val="visible"/>
                                      </p:to>
                                    </p:set>
                                  </p:childTnLst>
                                  <p:subTnLst>
                                    <p:set>
                                      <p:cBhvr override="childStyle">
                                        <p:cTn dur="1" fill="hold" display="0" masterRel="nextClick" afterEffect="1"/>
                                        <p:tgtEl>
                                          <p:spTgt spid="1300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7" grpId="0"/>
      <p:bldP spid="130074" grpId="0" animBg="1"/>
      <p:bldP spid="130075" grpId="0" animBg="1"/>
      <p:bldP spid="130077" grpId="0" animBg="1"/>
      <p:bldP spid="130078" grpId="0" animBg="1"/>
      <p:bldP spid="130079" grpId="0" animBg="1"/>
      <p:bldP spid="130080" grpId="0" animBg="1"/>
      <p:bldP spid="130081" grpId="0" animBg="1"/>
      <p:bldP spid="130082" grpId="0" animBg="1"/>
      <p:bldP spid="130083" grpId="0" animBg="1"/>
      <p:bldP spid="1300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a:t>Google</a:t>
            </a:r>
            <a:r>
              <a:rPr lang="ja-JP" altLang="en-US">
                <a:latin typeface="Arial"/>
              </a:rPr>
              <a:t>’</a:t>
            </a:r>
            <a:r>
              <a:rPr lang="en-US"/>
              <a:t>s PageRank</a:t>
            </a:r>
            <a:br>
              <a:rPr lang="en-US"/>
            </a:br>
            <a:r>
              <a:rPr lang="en-US" sz="1800"/>
              <a:t>(Brin &amp; Page, http://www-db.stanford.edu/~backrub/google.html)</a:t>
            </a:r>
          </a:p>
        </p:txBody>
      </p:sp>
      <p:sp>
        <p:nvSpPr>
          <p:cNvPr id="131075" name="Text Box 3"/>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1076" name="Text Box 4"/>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1077" name="Text Box 5"/>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1078" name="Text Box 6"/>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31079" name="Text Box 7"/>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1080" name="Line 8"/>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1" name="Line 9"/>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2" name="Line 10"/>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3" name="Line 11"/>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4" name="Line 12"/>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5" name="Line 13"/>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6" name="Line 14"/>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7" name="Text Box 15"/>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1088" name="Text Box 16"/>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1089" name="Line 17"/>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0" name="Line 18"/>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1" name="Text Box 19"/>
          <p:cNvSpPr txBox="1">
            <a:spLocks noChangeArrowheads="1"/>
          </p:cNvSpPr>
          <p:nvPr/>
        </p:nvSpPr>
        <p:spPr bwMode="auto">
          <a:xfrm>
            <a:off x="6019800" y="2133600"/>
            <a:ext cx="2971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0"/>
              <a:t>Imagine a </a:t>
            </a:r>
            <a:r>
              <a:rPr lang="ja-JP" altLang="en-US" sz="2000" b="0">
                <a:latin typeface="Arial"/>
              </a:rPr>
              <a:t>“</a:t>
            </a:r>
            <a:r>
              <a:rPr lang="en-US" sz="2000" b="0"/>
              <a:t>pagehopper</a:t>
            </a:r>
            <a:r>
              <a:rPr lang="ja-JP" altLang="en-US" sz="2000" b="0">
                <a:latin typeface="Arial"/>
              </a:rPr>
              <a:t>”</a:t>
            </a:r>
            <a:r>
              <a:rPr lang="en-US" sz="2000" b="0"/>
              <a:t> that always either</a:t>
            </a:r>
          </a:p>
          <a:p>
            <a:pPr algn="l">
              <a:spcBef>
                <a:spcPct val="50000"/>
              </a:spcBef>
              <a:buFontTx/>
              <a:buChar char="•"/>
            </a:pPr>
            <a:r>
              <a:rPr lang="en-US" sz="2000" b="0"/>
              <a:t> follows a random link, or</a:t>
            </a:r>
          </a:p>
          <a:p>
            <a:pPr algn="l">
              <a:spcBef>
                <a:spcPct val="50000"/>
              </a:spcBef>
              <a:buFontTx/>
              <a:buChar char="•"/>
            </a:pPr>
            <a:r>
              <a:rPr lang="en-US" sz="2000" b="0"/>
              <a:t> jumps to random page</a:t>
            </a:r>
          </a:p>
          <a:p>
            <a:pPr algn="l">
              <a:spcBef>
                <a:spcPct val="50000"/>
              </a:spcBef>
            </a:pPr>
            <a:r>
              <a:rPr lang="en-US" sz="2000" b="0"/>
              <a:t>PageRank ranks pages by the amount of time the pagehopper spends on a page:</a:t>
            </a:r>
          </a:p>
          <a:p>
            <a:pPr algn="l">
              <a:spcBef>
                <a:spcPct val="50000"/>
              </a:spcBef>
              <a:buFontTx/>
              <a:buChar char="•"/>
            </a:pPr>
            <a:r>
              <a:rPr lang="en-US" sz="2000" b="0"/>
              <a:t> or, if there were many pagehoppers, PageRank is the expected </a:t>
            </a:r>
            <a:r>
              <a:rPr lang="ja-JP" altLang="en-US" sz="2000" b="0">
                <a:latin typeface="Arial"/>
              </a:rPr>
              <a:t>“</a:t>
            </a:r>
            <a:r>
              <a:rPr lang="en-US" sz="2000" b="0"/>
              <a:t>crowd size</a:t>
            </a:r>
            <a:r>
              <a:rPr lang="ja-JP" altLang="en-US" sz="2000" b="0">
                <a:latin typeface="Arial"/>
              </a:rPr>
              <a:t>”</a:t>
            </a:r>
            <a:endParaRPr lang="en-US" sz="2000" b="0"/>
          </a:p>
        </p:txBody>
      </p:sp>
      <p:sp>
        <p:nvSpPr>
          <p:cNvPr id="131092" name="Line 20"/>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3" name="Line 21"/>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4" name="Line 22"/>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5" name="Line 23"/>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6" name="Line 24"/>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8" name="AutoShape 26"/>
          <p:cNvSpPr>
            <a:spLocks noChangeArrowheads="1"/>
          </p:cNvSpPr>
          <p:nvPr/>
        </p:nvSpPr>
        <p:spPr bwMode="auto">
          <a:xfrm>
            <a:off x="5105400" y="1905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9" name="AutoShape 27"/>
          <p:cNvSpPr>
            <a:spLocks noChangeArrowheads="1"/>
          </p:cNvSpPr>
          <p:nvPr/>
        </p:nvSpPr>
        <p:spPr bwMode="auto">
          <a:xfrm>
            <a:off x="5486400" y="3657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0" name="AutoShape 28"/>
          <p:cNvSpPr>
            <a:spLocks noChangeArrowheads="1"/>
          </p:cNvSpPr>
          <p:nvPr/>
        </p:nvSpPr>
        <p:spPr bwMode="auto">
          <a:xfrm>
            <a:off x="38862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1" name="AutoShape 29"/>
          <p:cNvSpPr>
            <a:spLocks noChangeArrowheads="1"/>
          </p:cNvSpPr>
          <p:nvPr/>
        </p:nvSpPr>
        <p:spPr bwMode="auto">
          <a:xfrm>
            <a:off x="4038600" y="5257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2" name="AutoShape 30"/>
          <p:cNvSpPr>
            <a:spLocks noChangeArrowheads="1"/>
          </p:cNvSpPr>
          <p:nvPr/>
        </p:nvSpPr>
        <p:spPr bwMode="auto">
          <a:xfrm>
            <a:off x="2438400" y="2514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3" name="AutoShape 31"/>
          <p:cNvSpPr>
            <a:spLocks noChangeArrowheads="1"/>
          </p:cNvSpPr>
          <p:nvPr/>
        </p:nvSpPr>
        <p:spPr bwMode="auto">
          <a:xfrm>
            <a:off x="3581400" y="2743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4" name="AutoShape 32"/>
          <p:cNvSpPr>
            <a:spLocks noChangeArrowheads="1"/>
          </p:cNvSpPr>
          <p:nvPr/>
        </p:nvSpPr>
        <p:spPr bwMode="auto">
          <a:xfrm>
            <a:off x="32766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5" name="AutoShape 33"/>
          <p:cNvSpPr>
            <a:spLocks noChangeArrowheads="1"/>
          </p:cNvSpPr>
          <p:nvPr/>
        </p:nvSpPr>
        <p:spPr bwMode="auto">
          <a:xfrm>
            <a:off x="46482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6" name="AutoShape 34"/>
          <p:cNvSpPr>
            <a:spLocks noChangeArrowheads="1"/>
          </p:cNvSpPr>
          <p:nvPr/>
        </p:nvSpPr>
        <p:spPr bwMode="auto">
          <a:xfrm>
            <a:off x="3657600" y="4419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8" name="AutoShape 36"/>
          <p:cNvSpPr>
            <a:spLocks noChangeArrowheads="1"/>
          </p:cNvSpPr>
          <p:nvPr/>
        </p:nvSpPr>
        <p:spPr bwMode="auto">
          <a:xfrm>
            <a:off x="2286000" y="3352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9" name="AutoShape 37"/>
          <p:cNvSpPr>
            <a:spLocks noChangeArrowheads="1"/>
          </p:cNvSpPr>
          <p:nvPr/>
        </p:nvSpPr>
        <p:spPr bwMode="auto">
          <a:xfrm>
            <a:off x="3581400" y="4038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0" name="AutoShape 38"/>
          <p:cNvSpPr>
            <a:spLocks noChangeArrowheads="1"/>
          </p:cNvSpPr>
          <p:nvPr/>
        </p:nvSpPr>
        <p:spPr bwMode="auto">
          <a:xfrm>
            <a:off x="3505200" y="5181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1" name="AutoShape 39"/>
          <p:cNvSpPr>
            <a:spLocks noChangeArrowheads="1"/>
          </p:cNvSpPr>
          <p:nvPr/>
        </p:nvSpPr>
        <p:spPr bwMode="auto">
          <a:xfrm>
            <a:off x="1600200" y="4495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2" name="AutoShape 40"/>
          <p:cNvSpPr>
            <a:spLocks noChangeArrowheads="1"/>
          </p:cNvSpPr>
          <p:nvPr/>
        </p:nvSpPr>
        <p:spPr bwMode="auto">
          <a:xfrm>
            <a:off x="2667000" y="4191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3" name="AutoShape 41"/>
          <p:cNvSpPr>
            <a:spLocks noChangeArrowheads="1"/>
          </p:cNvSpPr>
          <p:nvPr/>
        </p:nvSpPr>
        <p:spPr bwMode="auto">
          <a:xfrm>
            <a:off x="1219200" y="5029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4" name="AutoShape 42"/>
          <p:cNvSpPr>
            <a:spLocks noChangeArrowheads="1"/>
          </p:cNvSpPr>
          <p:nvPr/>
        </p:nvSpPr>
        <p:spPr bwMode="auto">
          <a:xfrm>
            <a:off x="29718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5" name="AutoShape 43"/>
          <p:cNvSpPr>
            <a:spLocks noChangeArrowheads="1"/>
          </p:cNvSpPr>
          <p:nvPr/>
        </p:nvSpPr>
        <p:spPr bwMode="auto">
          <a:xfrm>
            <a:off x="4191000" y="5562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6" name="AutoShape 44"/>
          <p:cNvSpPr>
            <a:spLocks noChangeArrowheads="1"/>
          </p:cNvSpPr>
          <p:nvPr/>
        </p:nvSpPr>
        <p:spPr bwMode="auto">
          <a:xfrm>
            <a:off x="3276600" y="4191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905523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14 at 2.5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507"/>
            <a:ext cx="9144000" cy="5471050"/>
          </a:xfrm>
          <a:prstGeom prst="rect">
            <a:avLst/>
          </a:prstGeom>
        </p:spPr>
      </p:pic>
      <p:sp>
        <p:nvSpPr>
          <p:cNvPr id="3" name="Title 2"/>
          <p:cNvSpPr>
            <a:spLocks noGrp="1"/>
          </p:cNvSpPr>
          <p:nvPr>
            <p:ph type="title"/>
          </p:nvPr>
        </p:nvSpPr>
        <p:spPr/>
        <p:txBody>
          <a:bodyPr/>
          <a:lstStyle/>
          <a:p>
            <a:r>
              <a:rPr lang="en-US" dirty="0" smtClean="0"/>
              <a:t>Random Walks</a:t>
            </a:r>
            <a:endParaRPr lang="en-US" dirty="0"/>
          </a:p>
        </p:txBody>
      </p:sp>
      <p:sp>
        <p:nvSpPr>
          <p:cNvPr id="4" name="Left Brace 3"/>
          <p:cNvSpPr/>
          <p:nvPr/>
        </p:nvSpPr>
        <p:spPr>
          <a:xfrm>
            <a:off x="2614793" y="3113028"/>
            <a:ext cx="286384" cy="1743295"/>
          </a:xfrm>
          <a:prstGeom prst="leftBrace">
            <a:avLst/>
          </a:prstGeom>
          <a:solidFill>
            <a:schemeClr val="bg1"/>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242041" y="5541189"/>
            <a:ext cx="3785227" cy="461665"/>
          </a:xfrm>
          <a:prstGeom prst="rect">
            <a:avLst/>
          </a:prstGeom>
          <a:noFill/>
        </p:spPr>
        <p:txBody>
          <a:bodyPr wrap="square" rtlCol="0">
            <a:spAutoFit/>
          </a:bodyPr>
          <a:lstStyle/>
          <a:p>
            <a:r>
              <a:rPr lang="en-US" sz="2400" dirty="0" smtClean="0"/>
              <a:t>avoids messy “dead ends”….</a:t>
            </a:r>
            <a:endParaRPr lang="en-US" sz="2400" dirty="0"/>
          </a:p>
        </p:txBody>
      </p:sp>
    </p:spTree>
    <p:extLst>
      <p:ext uri="{BB962C8B-B14F-4D97-AF65-F5344CB8AC3E}">
        <p14:creationId xmlns:p14="http://schemas.microsoft.com/office/powerpoint/2010/main" val="2334999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Random Walks: PageRank</a:t>
            </a:r>
            <a:endParaRPr lang="en-US" dirty="0"/>
          </a:p>
        </p:txBody>
      </p:sp>
      <p:pic>
        <p:nvPicPr>
          <p:cNvPr id="4" name="Picture 3" descr="Screen Shot 2012-03-14 at 2.5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8285"/>
            <a:ext cx="8852948" cy="5649715"/>
          </a:xfrm>
          <a:prstGeom prst="rect">
            <a:avLst/>
          </a:prstGeom>
        </p:spPr>
      </p:pic>
    </p:spTree>
    <p:extLst>
      <p:ext uri="{BB962C8B-B14F-4D97-AF65-F5344CB8AC3E}">
        <p14:creationId xmlns:p14="http://schemas.microsoft.com/office/powerpoint/2010/main" val="109245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Random Walks: PageRank</a:t>
            </a:r>
            <a:endParaRPr lang="en-US" dirty="0"/>
          </a:p>
        </p:txBody>
      </p:sp>
      <p:pic>
        <p:nvPicPr>
          <p:cNvPr id="2" name="Picture 1" descr="Screen Shot 2012-03-14 at 3.00.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7972"/>
            <a:ext cx="9144000" cy="5480028"/>
          </a:xfrm>
          <a:prstGeom prst="rect">
            <a:avLst/>
          </a:prstGeom>
        </p:spPr>
      </p:pic>
    </p:spTree>
    <p:extLst>
      <p:ext uri="{BB962C8B-B14F-4D97-AF65-F5344CB8AC3E}">
        <p14:creationId xmlns:p14="http://schemas.microsoft.com/office/powerpoint/2010/main" val="24142644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a:latin typeface="Arial" charset="0"/>
              </a:rPr>
              <a:t>Graph = Matrix</a:t>
            </a:r>
            <a:br>
              <a:rPr lang="en-US">
                <a:latin typeface="Arial" charset="0"/>
              </a:rPr>
            </a:br>
            <a:r>
              <a:rPr lang="en-US" sz="2800">
                <a:latin typeface="Arial" charset="0"/>
              </a:rPr>
              <a:t>Vector = Node </a:t>
            </a:r>
            <a:r>
              <a:rPr lang="en-US" sz="2800">
                <a:latin typeface="Arial" charset="0"/>
                <a:sym typeface="Wingdings" charset="0"/>
              </a:rPr>
              <a:t> Weight</a:t>
            </a:r>
            <a:endParaRPr lang="en-US">
              <a:latin typeface="Arial" charset="0"/>
            </a:endParaRPr>
          </a:p>
        </p:txBody>
      </p:sp>
      <p:sp>
        <p:nvSpPr>
          <p:cNvPr id="13" name="Oval 12"/>
          <p:cNvSpPr/>
          <p:nvPr/>
        </p:nvSpPr>
        <p:spPr bwMode="auto">
          <a:xfrm>
            <a:off x="8664575" y="3429000"/>
            <a:ext cx="479425" cy="481013"/>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lIns="82287" tIns="41143" rIns="82287" bIns="41143"/>
          <a:lstStyle/>
          <a:p>
            <a:pPr>
              <a:buFont typeface="Times New Roman" pitchFamily="16" charset="0"/>
              <a:buNone/>
              <a:defRPr/>
            </a:pPr>
            <a:r>
              <a:rPr lang="en-US" dirty="0">
                <a:latin typeface="Times New Roman" pitchFamily="16" charset="0"/>
                <a:ea typeface="+mn-ea"/>
              </a:rPr>
              <a:t>H</a:t>
            </a:r>
          </a:p>
        </p:txBody>
      </p:sp>
      <p:graphicFrame>
        <p:nvGraphicFramePr>
          <p:cNvPr id="50" name="Table 49"/>
          <p:cNvGraphicFramePr>
            <a:graphicFrameLocks noGrp="1"/>
          </p:cNvGraphicFramePr>
          <p:nvPr/>
        </p:nvGraphicFramePr>
        <p:xfrm>
          <a:off x="525463" y="1920875"/>
          <a:ext cx="3910016" cy="3633784"/>
        </p:xfrm>
        <a:graphic>
          <a:graphicData uri="http://schemas.openxmlformats.org/drawingml/2006/table">
            <a:tbl>
              <a:tblPr firstRow="1" firstCol="1" bandRow="1">
                <a:tableStyleId>{5C22544A-7EE6-4342-B048-85BDC9FD1C3A}</a:tableStyleId>
              </a:tblPr>
              <a:tblGrid>
                <a:gridCol w="355456"/>
                <a:gridCol w="355456"/>
                <a:gridCol w="355456"/>
                <a:gridCol w="355456"/>
                <a:gridCol w="355456"/>
                <a:gridCol w="355456"/>
                <a:gridCol w="355456"/>
                <a:gridCol w="355456"/>
                <a:gridCol w="355456"/>
                <a:gridCol w="355456"/>
                <a:gridCol w="355456"/>
              </a:tblGrid>
              <a:tr h="330344">
                <a:tc>
                  <a:txBody>
                    <a:bodyPr/>
                    <a:lstStyle/>
                    <a:p>
                      <a:endParaRPr lang="en-US" sz="1600" dirty="0"/>
                    </a:p>
                  </a:txBody>
                  <a:tcPr marL="82316" marR="82316" marT="41137" marB="41137"/>
                </a:tc>
                <a:tc>
                  <a:txBody>
                    <a:bodyPr/>
                    <a:lstStyle/>
                    <a:p>
                      <a:r>
                        <a:rPr lang="en-US" sz="1600" dirty="0" smtClean="0"/>
                        <a:t>A</a:t>
                      </a:r>
                      <a:endParaRPr lang="en-US" sz="1600" dirty="0"/>
                    </a:p>
                  </a:txBody>
                  <a:tcPr marL="82316" marR="82316" marT="41137" marB="41137"/>
                </a:tc>
                <a:tc>
                  <a:txBody>
                    <a:bodyPr/>
                    <a:lstStyle/>
                    <a:p>
                      <a:r>
                        <a:rPr lang="en-US" sz="1600" dirty="0" smtClean="0"/>
                        <a:t>B</a:t>
                      </a:r>
                      <a:endParaRPr lang="en-US" sz="1600" dirty="0"/>
                    </a:p>
                  </a:txBody>
                  <a:tcPr marL="82316" marR="82316" marT="41137" marB="41137"/>
                </a:tc>
                <a:tc>
                  <a:txBody>
                    <a:bodyPr/>
                    <a:lstStyle/>
                    <a:p>
                      <a:r>
                        <a:rPr lang="en-US" sz="1600" dirty="0" smtClean="0"/>
                        <a:t>C</a:t>
                      </a:r>
                      <a:endParaRPr lang="en-US" sz="1600" dirty="0"/>
                    </a:p>
                  </a:txBody>
                  <a:tcPr marL="82316" marR="82316" marT="41137" marB="41137"/>
                </a:tc>
                <a:tc>
                  <a:txBody>
                    <a:bodyPr/>
                    <a:lstStyle/>
                    <a:p>
                      <a:r>
                        <a:rPr lang="en-US" sz="1600" dirty="0" smtClean="0"/>
                        <a:t>D</a:t>
                      </a:r>
                      <a:endParaRPr lang="en-US" sz="1600" dirty="0"/>
                    </a:p>
                  </a:txBody>
                  <a:tcPr marL="82316" marR="82316" marT="41137" marB="41137"/>
                </a:tc>
                <a:tc>
                  <a:txBody>
                    <a:bodyPr/>
                    <a:lstStyle/>
                    <a:p>
                      <a:r>
                        <a:rPr lang="en-US" sz="1600" dirty="0" smtClean="0"/>
                        <a:t>E</a:t>
                      </a:r>
                      <a:endParaRPr lang="en-US" sz="1600" dirty="0"/>
                    </a:p>
                  </a:txBody>
                  <a:tcPr marL="82316" marR="82316" marT="41137" marB="41137"/>
                </a:tc>
                <a:tc>
                  <a:txBody>
                    <a:bodyPr/>
                    <a:lstStyle/>
                    <a:p>
                      <a:r>
                        <a:rPr lang="en-US" sz="1600" dirty="0" smtClean="0"/>
                        <a:t>F</a:t>
                      </a:r>
                      <a:endParaRPr lang="en-US" sz="1600" dirty="0"/>
                    </a:p>
                  </a:txBody>
                  <a:tcPr marL="82316" marR="82316" marT="41137" marB="41137"/>
                </a:tc>
                <a:tc>
                  <a:txBody>
                    <a:bodyPr/>
                    <a:lstStyle/>
                    <a:p>
                      <a:r>
                        <a:rPr lang="en-US" sz="1600" dirty="0" smtClean="0"/>
                        <a:t>G</a:t>
                      </a:r>
                      <a:endParaRPr lang="en-US" sz="1600" dirty="0"/>
                    </a:p>
                  </a:txBody>
                  <a:tcPr marL="82316" marR="82316" marT="41137" marB="41137"/>
                </a:tc>
                <a:tc>
                  <a:txBody>
                    <a:bodyPr/>
                    <a:lstStyle/>
                    <a:p>
                      <a:r>
                        <a:rPr lang="en-US" sz="1600" dirty="0" smtClean="0"/>
                        <a:t>H</a:t>
                      </a:r>
                      <a:endParaRPr lang="en-US" sz="1600" dirty="0"/>
                    </a:p>
                  </a:txBody>
                  <a:tcPr marL="82316" marR="82316" marT="41137" marB="41137"/>
                </a:tc>
                <a:tc>
                  <a:txBody>
                    <a:bodyPr/>
                    <a:lstStyle/>
                    <a:p>
                      <a:r>
                        <a:rPr lang="en-US" sz="1600" dirty="0" smtClean="0"/>
                        <a:t>I</a:t>
                      </a:r>
                      <a:endParaRPr lang="en-US" sz="1600" dirty="0"/>
                    </a:p>
                  </a:txBody>
                  <a:tcPr marL="82316" marR="82316" marT="41137" marB="41137"/>
                </a:tc>
                <a:tc>
                  <a:txBody>
                    <a:bodyPr/>
                    <a:lstStyle/>
                    <a:p>
                      <a:r>
                        <a:rPr lang="en-US" sz="1600" dirty="0" smtClean="0"/>
                        <a:t>J</a:t>
                      </a:r>
                      <a:endParaRPr lang="en-US" sz="1600" dirty="0"/>
                    </a:p>
                  </a:txBody>
                  <a:tcPr marL="82316" marR="82316" marT="41137" marB="41137"/>
                </a:tc>
              </a:tr>
              <a:tr h="330344">
                <a:tc>
                  <a:txBody>
                    <a:bodyPr/>
                    <a:lstStyle/>
                    <a:p>
                      <a:r>
                        <a:rPr lang="en-US" sz="1600" dirty="0" smtClean="0"/>
                        <a:t>A</a:t>
                      </a:r>
                      <a:endParaRPr lang="en-US" sz="1600"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B</a:t>
                      </a:r>
                      <a:endParaRPr lang="en-US" sz="1600"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C</a:t>
                      </a:r>
                      <a:endParaRPr lang="en-US" sz="1600"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D</a:t>
                      </a:r>
                      <a:endParaRPr lang="en-US" sz="1600" dirty="0"/>
                    </a:p>
                  </a:txBody>
                  <a:tcPr marL="82316" marR="82316" marT="41137" marB="41137"/>
                </a:tc>
                <a:tc>
                  <a:txBody>
                    <a:bodyPr/>
                    <a:lstStyle/>
                    <a:p>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dirty="0"/>
                    </a:p>
                  </a:txBody>
                  <a:tcPr marL="82316" marR="82316" marT="41137" marB="41137"/>
                </a:tc>
                <a:tc>
                  <a:txBody>
                    <a:bodyPr/>
                    <a:lstStyle/>
                    <a:p>
                      <a:endParaRPr lang="en-US" sz="1600" b="1" dirty="0"/>
                    </a:p>
                  </a:txBody>
                  <a:tcPr marL="82316" marR="82316" marT="41137" marB="41137"/>
                </a:tc>
              </a:tr>
              <a:tr h="330344">
                <a:tc>
                  <a:txBody>
                    <a:bodyPr/>
                    <a:lstStyle/>
                    <a:p>
                      <a:r>
                        <a:rPr lang="en-US" sz="1600" dirty="0" smtClean="0"/>
                        <a:t>E</a:t>
                      </a:r>
                      <a:endParaRPr lang="en-US" sz="1600"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F</a:t>
                      </a:r>
                      <a:endParaRPr lang="en-US" sz="1600"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dirty="0"/>
                    </a:p>
                  </a:txBody>
                  <a:tcPr marL="82316" marR="82316" marT="41137" marB="41137"/>
                </a:tc>
              </a:tr>
              <a:tr h="330344">
                <a:tc>
                  <a:txBody>
                    <a:bodyPr/>
                    <a:lstStyle/>
                    <a:p>
                      <a:r>
                        <a:rPr lang="en-US" sz="1600" dirty="0" smtClean="0"/>
                        <a:t>G</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H</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I</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J</a:t>
                      </a:r>
                      <a:endParaRPr lang="en-US" sz="1600"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r>
            </a:tbl>
          </a:graphicData>
        </a:graphic>
      </p:graphicFrame>
      <p:grpSp>
        <p:nvGrpSpPr>
          <p:cNvPr id="6294" name="Group 29"/>
          <p:cNvGrpSpPr>
            <a:grpSpLocks/>
          </p:cNvGrpSpPr>
          <p:nvPr/>
        </p:nvGrpSpPr>
        <p:grpSpPr bwMode="auto">
          <a:xfrm>
            <a:off x="6011863" y="1920875"/>
            <a:ext cx="2881312" cy="2947988"/>
            <a:chOff x="5841206" y="2134394"/>
            <a:chExt cx="3657600" cy="3810000"/>
          </a:xfrm>
        </p:grpSpPr>
        <p:sp>
          <p:nvSpPr>
            <p:cNvPr id="4" name="Oval 3"/>
            <p:cNvSpPr/>
            <p:nvPr/>
          </p:nvSpPr>
          <p:spPr bwMode="auto">
            <a:xfrm>
              <a:off x="6756110" y="3047399"/>
              <a:ext cx="532015"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A</a:t>
              </a:r>
            </a:p>
          </p:txBody>
        </p:sp>
        <p:sp>
          <p:nvSpPr>
            <p:cNvPr id="5" name="Oval 4"/>
            <p:cNvSpPr/>
            <p:nvPr/>
          </p:nvSpPr>
          <p:spPr bwMode="auto">
            <a:xfrm>
              <a:off x="5841206" y="3353101"/>
              <a:ext cx="534029"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B</a:t>
              </a:r>
            </a:p>
          </p:txBody>
        </p:sp>
        <p:sp>
          <p:nvSpPr>
            <p:cNvPr id="6" name="Oval 5"/>
            <p:cNvSpPr/>
            <p:nvPr/>
          </p:nvSpPr>
          <p:spPr bwMode="auto">
            <a:xfrm>
              <a:off x="6375235" y="2134394"/>
              <a:ext cx="532015"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C</a:t>
              </a:r>
            </a:p>
          </p:txBody>
        </p:sp>
        <p:sp>
          <p:nvSpPr>
            <p:cNvPr id="7" name="Oval 6"/>
            <p:cNvSpPr/>
            <p:nvPr/>
          </p:nvSpPr>
          <p:spPr bwMode="auto">
            <a:xfrm>
              <a:off x="6907250" y="4647722"/>
              <a:ext cx="534030"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F</a:t>
              </a:r>
            </a:p>
          </p:txBody>
        </p:sp>
        <p:sp>
          <p:nvSpPr>
            <p:cNvPr id="8" name="Oval 7"/>
            <p:cNvSpPr/>
            <p:nvPr/>
          </p:nvSpPr>
          <p:spPr bwMode="auto">
            <a:xfrm>
              <a:off x="5994362" y="4953424"/>
              <a:ext cx="532015"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D</a:t>
              </a:r>
            </a:p>
          </p:txBody>
        </p:sp>
        <p:sp>
          <p:nvSpPr>
            <p:cNvPr id="9" name="Oval 8"/>
            <p:cNvSpPr/>
            <p:nvPr/>
          </p:nvSpPr>
          <p:spPr bwMode="auto">
            <a:xfrm>
              <a:off x="7288125" y="5410953"/>
              <a:ext cx="534029"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E</a:t>
              </a:r>
            </a:p>
          </p:txBody>
        </p:sp>
        <p:sp>
          <p:nvSpPr>
            <p:cNvPr id="11" name="Oval 10"/>
            <p:cNvSpPr/>
            <p:nvPr/>
          </p:nvSpPr>
          <p:spPr bwMode="auto">
            <a:xfrm>
              <a:off x="8964777" y="3353101"/>
              <a:ext cx="534029"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G</a:t>
              </a:r>
            </a:p>
          </p:txBody>
        </p:sp>
        <p:sp>
          <p:nvSpPr>
            <p:cNvPr id="12" name="Oval 11"/>
            <p:cNvSpPr/>
            <p:nvPr/>
          </p:nvSpPr>
          <p:spPr bwMode="auto">
            <a:xfrm>
              <a:off x="8051887" y="3658805"/>
              <a:ext cx="532015"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I</a:t>
              </a:r>
            </a:p>
          </p:txBody>
        </p:sp>
        <p:sp>
          <p:nvSpPr>
            <p:cNvPr id="14" name="Oval 13"/>
            <p:cNvSpPr/>
            <p:nvPr/>
          </p:nvSpPr>
          <p:spPr bwMode="auto">
            <a:xfrm>
              <a:off x="8432762" y="4419983"/>
              <a:ext cx="532015" cy="533441"/>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US" dirty="0">
                  <a:latin typeface="Times New Roman" pitchFamily="16" charset="0"/>
                  <a:ea typeface="+mn-ea"/>
                </a:rPr>
                <a:t>J</a:t>
              </a:r>
            </a:p>
          </p:txBody>
        </p:sp>
        <p:cxnSp>
          <p:nvCxnSpPr>
            <p:cNvPr id="6345" name="Straight Connector 15"/>
            <p:cNvCxnSpPr>
              <a:cxnSpLocks noChangeShapeType="1"/>
              <a:stCxn id="5" idx="0"/>
              <a:endCxn id="6" idx="3"/>
            </p:cNvCxnSpPr>
            <p:nvPr/>
          </p:nvCxnSpPr>
          <p:spPr bwMode="auto">
            <a:xfrm rot="5400000" flipH="1" flipV="1">
              <a:off x="5898356" y="2799230"/>
              <a:ext cx="7639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46" name="Straight Connector 18"/>
            <p:cNvCxnSpPr>
              <a:cxnSpLocks noChangeShapeType="1"/>
              <a:stCxn id="4" idx="2"/>
              <a:endCxn id="5" idx="7"/>
            </p:cNvCxnSpPr>
            <p:nvPr/>
          </p:nvCxnSpPr>
          <p:spPr bwMode="auto">
            <a:xfrm rot="10800000" flipV="1">
              <a:off x="6296492" y="33154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47" name="Straight Connector 25"/>
            <p:cNvCxnSpPr>
              <a:cxnSpLocks noChangeShapeType="1"/>
              <a:stCxn id="4" idx="5"/>
              <a:endCxn id="12" idx="1"/>
            </p:cNvCxnSpPr>
            <p:nvPr/>
          </p:nvCxnSpPr>
          <p:spPr bwMode="auto">
            <a:xfrm rot="16200000" flipH="1">
              <a:off x="7553791" y="3161179"/>
              <a:ext cx="232430" cy="918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48" name="Straight Connector 28"/>
            <p:cNvCxnSpPr>
              <a:cxnSpLocks noChangeShapeType="1"/>
              <a:stCxn id="12" idx="6"/>
              <a:endCxn id="13" idx="1"/>
            </p:cNvCxnSpPr>
            <p:nvPr/>
          </p:nvCxnSpPr>
          <p:spPr bwMode="auto">
            <a:xfrm>
              <a:off x="8584406" y="3925094"/>
              <a:ext cx="712482" cy="249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49" name="Straight Connector 32"/>
            <p:cNvCxnSpPr>
              <a:cxnSpLocks noChangeShapeType="1"/>
              <a:stCxn id="11" idx="2"/>
              <a:endCxn id="12" idx="7"/>
            </p:cNvCxnSpPr>
            <p:nvPr/>
          </p:nvCxnSpPr>
          <p:spPr bwMode="auto">
            <a:xfrm rot="10800000" flipV="1">
              <a:off x="8506292" y="36202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0" name="Straight Connector 34"/>
            <p:cNvCxnSpPr>
              <a:cxnSpLocks noChangeShapeType="1"/>
              <a:stCxn id="14" idx="0"/>
              <a:endCxn id="12" idx="5"/>
            </p:cNvCxnSpPr>
            <p:nvPr/>
          </p:nvCxnSpPr>
          <p:spPr bwMode="auto">
            <a:xfrm rot="16200000" flipV="1">
              <a:off x="8449142" y="4170829"/>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1" name="Straight Connector 37"/>
            <p:cNvCxnSpPr>
              <a:cxnSpLocks noChangeShapeType="1"/>
              <a:stCxn id="8" idx="6"/>
              <a:endCxn id="7" idx="3"/>
            </p:cNvCxnSpPr>
            <p:nvPr/>
          </p:nvCxnSpPr>
          <p:spPr bwMode="auto">
            <a:xfrm flipV="1">
              <a:off x="6527006" y="5104279"/>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2" name="Straight Connector 39"/>
            <p:cNvCxnSpPr>
              <a:cxnSpLocks noChangeShapeType="1"/>
              <a:stCxn id="7" idx="5"/>
              <a:endCxn id="9" idx="0"/>
            </p:cNvCxnSpPr>
            <p:nvPr/>
          </p:nvCxnSpPr>
          <p:spPr bwMode="auto">
            <a:xfrm rot="16200000" flipH="1">
              <a:off x="7306141" y="5161428"/>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3" name="Straight Connector 43"/>
            <p:cNvCxnSpPr>
              <a:cxnSpLocks noChangeShapeType="1"/>
              <a:stCxn id="4" idx="4"/>
              <a:endCxn id="7" idx="0"/>
            </p:cNvCxnSpPr>
            <p:nvPr/>
          </p:nvCxnSpPr>
          <p:spPr bwMode="auto">
            <a:xfrm rot="16200000" flipH="1">
              <a:off x="6565106" y="4039394"/>
              <a:ext cx="1066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4" name="Straight Connector 45"/>
            <p:cNvCxnSpPr>
              <a:cxnSpLocks noChangeShapeType="1"/>
              <a:stCxn id="14" idx="7"/>
              <a:endCxn id="13" idx="2"/>
            </p:cNvCxnSpPr>
            <p:nvPr/>
          </p:nvCxnSpPr>
          <p:spPr bwMode="auto">
            <a:xfrm rot="5400000" flipH="1" flipV="1">
              <a:off x="8995105" y="4286000"/>
              <a:ext cx="104697" cy="3203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5" name="Straight Connector 26"/>
            <p:cNvCxnSpPr>
              <a:cxnSpLocks noChangeShapeType="1"/>
              <a:stCxn id="6" idx="5"/>
              <a:endCxn id="4" idx="0"/>
            </p:cNvCxnSpPr>
            <p:nvPr/>
          </p:nvCxnSpPr>
          <p:spPr bwMode="auto">
            <a:xfrm rot="16200000" flipH="1">
              <a:off x="6696541" y="2723028"/>
              <a:ext cx="4591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6" name="Straight Connector 30"/>
            <p:cNvCxnSpPr>
              <a:cxnSpLocks noChangeShapeType="1"/>
              <a:stCxn id="8" idx="5"/>
              <a:endCxn id="9" idx="2"/>
            </p:cNvCxnSpPr>
            <p:nvPr/>
          </p:nvCxnSpPr>
          <p:spPr bwMode="auto">
            <a:xfrm rot="16200000" flipH="1">
              <a:off x="6734641" y="5123328"/>
              <a:ext cx="268615" cy="840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57" name="Straight Connector 33"/>
            <p:cNvCxnSpPr>
              <a:cxnSpLocks noChangeShapeType="1"/>
              <a:stCxn id="11" idx="4"/>
              <a:endCxn id="14" idx="7"/>
            </p:cNvCxnSpPr>
            <p:nvPr/>
          </p:nvCxnSpPr>
          <p:spPr bwMode="auto">
            <a:xfrm rot="5400000">
              <a:off x="8753942" y="4020344"/>
              <a:ext cx="6115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42" name="Table 41"/>
          <p:cNvGraphicFramePr>
            <a:graphicFrameLocks noGrp="1"/>
          </p:cNvGraphicFramePr>
          <p:nvPr/>
        </p:nvGraphicFramePr>
        <p:xfrm>
          <a:off x="4640263" y="1920875"/>
          <a:ext cx="711200" cy="3633784"/>
        </p:xfrm>
        <a:graphic>
          <a:graphicData uri="http://schemas.openxmlformats.org/drawingml/2006/table">
            <a:tbl>
              <a:tblPr firstRow="1" firstCol="1" bandRow="1">
                <a:tableStyleId>{5C22544A-7EE6-4342-B048-85BDC9FD1C3A}</a:tableStyleId>
              </a:tblPr>
              <a:tblGrid>
                <a:gridCol w="355600"/>
                <a:gridCol w="355600"/>
              </a:tblGrid>
              <a:tr h="330344">
                <a:tc>
                  <a:txBody>
                    <a:bodyPr/>
                    <a:lstStyle/>
                    <a:p>
                      <a:endParaRPr lang="en-US" sz="1600" dirty="0"/>
                    </a:p>
                  </a:txBody>
                  <a:tcPr marL="82350" marR="82350" marT="41137" marB="41137"/>
                </a:tc>
                <a:tc>
                  <a:txBody>
                    <a:bodyPr/>
                    <a:lstStyle/>
                    <a:p>
                      <a:r>
                        <a:rPr lang="en-US" sz="1600" dirty="0" smtClean="0"/>
                        <a:t>A</a:t>
                      </a:r>
                      <a:endParaRPr lang="en-US" sz="1600" dirty="0"/>
                    </a:p>
                  </a:txBody>
                  <a:tcPr marL="82350" marR="82350" marT="41137" marB="41137"/>
                </a:tc>
              </a:tr>
              <a:tr h="330344">
                <a:tc>
                  <a:txBody>
                    <a:bodyPr/>
                    <a:lstStyle/>
                    <a:p>
                      <a:r>
                        <a:rPr lang="en-US" sz="1600" dirty="0" smtClean="0"/>
                        <a:t>A</a:t>
                      </a:r>
                      <a:endParaRPr lang="en-US" sz="1600" dirty="0"/>
                    </a:p>
                  </a:txBody>
                  <a:tcPr marL="82350" marR="82350" marT="41137" marB="41137"/>
                </a:tc>
                <a:tc>
                  <a:txBody>
                    <a:bodyPr/>
                    <a:lstStyle/>
                    <a:p>
                      <a:r>
                        <a:rPr lang="en-US" sz="1600" b="1" dirty="0" smtClean="0"/>
                        <a:t>3</a:t>
                      </a:r>
                      <a:endParaRPr lang="en-US" sz="1600" b="1" dirty="0"/>
                    </a:p>
                  </a:txBody>
                  <a:tcPr marL="82350" marR="82350" marT="41137" marB="41137"/>
                </a:tc>
              </a:tr>
              <a:tr h="330344">
                <a:tc>
                  <a:txBody>
                    <a:bodyPr/>
                    <a:lstStyle/>
                    <a:p>
                      <a:r>
                        <a:rPr lang="en-US" sz="1600" dirty="0" smtClean="0"/>
                        <a:t>B</a:t>
                      </a:r>
                      <a:endParaRPr lang="en-US" sz="1600" dirty="0"/>
                    </a:p>
                  </a:txBody>
                  <a:tcPr marL="82350" marR="82350" marT="41137" marB="41137"/>
                </a:tc>
                <a:tc>
                  <a:txBody>
                    <a:bodyPr/>
                    <a:lstStyle/>
                    <a:p>
                      <a:r>
                        <a:rPr lang="en-US" sz="1600" b="1" dirty="0" smtClean="0"/>
                        <a:t>2</a:t>
                      </a:r>
                      <a:endParaRPr lang="en-US" sz="1600" b="1" dirty="0"/>
                    </a:p>
                  </a:txBody>
                  <a:tcPr marL="82350" marR="82350" marT="41137" marB="41137"/>
                </a:tc>
              </a:tr>
              <a:tr h="330344">
                <a:tc>
                  <a:txBody>
                    <a:bodyPr/>
                    <a:lstStyle/>
                    <a:p>
                      <a:r>
                        <a:rPr lang="en-US" sz="1600" dirty="0" smtClean="0"/>
                        <a:t>C</a:t>
                      </a:r>
                      <a:endParaRPr lang="en-US" sz="1600" dirty="0"/>
                    </a:p>
                  </a:txBody>
                  <a:tcPr marL="82350" marR="82350" marT="41137" marB="41137"/>
                </a:tc>
                <a:tc>
                  <a:txBody>
                    <a:bodyPr/>
                    <a:lstStyle/>
                    <a:p>
                      <a:r>
                        <a:rPr lang="en-US" sz="1600" b="1" dirty="0" smtClean="0"/>
                        <a:t>3</a:t>
                      </a:r>
                      <a:endParaRPr lang="en-US" sz="1600" b="1" dirty="0"/>
                    </a:p>
                  </a:txBody>
                  <a:tcPr marL="82350" marR="82350" marT="41137" marB="41137"/>
                </a:tc>
              </a:tr>
              <a:tr h="330344">
                <a:tc>
                  <a:txBody>
                    <a:bodyPr/>
                    <a:lstStyle/>
                    <a:p>
                      <a:r>
                        <a:rPr lang="en-US" sz="1600" dirty="0" smtClean="0"/>
                        <a:t>D</a:t>
                      </a:r>
                      <a:endParaRPr lang="en-US" sz="1600" dirty="0"/>
                    </a:p>
                  </a:txBody>
                  <a:tcPr marL="82350" marR="82350" marT="41137" marB="41137"/>
                </a:tc>
                <a:tc>
                  <a:txBody>
                    <a:bodyPr/>
                    <a:lstStyle/>
                    <a:p>
                      <a:endParaRPr lang="en-US" sz="1600" dirty="0"/>
                    </a:p>
                  </a:txBody>
                  <a:tcPr marL="82350" marR="82350" marT="41137" marB="41137"/>
                </a:tc>
              </a:tr>
              <a:tr h="330344">
                <a:tc>
                  <a:txBody>
                    <a:bodyPr/>
                    <a:lstStyle/>
                    <a:p>
                      <a:r>
                        <a:rPr lang="en-US" sz="1600" dirty="0" smtClean="0"/>
                        <a:t>E</a:t>
                      </a:r>
                      <a:endParaRPr lang="en-US" sz="1600" dirty="0"/>
                    </a:p>
                  </a:txBody>
                  <a:tcPr marL="82350" marR="82350" marT="41137" marB="41137"/>
                </a:tc>
                <a:tc>
                  <a:txBody>
                    <a:bodyPr/>
                    <a:lstStyle/>
                    <a:p>
                      <a:endParaRPr lang="en-US" sz="1600" b="1" dirty="0"/>
                    </a:p>
                  </a:txBody>
                  <a:tcPr marL="82350" marR="82350" marT="41137" marB="41137"/>
                </a:tc>
              </a:tr>
              <a:tr h="330344">
                <a:tc>
                  <a:txBody>
                    <a:bodyPr/>
                    <a:lstStyle/>
                    <a:p>
                      <a:r>
                        <a:rPr lang="en-US" sz="1600" dirty="0" smtClean="0"/>
                        <a:t>F</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G</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H</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I</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J</a:t>
                      </a:r>
                      <a:endParaRPr lang="en-US" sz="1600" dirty="0"/>
                    </a:p>
                  </a:txBody>
                  <a:tcPr marL="82350" marR="82350" marT="41137" marB="41137"/>
                </a:tc>
                <a:tc>
                  <a:txBody>
                    <a:bodyPr/>
                    <a:lstStyle/>
                    <a:p>
                      <a:endParaRPr lang="en-US" sz="1600" b="1" dirty="0"/>
                    </a:p>
                  </a:txBody>
                  <a:tcPr marL="82350" marR="82350" marT="41137" marB="41137"/>
                </a:tc>
              </a:tr>
            </a:tbl>
          </a:graphicData>
        </a:graphic>
      </p:graphicFrame>
      <p:sp>
        <p:nvSpPr>
          <p:cNvPr id="6333" name="TextBox 42"/>
          <p:cNvSpPr txBox="1">
            <a:spLocks noChangeArrowheads="1"/>
          </p:cNvSpPr>
          <p:nvPr/>
        </p:nvSpPr>
        <p:spPr bwMode="auto">
          <a:xfrm>
            <a:off x="3679825" y="6172200"/>
            <a:ext cx="41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7" tIns="41143" rIns="82287" bIns="41143">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r" eaLnBrk="0" fontAlgn="base" hangingPunct="0">
              <a:spcBef>
                <a:spcPct val="0"/>
              </a:spcBef>
              <a:spcAft>
                <a:spcPct val="0"/>
              </a:spcAft>
              <a:defRPr b="1">
                <a:solidFill>
                  <a:schemeClr val="tx1"/>
                </a:solidFill>
                <a:latin typeface="Arial" charset="0"/>
                <a:ea typeface="ＭＳ Ｐゴシック" charset="0"/>
              </a:defRPr>
            </a:lvl6pPr>
            <a:lvl7pPr marL="2971800" indent="-228600" algn="r" eaLnBrk="0" fontAlgn="base" hangingPunct="0">
              <a:spcBef>
                <a:spcPct val="0"/>
              </a:spcBef>
              <a:spcAft>
                <a:spcPct val="0"/>
              </a:spcAft>
              <a:defRPr b="1">
                <a:solidFill>
                  <a:schemeClr val="tx1"/>
                </a:solidFill>
                <a:latin typeface="Arial" charset="0"/>
                <a:ea typeface="ＭＳ Ｐゴシック" charset="0"/>
              </a:defRPr>
            </a:lvl7pPr>
            <a:lvl8pPr marL="3429000" indent="-228600" algn="r" eaLnBrk="0" fontAlgn="base" hangingPunct="0">
              <a:spcBef>
                <a:spcPct val="0"/>
              </a:spcBef>
              <a:spcAft>
                <a:spcPct val="0"/>
              </a:spcAft>
              <a:defRPr b="1">
                <a:solidFill>
                  <a:schemeClr val="tx1"/>
                </a:solidFill>
                <a:latin typeface="Arial" charset="0"/>
                <a:ea typeface="ＭＳ Ｐゴシック" charset="0"/>
              </a:defRPr>
            </a:lvl8pPr>
            <a:lvl9pPr marL="3886200" indent="-228600" algn="r" eaLnBrk="0" fontAlgn="base" hangingPunct="0">
              <a:spcBef>
                <a:spcPct val="0"/>
              </a:spcBef>
              <a:spcAft>
                <a:spcPct val="0"/>
              </a:spcAft>
              <a:defRPr b="1">
                <a:solidFill>
                  <a:schemeClr val="tx1"/>
                </a:solidFill>
                <a:latin typeface="Arial" charset="0"/>
                <a:ea typeface="ＭＳ Ｐゴシック" charset="0"/>
              </a:defRPr>
            </a:lvl9pPr>
          </a:lstStyle>
          <a:p>
            <a:r>
              <a:rPr lang="en-US"/>
              <a:t>M</a:t>
            </a:r>
          </a:p>
        </p:txBody>
      </p:sp>
      <p:sp>
        <p:nvSpPr>
          <p:cNvPr id="6334" name="TextBox 47"/>
          <p:cNvSpPr txBox="1">
            <a:spLocks noChangeArrowheads="1"/>
          </p:cNvSpPr>
          <p:nvPr/>
        </p:nvSpPr>
        <p:spPr bwMode="auto">
          <a:xfrm>
            <a:off x="3798888" y="1404938"/>
            <a:ext cx="508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r" eaLnBrk="0" fontAlgn="base" hangingPunct="0">
              <a:spcBef>
                <a:spcPct val="0"/>
              </a:spcBef>
              <a:spcAft>
                <a:spcPct val="0"/>
              </a:spcAft>
              <a:defRPr b="1">
                <a:solidFill>
                  <a:schemeClr val="tx1"/>
                </a:solidFill>
                <a:latin typeface="Arial" charset="0"/>
                <a:ea typeface="ＭＳ Ｐゴシック" charset="0"/>
              </a:defRPr>
            </a:lvl6pPr>
            <a:lvl7pPr marL="2971800" indent="-228600" algn="r" eaLnBrk="0" fontAlgn="base" hangingPunct="0">
              <a:spcBef>
                <a:spcPct val="0"/>
              </a:spcBef>
              <a:spcAft>
                <a:spcPct val="0"/>
              </a:spcAft>
              <a:defRPr b="1">
                <a:solidFill>
                  <a:schemeClr val="tx1"/>
                </a:solidFill>
                <a:latin typeface="Arial" charset="0"/>
                <a:ea typeface="ＭＳ Ｐゴシック" charset="0"/>
              </a:defRPr>
            </a:lvl7pPr>
            <a:lvl8pPr marL="3429000" indent="-228600" algn="r" eaLnBrk="0" fontAlgn="base" hangingPunct="0">
              <a:spcBef>
                <a:spcPct val="0"/>
              </a:spcBef>
              <a:spcAft>
                <a:spcPct val="0"/>
              </a:spcAft>
              <a:defRPr b="1">
                <a:solidFill>
                  <a:schemeClr val="tx1"/>
                </a:solidFill>
                <a:latin typeface="Arial" charset="0"/>
                <a:ea typeface="ＭＳ Ｐゴシック" charset="0"/>
              </a:defRPr>
            </a:lvl8pPr>
            <a:lvl9pPr marL="3886200" indent="-228600" algn="r" eaLnBrk="0" fontAlgn="base" hangingPunct="0">
              <a:spcBef>
                <a:spcPct val="0"/>
              </a:spcBef>
              <a:spcAft>
                <a:spcPct val="0"/>
              </a:spcAft>
              <a:defRPr b="1">
                <a:solidFill>
                  <a:schemeClr val="tx1"/>
                </a:solidFill>
                <a:latin typeface="Arial" charset="0"/>
                <a:ea typeface="ＭＳ Ｐゴシック" charset="0"/>
              </a:defRPr>
            </a:lvl9pPr>
          </a:lstStyle>
          <a:p>
            <a:r>
              <a:rPr lang="en-US" sz="3200"/>
              <a:t>M</a:t>
            </a:r>
            <a:endParaRPr lang="en-US"/>
          </a:p>
        </p:txBody>
      </p:sp>
      <p:sp>
        <p:nvSpPr>
          <p:cNvPr id="6335" name="TextBox 48"/>
          <p:cNvSpPr txBox="1">
            <a:spLocks noChangeArrowheads="1"/>
          </p:cNvSpPr>
          <p:nvPr/>
        </p:nvSpPr>
        <p:spPr bwMode="auto">
          <a:xfrm>
            <a:off x="4794250" y="1373188"/>
            <a:ext cx="3937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r" eaLnBrk="0" fontAlgn="base" hangingPunct="0">
              <a:spcBef>
                <a:spcPct val="0"/>
              </a:spcBef>
              <a:spcAft>
                <a:spcPct val="0"/>
              </a:spcAft>
              <a:defRPr b="1">
                <a:solidFill>
                  <a:schemeClr val="tx1"/>
                </a:solidFill>
                <a:latin typeface="Arial" charset="0"/>
                <a:ea typeface="ＭＳ Ｐゴシック" charset="0"/>
              </a:defRPr>
            </a:lvl6pPr>
            <a:lvl7pPr marL="2971800" indent="-228600" algn="r" eaLnBrk="0" fontAlgn="base" hangingPunct="0">
              <a:spcBef>
                <a:spcPct val="0"/>
              </a:spcBef>
              <a:spcAft>
                <a:spcPct val="0"/>
              </a:spcAft>
              <a:defRPr b="1">
                <a:solidFill>
                  <a:schemeClr val="tx1"/>
                </a:solidFill>
                <a:latin typeface="Arial" charset="0"/>
                <a:ea typeface="ＭＳ Ｐゴシック" charset="0"/>
              </a:defRPr>
            </a:lvl7pPr>
            <a:lvl8pPr marL="3429000" indent="-228600" algn="r" eaLnBrk="0" fontAlgn="base" hangingPunct="0">
              <a:spcBef>
                <a:spcPct val="0"/>
              </a:spcBef>
              <a:spcAft>
                <a:spcPct val="0"/>
              </a:spcAft>
              <a:defRPr b="1">
                <a:solidFill>
                  <a:schemeClr val="tx1"/>
                </a:solidFill>
                <a:latin typeface="Arial" charset="0"/>
                <a:ea typeface="ＭＳ Ｐゴシック" charset="0"/>
              </a:defRPr>
            </a:lvl8pPr>
            <a:lvl9pPr marL="3886200" indent="-228600" algn="r" eaLnBrk="0" fontAlgn="base" hangingPunct="0">
              <a:spcBef>
                <a:spcPct val="0"/>
              </a:spcBef>
              <a:spcAft>
                <a:spcPct val="0"/>
              </a:spcAft>
              <a:defRPr b="1">
                <a:solidFill>
                  <a:schemeClr val="tx1"/>
                </a:solidFill>
                <a:latin typeface="Arial" charset="0"/>
                <a:ea typeface="ＭＳ Ｐゴシック" charset="0"/>
              </a:defRPr>
            </a:lvl9pPr>
          </a:lstStyle>
          <a:p>
            <a:r>
              <a:rPr lang="en-US" sz="3200"/>
              <a:t>v</a:t>
            </a:r>
            <a:endParaRPr lang="en-US"/>
          </a:p>
        </p:txBody>
      </p:sp>
    </p:spTree>
    <p:extLst>
      <p:ext uri="{BB962C8B-B14F-4D97-AF65-F5344CB8AC3E}">
        <p14:creationId xmlns:p14="http://schemas.microsoft.com/office/powerpoint/2010/main" val="3701749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in Memory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b="1" dirty="0" smtClean="0"/>
              <a:t>u </a:t>
            </a:r>
            <a:r>
              <a:rPr lang="en-US" dirty="0" smtClean="0"/>
              <a:t>= (1/N, …, 1/N)</a:t>
            </a:r>
          </a:p>
          <a:p>
            <a:pPr lvl="1"/>
            <a:r>
              <a:rPr lang="en-US" dirty="0" smtClean="0"/>
              <a:t>dimension = #nodes N</a:t>
            </a:r>
          </a:p>
          <a:p>
            <a:r>
              <a:rPr lang="en-US" dirty="0" smtClean="0"/>
              <a:t>Let A = adjacency matrix: [</a:t>
            </a:r>
            <a:r>
              <a:rPr lang="en-US" dirty="0" err="1" smtClean="0"/>
              <a:t>a</a:t>
            </a:r>
            <a:r>
              <a:rPr lang="en-US" baseline="-25000" dirty="0" err="1" smtClean="0"/>
              <a:t>ij</a:t>
            </a:r>
            <a:r>
              <a:rPr lang="en-US" dirty="0" smtClean="0"/>
              <a:t>=1 </a:t>
            </a:r>
            <a:r>
              <a:rPr lang="en-US" dirty="0" smtClean="0">
                <a:sym typeface="Wingdings"/>
              </a:rPr>
              <a:t> </a:t>
            </a:r>
            <a:r>
              <a:rPr lang="en-US" dirty="0" err="1">
                <a:sym typeface="Wingdings"/>
              </a:rPr>
              <a:t>i</a:t>
            </a:r>
            <a:r>
              <a:rPr lang="en-US" dirty="0" smtClean="0">
                <a:sym typeface="Wingdings"/>
              </a:rPr>
              <a:t> links to j]</a:t>
            </a:r>
          </a:p>
          <a:p>
            <a:r>
              <a:rPr lang="en-US" dirty="0" smtClean="0">
                <a:sym typeface="Wingdings"/>
              </a:rPr>
              <a:t>Let W = [</a:t>
            </a:r>
            <a:r>
              <a:rPr lang="en-US" dirty="0" err="1" smtClean="0">
                <a:sym typeface="Wingdings"/>
              </a:rPr>
              <a:t>w</a:t>
            </a:r>
            <a:r>
              <a:rPr lang="en-US" baseline="-25000" dirty="0" err="1" smtClean="0">
                <a:sym typeface="Wingdings"/>
              </a:rPr>
              <a:t>ij</a:t>
            </a:r>
            <a:r>
              <a:rPr lang="en-US" dirty="0" smtClean="0">
                <a:sym typeface="Wingdings"/>
              </a:rPr>
              <a:t> = </a:t>
            </a:r>
            <a:r>
              <a:rPr lang="en-US" dirty="0" err="1" smtClean="0">
                <a:sym typeface="Wingdings"/>
              </a:rPr>
              <a:t>a</a:t>
            </a:r>
            <a:r>
              <a:rPr lang="en-US" baseline="-25000" dirty="0" err="1" smtClean="0">
                <a:sym typeface="Wingdings"/>
              </a:rPr>
              <a:t>ij</a:t>
            </a:r>
            <a:r>
              <a:rPr lang="en-US" dirty="0" smtClean="0">
                <a:sym typeface="Wingdings"/>
              </a:rPr>
              <a:t>/</a:t>
            </a:r>
            <a:r>
              <a:rPr lang="en-US" dirty="0" err="1" smtClean="0">
                <a:sym typeface="Wingdings"/>
              </a:rPr>
              <a:t>outdegree</a:t>
            </a:r>
            <a:r>
              <a:rPr lang="en-US" dirty="0" smtClean="0">
                <a:sym typeface="Wingdings"/>
              </a:rPr>
              <a:t>(</a:t>
            </a:r>
            <a:r>
              <a:rPr lang="en-US" dirty="0" err="1" smtClean="0">
                <a:sym typeface="Wingdings"/>
              </a:rPr>
              <a:t>i</a:t>
            </a:r>
            <a:r>
              <a:rPr lang="en-US" dirty="0" smtClean="0">
                <a:sym typeface="Wingdings"/>
              </a:rPr>
              <a:t>)]</a:t>
            </a:r>
          </a:p>
          <a:p>
            <a:pPr lvl="1"/>
            <a:r>
              <a:rPr lang="en-US" dirty="0" err="1">
                <a:sym typeface="Wingdings"/>
              </a:rPr>
              <a:t>w</a:t>
            </a:r>
            <a:r>
              <a:rPr lang="en-US" baseline="-25000" dirty="0" err="1">
                <a:sym typeface="Wingdings"/>
              </a:rPr>
              <a:t>ij</a:t>
            </a:r>
            <a:r>
              <a:rPr lang="en-US" dirty="0">
                <a:sym typeface="Wingdings"/>
              </a:rPr>
              <a:t> </a:t>
            </a:r>
            <a:r>
              <a:rPr lang="en-US" dirty="0" smtClean="0">
                <a:sym typeface="Wingdings"/>
              </a:rPr>
              <a:t>is probability of jump from </a:t>
            </a:r>
            <a:r>
              <a:rPr lang="en-US" dirty="0" err="1" smtClean="0">
                <a:sym typeface="Wingdings"/>
              </a:rPr>
              <a:t>i</a:t>
            </a:r>
            <a:r>
              <a:rPr lang="en-US" dirty="0" smtClean="0">
                <a:sym typeface="Wingdings"/>
              </a:rPr>
              <a:t> to j</a:t>
            </a:r>
          </a:p>
          <a:p>
            <a:r>
              <a:rPr lang="en-US" dirty="0" smtClean="0"/>
              <a:t>Let </a:t>
            </a:r>
            <a:r>
              <a:rPr lang="en-US" b="1" dirty="0" smtClean="0"/>
              <a:t>v</a:t>
            </a:r>
            <a:r>
              <a:rPr lang="en-US" baseline="30000" dirty="0" smtClean="0"/>
              <a:t>0</a:t>
            </a:r>
            <a:r>
              <a:rPr lang="en-US" dirty="0" smtClean="0"/>
              <a:t> = (1,1,….,1) </a:t>
            </a:r>
          </a:p>
          <a:p>
            <a:pPr lvl="1"/>
            <a:r>
              <a:rPr lang="en-US" dirty="0" smtClean="0"/>
              <a:t>or anything else you want</a:t>
            </a:r>
          </a:p>
          <a:p>
            <a:r>
              <a:rPr lang="en-US" dirty="0" smtClean="0"/>
              <a:t>Repeat until converged:</a:t>
            </a:r>
          </a:p>
          <a:p>
            <a:pPr lvl="1"/>
            <a:r>
              <a:rPr lang="en-US" dirty="0" smtClean="0"/>
              <a:t>Let </a:t>
            </a:r>
            <a:r>
              <a:rPr lang="en-US" b="1" dirty="0" smtClean="0"/>
              <a:t>v</a:t>
            </a:r>
            <a:r>
              <a:rPr lang="en-US" baseline="30000" dirty="0" smtClean="0"/>
              <a:t>t+1 </a:t>
            </a:r>
            <a:r>
              <a:rPr lang="en-US" dirty="0" smtClean="0"/>
              <a:t>= c</a:t>
            </a:r>
            <a:r>
              <a:rPr lang="en-US" b="1" dirty="0" smtClean="0"/>
              <a:t>u</a:t>
            </a:r>
            <a:r>
              <a:rPr lang="en-US" dirty="0" smtClean="0"/>
              <a:t> + (1-c)</a:t>
            </a:r>
            <a:r>
              <a:rPr lang="en-US" b="1" dirty="0" err="1" smtClean="0"/>
              <a:t>Wv</a:t>
            </a:r>
            <a:r>
              <a:rPr lang="en-US" baseline="30000" dirty="0" err="1" smtClean="0"/>
              <a:t>t</a:t>
            </a:r>
            <a:endParaRPr lang="en-US" baseline="30000" dirty="0" smtClean="0"/>
          </a:p>
          <a:p>
            <a:pPr lvl="2"/>
            <a:r>
              <a:rPr lang="en-US" sz="2400" dirty="0" smtClean="0"/>
              <a:t>c is probability of jumping “anywhere randomly”</a:t>
            </a:r>
            <a:endParaRPr lang="en-US" sz="2400" dirty="0"/>
          </a:p>
        </p:txBody>
      </p:sp>
    </p:spTree>
    <p:extLst>
      <p:ext uri="{BB962C8B-B14F-4D97-AF65-F5344CB8AC3E}">
        <p14:creationId xmlns:p14="http://schemas.microsoft.com/office/powerpoint/2010/main" val="34654179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PageRank</a:t>
            </a:r>
            <a:endParaRPr lang="en-US" dirty="0"/>
          </a:p>
        </p:txBody>
      </p:sp>
      <p:sp>
        <p:nvSpPr>
          <p:cNvPr id="3" name="Content Placeholder 2"/>
          <p:cNvSpPr>
            <a:spLocks noGrp="1"/>
          </p:cNvSpPr>
          <p:nvPr>
            <p:ph idx="1"/>
          </p:nvPr>
        </p:nvSpPr>
        <p:spPr/>
        <p:txBody>
          <a:bodyPr>
            <a:normAutofit/>
          </a:bodyPr>
          <a:lstStyle/>
          <a:p>
            <a:r>
              <a:rPr lang="en-US" sz="2800" dirty="0" smtClean="0"/>
              <a:t>Assume we can store </a:t>
            </a:r>
            <a:r>
              <a:rPr lang="en-US" sz="2800" b="1" dirty="0" smtClean="0"/>
              <a:t>v </a:t>
            </a:r>
            <a:r>
              <a:rPr lang="en-US" sz="2800" dirty="0" smtClean="0"/>
              <a:t>but not </a:t>
            </a:r>
            <a:r>
              <a:rPr lang="en-US" sz="2800" b="1" dirty="0" smtClean="0"/>
              <a:t>W</a:t>
            </a:r>
            <a:r>
              <a:rPr lang="en-US" sz="2800" dirty="0" smtClean="0"/>
              <a:t> in memory</a:t>
            </a:r>
          </a:p>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err="1" smtClean="0"/>
              <a:t>Wv</a:t>
            </a:r>
            <a:r>
              <a:rPr lang="en-US" sz="2800" baseline="30000" dirty="0" err="1" smtClean="0"/>
              <a:t>t</a:t>
            </a:r>
            <a:endParaRPr lang="en-US" sz="2800" baseline="30000" dirty="0" smtClean="0"/>
          </a:p>
          <a:p>
            <a:pPr lvl="1"/>
            <a:endParaRPr lang="en-US" baseline="30000" dirty="0" smtClean="0"/>
          </a:p>
          <a:p>
            <a:r>
              <a:rPr lang="en-US" sz="2600" dirty="0" smtClean="0"/>
              <a:t>Store </a:t>
            </a:r>
            <a:r>
              <a:rPr lang="en-US" sz="2600" b="1" dirty="0" smtClean="0"/>
              <a:t>A </a:t>
            </a:r>
            <a:r>
              <a:rPr lang="en-US" sz="2600" dirty="0" smtClean="0"/>
              <a:t>as a row matrix:</a:t>
            </a:r>
            <a:r>
              <a:rPr lang="en-US" sz="2600" dirty="0"/>
              <a:t> </a:t>
            </a:r>
            <a:r>
              <a:rPr lang="en-US" sz="2600" dirty="0" smtClean="0"/>
              <a:t>each line is</a:t>
            </a:r>
          </a:p>
          <a:p>
            <a:pPr lvl="1"/>
            <a:r>
              <a:rPr lang="en-US" sz="2600" dirty="0" err="1" smtClean="0"/>
              <a:t>i</a:t>
            </a:r>
            <a:r>
              <a:rPr lang="en-US" sz="2600" dirty="0"/>
              <a:t> </a:t>
            </a:r>
            <a:r>
              <a:rPr lang="en-US" sz="2600" dirty="0" smtClean="0"/>
              <a:t>  j</a:t>
            </a:r>
            <a:r>
              <a:rPr lang="en-US" sz="2600" baseline="-25000" dirty="0" smtClean="0"/>
              <a:t>i,1</a:t>
            </a:r>
            <a:r>
              <a:rPr lang="en-US" sz="2600" dirty="0" smtClean="0"/>
              <a:t>,…,</a:t>
            </a:r>
            <a:r>
              <a:rPr lang="en-US" sz="2600" dirty="0" err="1" smtClean="0"/>
              <a:t>j</a:t>
            </a:r>
            <a:r>
              <a:rPr lang="en-US" sz="2600" baseline="-25000" dirty="0" err="1" smtClean="0"/>
              <a:t>i,d</a:t>
            </a:r>
            <a:r>
              <a:rPr lang="en-US" sz="2600" baseline="-25000" dirty="0" smtClean="0"/>
              <a:t> </a:t>
            </a:r>
            <a:r>
              <a:rPr lang="en-US" sz="2600" dirty="0" smtClean="0"/>
              <a:t> [the neighbors of </a:t>
            </a:r>
            <a:r>
              <a:rPr lang="en-US" sz="2600" dirty="0" err="1" smtClean="0"/>
              <a:t>i</a:t>
            </a:r>
            <a:r>
              <a:rPr lang="en-US" sz="2600" dirty="0" smtClean="0"/>
              <a:t>]</a:t>
            </a:r>
          </a:p>
          <a:p>
            <a:r>
              <a:rPr lang="en-US" sz="2600" dirty="0" smtClean="0"/>
              <a:t>Store </a:t>
            </a:r>
            <a:r>
              <a:rPr lang="en-US" sz="2600" b="1" dirty="0" smtClean="0"/>
              <a:t>v’ </a:t>
            </a:r>
            <a:r>
              <a:rPr lang="en-US" sz="2600" dirty="0" smtClean="0"/>
              <a:t>and </a:t>
            </a:r>
            <a:r>
              <a:rPr lang="en-US" sz="2600" b="1" dirty="0" smtClean="0"/>
              <a:t>v</a:t>
            </a:r>
            <a:r>
              <a:rPr lang="en-US" sz="2600" dirty="0" smtClean="0"/>
              <a:t> in memory: </a:t>
            </a:r>
            <a:r>
              <a:rPr lang="en-US" sz="2600" b="1" dirty="0" smtClean="0"/>
              <a:t>v’</a:t>
            </a:r>
            <a:r>
              <a:rPr lang="en-US" sz="2600" dirty="0" smtClean="0"/>
              <a:t> starts out as c</a:t>
            </a:r>
            <a:r>
              <a:rPr lang="en-US" sz="2600" b="1" dirty="0" smtClean="0"/>
              <a:t>u</a:t>
            </a:r>
            <a:endParaRPr lang="en-US" sz="2600" dirty="0"/>
          </a:p>
          <a:p>
            <a:r>
              <a:rPr lang="en-US" sz="2600" dirty="0" smtClean="0"/>
              <a:t>For each line “</a:t>
            </a:r>
            <a:r>
              <a:rPr lang="en-US" sz="2600" dirty="0" err="1" smtClean="0"/>
              <a:t>i</a:t>
            </a:r>
            <a:r>
              <a:rPr lang="en-US" sz="2600" dirty="0" smtClean="0"/>
              <a:t>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r>
              <a:rPr lang="en-US" sz="2600" dirty="0" smtClean="0"/>
              <a:t>“</a:t>
            </a:r>
          </a:p>
          <a:p>
            <a:pPr lvl="1"/>
            <a:r>
              <a:rPr lang="en-US" sz="2600" dirty="0" smtClean="0"/>
              <a:t>For each j in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endParaRPr lang="en-US" sz="2600" dirty="0" smtClean="0"/>
          </a:p>
          <a:p>
            <a:pPr lvl="2"/>
            <a:r>
              <a:rPr lang="en-US" sz="2600" b="1" dirty="0" smtClean="0"/>
              <a:t>v’</a:t>
            </a:r>
            <a:r>
              <a:rPr lang="en-US" sz="2600" dirty="0" smtClean="0"/>
              <a:t>[j] += (1-c)</a:t>
            </a:r>
            <a:r>
              <a:rPr lang="en-US" sz="2600" b="1" dirty="0" smtClean="0"/>
              <a:t>v[</a:t>
            </a:r>
            <a:r>
              <a:rPr lang="en-US" sz="2600" b="1" dirty="0" err="1" smtClean="0"/>
              <a:t>i</a:t>
            </a:r>
            <a:r>
              <a:rPr lang="en-US" sz="2600" b="1" dirty="0" smtClean="0"/>
              <a:t>]/</a:t>
            </a:r>
            <a:r>
              <a:rPr lang="en-US" sz="2600" dirty="0"/>
              <a:t>d</a:t>
            </a:r>
            <a:endParaRPr lang="en-US" sz="2600" b="1" dirty="0" smtClean="0"/>
          </a:p>
        </p:txBody>
      </p:sp>
      <p:sp>
        <p:nvSpPr>
          <p:cNvPr id="4" name="Rectangle 3"/>
          <p:cNvSpPr/>
          <p:nvPr/>
        </p:nvSpPr>
        <p:spPr>
          <a:xfrm>
            <a:off x="401053" y="2232526"/>
            <a:ext cx="4772526" cy="5882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9400" y="4684294"/>
            <a:ext cx="4653547" cy="16720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TextBox 5"/>
          <p:cNvSpPr txBox="1"/>
          <p:nvPr/>
        </p:nvSpPr>
        <p:spPr>
          <a:xfrm>
            <a:off x="5708658" y="5156022"/>
            <a:ext cx="280195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Everything needed for update is right there in row…</a:t>
            </a:r>
            <a:r>
              <a:rPr lang="en-US" dirty="0" smtClean="0"/>
              <a:t>.</a:t>
            </a:r>
            <a:endParaRPr lang="en-US" dirty="0"/>
          </a:p>
        </p:txBody>
      </p:sp>
    </p:spTree>
    <p:extLst>
      <p:ext uri="{BB962C8B-B14F-4D97-AF65-F5344CB8AC3E}">
        <p14:creationId xmlns:p14="http://schemas.microsoft.com/office/powerpoint/2010/main" val="39181860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Parallel Graph Computation	</a:t>
            </a:r>
          </a:p>
        </p:txBody>
      </p:sp>
      <p:sp>
        <p:nvSpPr>
          <p:cNvPr id="7" name="Content Placeholder 6"/>
          <p:cNvSpPr>
            <a:spLocks noGrp="1"/>
          </p:cNvSpPr>
          <p:nvPr>
            <p:ph idx="1"/>
          </p:nvPr>
        </p:nvSpPr>
        <p:spPr/>
        <p:txBody>
          <a:bodyPr>
            <a:normAutofit fontScale="92500" lnSpcReduction="10000"/>
          </a:bodyPr>
          <a:lstStyle/>
          <a:p>
            <a:r>
              <a:rPr lang="en-US" dirty="0"/>
              <a:t>Distributed computation and/or multicore parallelism</a:t>
            </a:r>
          </a:p>
          <a:p>
            <a:pPr lvl="1"/>
            <a:r>
              <a:rPr lang="en-US" dirty="0"/>
              <a:t>Sometimes confusing. We  will talk mostly about </a:t>
            </a:r>
            <a:r>
              <a:rPr lang="en-US" b="1" dirty="0"/>
              <a:t>distributed </a:t>
            </a:r>
            <a:r>
              <a:rPr lang="en-US" dirty="0"/>
              <a:t>computation.</a:t>
            </a:r>
          </a:p>
          <a:p>
            <a:r>
              <a:rPr lang="en-US" dirty="0"/>
              <a:t>Are classic graph algorithms parallelizable? What about distributed?</a:t>
            </a:r>
          </a:p>
          <a:p>
            <a:pPr lvl="1"/>
            <a:r>
              <a:rPr lang="en-US" dirty="0"/>
              <a:t>Depth-first search?</a:t>
            </a:r>
          </a:p>
          <a:p>
            <a:pPr lvl="1"/>
            <a:r>
              <a:rPr lang="en-US" dirty="0"/>
              <a:t>Breadth-first search?  </a:t>
            </a:r>
          </a:p>
          <a:p>
            <a:pPr lvl="1"/>
            <a:r>
              <a:rPr lang="en-US" dirty="0"/>
              <a:t>Priority-queue based traversals (</a:t>
            </a:r>
            <a:r>
              <a:rPr lang="en-US" dirty="0" err="1"/>
              <a:t>Djikstra’s</a:t>
            </a:r>
            <a:r>
              <a:rPr lang="en-US" dirty="0"/>
              <a:t>, Prim’s algorithms)</a:t>
            </a:r>
          </a:p>
        </p:txBody>
      </p:sp>
    </p:spTree>
    <p:extLst>
      <p:ext uri="{BB962C8B-B14F-4D97-AF65-F5344CB8AC3E}">
        <p14:creationId xmlns:p14="http://schemas.microsoft.com/office/powerpoint/2010/main" val="8024308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Streaming PageRank: </a:t>
            </a:r>
            <a:br>
              <a:rPr lang="en-US" dirty="0" smtClean="0"/>
            </a:br>
            <a:r>
              <a:rPr lang="en-US" dirty="0" smtClean="0"/>
              <a:t>with some long rows</a:t>
            </a:r>
            <a:endParaRPr lang="en-US" dirty="0"/>
          </a:p>
        </p:txBody>
      </p:sp>
      <p:sp>
        <p:nvSpPr>
          <p:cNvPr id="3" name="Content Placeholder 2"/>
          <p:cNvSpPr>
            <a:spLocks noGrp="1"/>
          </p:cNvSpPr>
          <p:nvPr>
            <p:ph idx="1"/>
          </p:nvPr>
        </p:nvSpPr>
        <p:spPr/>
        <p:txBody>
          <a:bodyPr>
            <a:normAutofit/>
          </a:bodyPr>
          <a:lstStyle/>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err="1" smtClean="0"/>
              <a:t>Wv</a:t>
            </a:r>
            <a:r>
              <a:rPr lang="en-US" sz="2800" baseline="30000" dirty="0" err="1" smtClean="0"/>
              <a:t>t</a:t>
            </a:r>
            <a:endParaRPr lang="en-US" sz="2800" baseline="30000" dirty="0" smtClean="0"/>
          </a:p>
          <a:p>
            <a:pPr lvl="1"/>
            <a:endParaRPr lang="en-US" baseline="30000" dirty="0" smtClean="0"/>
          </a:p>
          <a:p>
            <a:r>
              <a:rPr lang="en-US" sz="2600" dirty="0" smtClean="0"/>
              <a:t>Store </a:t>
            </a:r>
            <a:r>
              <a:rPr lang="en-US" sz="2600" b="1" dirty="0" smtClean="0"/>
              <a:t>A </a:t>
            </a:r>
            <a:r>
              <a:rPr lang="en-US" sz="2600" dirty="0" smtClean="0"/>
              <a:t>as a list of edges: each line is: “</a:t>
            </a:r>
            <a:r>
              <a:rPr lang="en-US" sz="2600" dirty="0" err="1" smtClean="0"/>
              <a:t>i</a:t>
            </a:r>
            <a:r>
              <a:rPr lang="en-US" sz="2600" dirty="0" smtClean="0"/>
              <a:t> d(</a:t>
            </a:r>
            <a:r>
              <a:rPr lang="en-US" sz="2600" dirty="0" err="1" smtClean="0"/>
              <a:t>i</a:t>
            </a:r>
            <a:r>
              <a:rPr lang="en-US" sz="2600" dirty="0" smtClean="0"/>
              <a:t>) j”</a:t>
            </a:r>
          </a:p>
          <a:p>
            <a:r>
              <a:rPr lang="en-US" sz="2600" dirty="0" smtClean="0"/>
              <a:t>Store </a:t>
            </a:r>
            <a:r>
              <a:rPr lang="en-US" sz="2600" b="1" dirty="0" smtClean="0"/>
              <a:t>v’ </a:t>
            </a:r>
            <a:r>
              <a:rPr lang="en-US" sz="2600" dirty="0" smtClean="0"/>
              <a:t>and </a:t>
            </a:r>
            <a:r>
              <a:rPr lang="en-US" sz="2600" b="1" dirty="0" smtClean="0"/>
              <a:t>v</a:t>
            </a:r>
            <a:r>
              <a:rPr lang="en-US" sz="2600" dirty="0" smtClean="0"/>
              <a:t> in memory: </a:t>
            </a:r>
            <a:r>
              <a:rPr lang="en-US" sz="2600" b="1" dirty="0" smtClean="0"/>
              <a:t>v’</a:t>
            </a:r>
            <a:r>
              <a:rPr lang="en-US" sz="2600" dirty="0" smtClean="0"/>
              <a:t> starts out as c</a:t>
            </a:r>
            <a:r>
              <a:rPr lang="en-US" sz="2600" b="1" dirty="0" smtClean="0"/>
              <a:t>u</a:t>
            </a:r>
            <a:endParaRPr lang="en-US" sz="2600" dirty="0"/>
          </a:p>
          <a:p>
            <a:r>
              <a:rPr lang="en-US" sz="2600" dirty="0" smtClean="0"/>
              <a:t>For each line “</a:t>
            </a:r>
            <a:r>
              <a:rPr lang="en-US" sz="2600" dirty="0" err="1" smtClean="0"/>
              <a:t>i</a:t>
            </a:r>
            <a:r>
              <a:rPr lang="en-US" sz="2600" dirty="0" smtClean="0"/>
              <a:t> d j“</a:t>
            </a:r>
          </a:p>
          <a:p>
            <a:pPr lvl="2"/>
            <a:r>
              <a:rPr lang="en-US" sz="2600" b="1" dirty="0" smtClean="0"/>
              <a:t>v’</a:t>
            </a:r>
            <a:r>
              <a:rPr lang="en-US" sz="2600" dirty="0" smtClean="0"/>
              <a:t>[j] += (1-c)</a:t>
            </a:r>
            <a:r>
              <a:rPr lang="en-US" sz="2600" b="1" dirty="0" smtClean="0"/>
              <a:t>v[</a:t>
            </a:r>
            <a:r>
              <a:rPr lang="en-US" sz="2600" b="1" dirty="0" err="1" smtClean="0"/>
              <a:t>i</a:t>
            </a:r>
            <a:r>
              <a:rPr lang="en-US" sz="2600" b="1" dirty="0" smtClean="0"/>
              <a:t>]/</a:t>
            </a:r>
            <a:r>
              <a:rPr lang="en-US" sz="2600" dirty="0"/>
              <a:t>d</a:t>
            </a:r>
            <a:endParaRPr lang="en-US" sz="2600" b="1" dirty="0" smtClean="0"/>
          </a:p>
        </p:txBody>
      </p:sp>
      <p:sp>
        <p:nvSpPr>
          <p:cNvPr id="4" name="Rectangle 3"/>
          <p:cNvSpPr/>
          <p:nvPr/>
        </p:nvSpPr>
        <p:spPr>
          <a:xfrm>
            <a:off x="279400" y="2646947"/>
            <a:ext cx="7059863" cy="20052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 name="Rectangle 4"/>
          <p:cNvSpPr/>
          <p:nvPr/>
        </p:nvSpPr>
        <p:spPr>
          <a:xfrm>
            <a:off x="592222" y="1748589"/>
            <a:ext cx="4273884" cy="5374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TextBox 5"/>
          <p:cNvSpPr txBox="1"/>
          <p:nvPr/>
        </p:nvSpPr>
        <p:spPr>
          <a:xfrm>
            <a:off x="3226992" y="5156022"/>
            <a:ext cx="280195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We need to get the degree of </a:t>
            </a:r>
            <a:r>
              <a:rPr lang="en-US" sz="2400" i="1" dirty="0" err="1" smtClean="0"/>
              <a:t>i</a:t>
            </a:r>
            <a:r>
              <a:rPr lang="en-US" sz="2400" i="1" dirty="0" smtClean="0"/>
              <a:t> </a:t>
            </a:r>
            <a:r>
              <a:rPr lang="en-US" sz="2400" dirty="0" smtClean="0"/>
              <a:t>and store it locally</a:t>
            </a:r>
            <a:endParaRPr lang="en-US" dirty="0"/>
          </a:p>
        </p:txBody>
      </p:sp>
    </p:spTree>
    <p:extLst>
      <p:ext uri="{BB962C8B-B14F-4D97-AF65-F5344CB8AC3E}">
        <p14:creationId xmlns:p14="http://schemas.microsoft.com/office/powerpoint/2010/main" val="31822945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Streaming PageRank:  preprocessing</a:t>
            </a:r>
            <a:endParaRPr lang="en-US" sz="3600" dirty="0"/>
          </a:p>
        </p:txBody>
      </p:sp>
      <p:sp>
        <p:nvSpPr>
          <p:cNvPr id="3" name="Content Placeholder 2"/>
          <p:cNvSpPr>
            <a:spLocks noGrp="1"/>
          </p:cNvSpPr>
          <p:nvPr>
            <p:ph idx="1"/>
          </p:nvPr>
        </p:nvSpPr>
        <p:spPr/>
        <p:txBody>
          <a:bodyPr>
            <a:normAutofit fontScale="92500" lnSpcReduction="10000"/>
          </a:bodyPr>
          <a:lstStyle/>
          <a:p>
            <a:r>
              <a:rPr lang="en-US" sz="2800" dirty="0" smtClean="0"/>
              <a:t>Original encoding is edges (</a:t>
            </a:r>
            <a:r>
              <a:rPr lang="en-US" sz="2800" dirty="0" err="1" smtClean="0"/>
              <a:t>i,j</a:t>
            </a:r>
            <a:r>
              <a:rPr lang="en-US" sz="2800" dirty="0" smtClean="0"/>
              <a:t>)</a:t>
            </a:r>
          </a:p>
          <a:p>
            <a:r>
              <a:rPr lang="en-US" sz="2800" dirty="0" err="1" smtClean="0"/>
              <a:t>Mapper</a:t>
            </a:r>
            <a:r>
              <a:rPr lang="en-US" sz="2800" dirty="0" smtClean="0"/>
              <a:t> replaces </a:t>
            </a:r>
            <a:r>
              <a:rPr lang="en-US" sz="2800" dirty="0" err="1" smtClean="0"/>
              <a:t>i,j</a:t>
            </a:r>
            <a:r>
              <a:rPr lang="en-US" sz="2800" dirty="0" smtClean="0"/>
              <a:t> with i,1</a:t>
            </a:r>
          </a:p>
          <a:p>
            <a:r>
              <a:rPr lang="en-US" sz="2800" dirty="0" smtClean="0"/>
              <a:t>Reducer is a </a:t>
            </a:r>
            <a:r>
              <a:rPr lang="en-US" sz="2800" dirty="0" err="1" smtClean="0"/>
              <a:t>SumReducer</a:t>
            </a:r>
            <a:endParaRPr lang="en-US" sz="2800" dirty="0" smtClean="0"/>
          </a:p>
          <a:p>
            <a:r>
              <a:rPr lang="en-US" sz="2800" dirty="0" smtClean="0"/>
              <a:t>Result is pairs (</a:t>
            </a:r>
            <a:r>
              <a:rPr lang="en-US" sz="2800" dirty="0" err="1" smtClean="0"/>
              <a:t>i,d(i</a:t>
            </a:r>
            <a:r>
              <a:rPr lang="en-US" sz="2800" dirty="0" smtClean="0"/>
              <a:t>))</a:t>
            </a:r>
          </a:p>
          <a:p>
            <a:endParaRPr lang="en-US" sz="2800" dirty="0" smtClean="0"/>
          </a:p>
          <a:p>
            <a:r>
              <a:rPr lang="en-US" sz="2800" dirty="0" smtClean="0"/>
              <a:t>Then: join this back with edges (</a:t>
            </a:r>
            <a:r>
              <a:rPr lang="en-US" sz="2800" dirty="0" err="1" smtClean="0"/>
              <a:t>i,j</a:t>
            </a:r>
            <a:r>
              <a:rPr lang="en-US" sz="2800" dirty="0" smtClean="0"/>
              <a:t>)</a:t>
            </a:r>
          </a:p>
          <a:p>
            <a:r>
              <a:rPr lang="en-US" sz="2800" dirty="0" smtClean="0"/>
              <a:t>For each </a:t>
            </a:r>
            <a:r>
              <a:rPr lang="en-US" sz="2800" dirty="0" err="1" smtClean="0"/>
              <a:t>i,j</a:t>
            </a:r>
            <a:r>
              <a:rPr lang="en-US" sz="2800" dirty="0" smtClean="0"/>
              <a:t> pair:</a:t>
            </a:r>
          </a:p>
          <a:p>
            <a:pPr lvl="1"/>
            <a:r>
              <a:rPr lang="en-US" sz="2800" dirty="0" smtClean="0"/>
              <a:t>send </a:t>
            </a:r>
            <a:r>
              <a:rPr lang="en-US" sz="2800" dirty="0" err="1" smtClean="0"/>
              <a:t>j</a:t>
            </a:r>
            <a:r>
              <a:rPr lang="en-US" sz="2800" dirty="0" smtClean="0"/>
              <a:t> as a message to node </a:t>
            </a:r>
            <a:r>
              <a:rPr lang="en-US" sz="2800" dirty="0" err="1" smtClean="0"/>
              <a:t>i</a:t>
            </a:r>
            <a:r>
              <a:rPr lang="en-US" sz="2800" dirty="0" smtClean="0"/>
              <a:t> in the degree table</a:t>
            </a:r>
          </a:p>
          <a:p>
            <a:pPr lvl="2"/>
            <a:r>
              <a:rPr lang="en-US" sz="2400" dirty="0" smtClean="0"/>
              <a:t>messages always sorted after non-messages</a:t>
            </a:r>
          </a:p>
          <a:p>
            <a:pPr lvl="1"/>
            <a:r>
              <a:rPr lang="en-US" sz="2800" dirty="0" smtClean="0"/>
              <a:t>the reducer for the degree table sees </a:t>
            </a:r>
            <a:r>
              <a:rPr lang="en-US" sz="2800" dirty="0" err="1" smtClean="0"/>
              <a:t>i,d(i</a:t>
            </a:r>
            <a:r>
              <a:rPr lang="en-US" sz="2800" dirty="0" smtClean="0"/>
              <a:t>) first</a:t>
            </a:r>
          </a:p>
          <a:p>
            <a:pPr lvl="2"/>
            <a:r>
              <a:rPr lang="en-US" sz="2400" dirty="0" smtClean="0"/>
              <a:t>then j1, j2, ….</a:t>
            </a:r>
          </a:p>
          <a:p>
            <a:pPr lvl="2"/>
            <a:r>
              <a:rPr lang="en-US" sz="2400" dirty="0" smtClean="0"/>
              <a:t>can output the </a:t>
            </a:r>
            <a:r>
              <a:rPr lang="en-US" sz="2400" dirty="0" err="1" smtClean="0"/>
              <a:t>key,value</a:t>
            </a:r>
            <a:r>
              <a:rPr lang="en-US" sz="2400" dirty="0" smtClean="0"/>
              <a:t> pairs with key=</a:t>
            </a:r>
            <a:r>
              <a:rPr lang="en-US" sz="2400" dirty="0" err="1" smtClean="0"/>
              <a:t>i</a:t>
            </a:r>
            <a:r>
              <a:rPr lang="en-US" sz="2400" dirty="0" smtClean="0"/>
              <a:t>, value=</a:t>
            </a:r>
            <a:r>
              <a:rPr lang="en-US" sz="2400" dirty="0" err="1" smtClean="0"/>
              <a:t>d(i</a:t>
            </a:r>
            <a:r>
              <a:rPr lang="en-US" sz="2400" dirty="0" smtClean="0"/>
              <a:t>), </a:t>
            </a:r>
            <a:r>
              <a:rPr lang="en-US" sz="2400" dirty="0" err="1" smtClean="0"/>
              <a:t>j</a:t>
            </a:r>
            <a:endParaRPr lang="en-US" sz="2400" dirty="0" smtClean="0"/>
          </a:p>
          <a:p>
            <a:endParaRPr lang="en-US" sz="2800" dirty="0" smtClean="0"/>
          </a:p>
          <a:p>
            <a:pPr lvl="1"/>
            <a:endParaRPr lang="en-US" sz="2800" baseline="30000" dirty="0" smtClean="0"/>
          </a:p>
          <a:p>
            <a:endParaRPr lang="en-US" sz="2800" dirty="0" smtClean="0"/>
          </a:p>
          <a:p>
            <a:pPr lvl="1"/>
            <a:endParaRPr lang="en-US" baseline="30000" dirty="0" smtClean="0"/>
          </a:p>
          <a:p>
            <a:endParaRPr lang="en-US" baseline="30000" dirty="0" smtClean="0"/>
          </a:p>
        </p:txBody>
      </p:sp>
      <p:sp>
        <p:nvSpPr>
          <p:cNvPr id="4" name="Rectangle 3"/>
          <p:cNvSpPr/>
          <p:nvPr/>
        </p:nvSpPr>
        <p:spPr>
          <a:xfrm>
            <a:off x="279400" y="1257301"/>
            <a:ext cx="7059863" cy="18197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4672177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Preprocessing Control Flow: 1</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744066" cy="3337560"/>
        </p:xfrm>
        <a:graphic>
          <a:graphicData uri="http://schemas.openxmlformats.org/drawingml/2006/table">
            <a:tbl>
              <a:tblPr firstRow="1" bandRow="1">
                <a:tableStyleId>{5C22544A-7EE6-4342-B048-85BDC9FD1C3A}</a:tableStyleId>
              </a:tblPr>
              <a:tblGrid>
                <a:gridCol w="872033"/>
                <a:gridCol w="872033"/>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j1,k1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j3,1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791568" y="14409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375656" y="14434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7372507" y="1443470"/>
          <a:ext cx="1314293" cy="2597826"/>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d)i3)</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1" name="Right Arrow 10"/>
          <p:cNvSpPr/>
          <p:nvPr/>
        </p:nvSpPr>
        <p:spPr>
          <a:xfrm>
            <a:off x="1905081" y="5096063"/>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4229510" y="5096063"/>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6471692" y="5096063"/>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5" name="TextBox 14"/>
          <p:cNvSpPr txBox="1"/>
          <p:nvPr/>
        </p:nvSpPr>
        <p:spPr>
          <a:xfrm>
            <a:off x="6544790" y="5763323"/>
            <a:ext cx="1655434" cy="369332"/>
          </a:xfrm>
          <a:prstGeom prst="rect">
            <a:avLst/>
          </a:prstGeom>
          <a:noFill/>
        </p:spPr>
        <p:txBody>
          <a:bodyPr wrap="none" rtlCol="0">
            <a:spAutoFit/>
          </a:bodyPr>
          <a:lstStyle/>
          <a:p>
            <a:r>
              <a:rPr lang="en-US" dirty="0" smtClean="0"/>
              <a:t>Summing values</a:t>
            </a:r>
            <a:endParaRPr lang="en-US" dirty="0"/>
          </a:p>
        </p:txBody>
      </p:sp>
    </p:spTree>
    <p:extLst>
      <p:ext uri="{BB962C8B-B14F-4D97-AF65-F5344CB8AC3E}">
        <p14:creationId xmlns:p14="http://schemas.microsoft.com/office/powerpoint/2010/main" val="15103608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Preprocessing Control Flow: 2</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314294" cy="2225040"/>
        </p:xfrm>
        <a:graphic>
          <a:graphicData uri="http://schemas.openxmlformats.org/drawingml/2006/table">
            <a:tbl>
              <a:tblPr firstRow="1" bandRow="1">
                <a:tableStyleId>{5C22544A-7EE6-4342-B048-85BDC9FD1C3A}</a:tableStyleId>
              </a:tblPr>
              <a:tblGrid>
                <a:gridCol w="657147"/>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nvGraphicFramePr>
        <p:xfrm>
          <a:off x="4229510" y="14434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063069" y="1443470"/>
          <a:ext cx="2130327" cy="3340062"/>
        </p:xfrm>
        <a:graphic>
          <a:graphicData uri="http://schemas.openxmlformats.org/drawingml/2006/table">
            <a:tbl>
              <a:tblPr firstRow="1" bandRow="1">
                <a:tableStyleId>{5C22544A-7EE6-4342-B048-85BDC9FD1C3A}</a:tableStyleId>
              </a:tblPr>
              <a:tblGrid>
                <a:gridCol w="710109"/>
                <a:gridCol w="710109"/>
                <a:gridCol w="710109"/>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j1,n1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d(i3)</a:t>
                      </a:r>
                      <a:endParaRPr lang="en-US" dirty="0">
                        <a:latin typeface="Calibri"/>
                        <a:cs typeface="Calibri"/>
                      </a:endParaRPr>
                    </a:p>
                  </a:txBody>
                  <a:tcPr/>
                </a:tc>
                <a:tc>
                  <a:txBody>
                    <a:bodyPr/>
                    <a:lstStyle/>
                    <a:p>
                      <a:r>
                        <a:rPr lang="en-US" dirty="0" smtClean="0">
                          <a:latin typeface="Calibri"/>
                          <a:cs typeface="Calibri"/>
                        </a:rPr>
                        <a:t>j3,1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7200" y="3855737"/>
          <a:ext cx="1314293" cy="1855590"/>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1198421"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3083364"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5077731"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graphicFrame>
        <p:nvGraphicFramePr>
          <p:cNvPr id="14" name="Table 13"/>
          <p:cNvGraphicFramePr>
            <a:graphicFrameLocks noGrp="1"/>
          </p:cNvGraphicFramePr>
          <p:nvPr/>
        </p:nvGraphicFramePr>
        <p:xfrm>
          <a:off x="2199103" y="1256243"/>
          <a:ext cx="1314294" cy="2225040"/>
        </p:xfrm>
        <a:graphic>
          <a:graphicData uri="http://schemas.openxmlformats.org/drawingml/2006/table">
            <a:tbl>
              <a:tblPr firstRow="1" bandRow="1">
                <a:tableStyleId>{5C22544A-7EE6-4342-B048-85BDC9FD1C3A}</a:tableStyleId>
              </a:tblPr>
              <a:tblGrid>
                <a:gridCol w="657147"/>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15" name="Table 14"/>
          <p:cNvGraphicFramePr>
            <a:graphicFrameLocks noGrp="1"/>
          </p:cNvGraphicFramePr>
          <p:nvPr/>
        </p:nvGraphicFramePr>
        <p:xfrm>
          <a:off x="2199103" y="3668510"/>
          <a:ext cx="1314293" cy="1855590"/>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6" name="TextBox 15"/>
          <p:cNvSpPr txBox="1"/>
          <p:nvPr/>
        </p:nvSpPr>
        <p:spPr>
          <a:xfrm>
            <a:off x="902574"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17" name="TextBox 16"/>
          <p:cNvSpPr txBox="1"/>
          <p:nvPr/>
        </p:nvSpPr>
        <p:spPr>
          <a:xfrm>
            <a:off x="5077731" y="6284441"/>
            <a:ext cx="2290786" cy="369332"/>
          </a:xfrm>
          <a:prstGeom prst="rect">
            <a:avLst/>
          </a:prstGeom>
          <a:noFill/>
        </p:spPr>
        <p:txBody>
          <a:bodyPr wrap="none" rtlCol="0">
            <a:spAutoFit/>
          </a:bodyPr>
          <a:lstStyle/>
          <a:p>
            <a:r>
              <a:rPr lang="en-US" dirty="0" smtClean="0"/>
              <a:t>join degree with edges</a:t>
            </a:r>
            <a:endParaRPr lang="en-US" dirty="0"/>
          </a:p>
        </p:txBody>
      </p:sp>
    </p:spTree>
    <p:extLst>
      <p:ext uri="{BB962C8B-B14F-4D97-AF65-F5344CB8AC3E}">
        <p14:creationId xmlns:p14="http://schemas.microsoft.com/office/powerpoint/2010/main" val="20890421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008352" cy="2225040"/>
        </p:xfrm>
        <a:graphic>
          <a:graphicData uri="http://schemas.openxmlformats.org/drawingml/2006/table">
            <a:tbl>
              <a:tblPr firstRow="1" bandRow="1">
                <a:tableStyleId>{5C22544A-7EE6-4342-B048-85BDC9FD1C3A}</a:tableStyleId>
              </a:tblPr>
              <a:tblGrid>
                <a:gridCol w="351205"/>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nvGraphicFramePr>
        <p:xfrm>
          <a:off x="2603220"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783189" y="1443470"/>
          <a:ext cx="2227834" cy="3340062"/>
        </p:xfrm>
        <a:graphic>
          <a:graphicData uri="http://schemas.openxmlformats.org/drawingml/2006/table">
            <a:tbl>
              <a:tblPr firstRow="1" bandRow="1">
                <a:tableStyleId>{5C22544A-7EE6-4342-B048-85BDC9FD1C3A}</a:tableStyleId>
              </a:tblPr>
              <a:tblGrid>
                <a:gridCol w="649975"/>
                <a:gridCol w="1577859"/>
              </a:tblGrid>
              <a:tr h="371118">
                <a:tc>
                  <a:txBody>
                    <a:bodyPr/>
                    <a:lstStyle/>
                    <a:p>
                      <a:r>
                        <a:rPr lang="en-US" dirty="0" smtClean="0"/>
                        <a:t>to</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(1-c)v(i1)/d(i1)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j1,n1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i</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j2,1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7200"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62534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193721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4314924" y="5424770"/>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6" name="Right Arrow 15"/>
          <p:cNvSpPr/>
          <p:nvPr/>
        </p:nvSpPr>
        <p:spPr>
          <a:xfrm>
            <a:off x="6016490" y="5424770"/>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7" name="Right Arrow 16"/>
          <p:cNvSpPr/>
          <p:nvPr/>
        </p:nvSpPr>
        <p:spPr>
          <a:xfrm>
            <a:off x="7162636" y="5424770"/>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graphicFrame>
        <p:nvGraphicFramePr>
          <p:cNvPr id="18" name="Table 17"/>
          <p:cNvGraphicFramePr>
            <a:graphicFrameLocks noGrp="1"/>
          </p:cNvGraphicFramePr>
          <p:nvPr/>
        </p:nvGraphicFramePr>
        <p:xfrm>
          <a:off x="7208976"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9" name="TextBox 18"/>
          <p:cNvSpPr txBox="1"/>
          <p:nvPr/>
        </p:nvSpPr>
        <p:spPr>
          <a:xfrm>
            <a:off x="543277"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20" name="TextBox 19"/>
          <p:cNvSpPr txBox="1"/>
          <p:nvPr/>
        </p:nvSpPr>
        <p:spPr>
          <a:xfrm>
            <a:off x="3665622" y="5997883"/>
            <a:ext cx="2350868" cy="646331"/>
          </a:xfrm>
          <a:prstGeom prst="rect">
            <a:avLst/>
          </a:prstGeom>
          <a:noFill/>
        </p:spPr>
        <p:txBody>
          <a:bodyPr wrap="square" rtlCol="0">
            <a:spAutoFit/>
          </a:bodyPr>
          <a:lstStyle/>
          <a:p>
            <a:pPr algn="ctr"/>
            <a:r>
              <a:rPr lang="en-US" dirty="0" smtClean="0"/>
              <a:t>send “</a:t>
            </a:r>
            <a:r>
              <a:rPr lang="en-US" dirty="0" err="1" smtClean="0"/>
              <a:t>pageRank</a:t>
            </a:r>
            <a:r>
              <a:rPr lang="en-US" dirty="0" smtClean="0"/>
              <a:t> updates ” to </a:t>
            </a:r>
            <a:r>
              <a:rPr lang="en-US" dirty="0" err="1" smtClean="0"/>
              <a:t>outlinks</a:t>
            </a:r>
            <a:endParaRPr lang="en-US" dirty="0"/>
          </a:p>
        </p:txBody>
      </p:sp>
    </p:spTree>
    <p:extLst>
      <p:ext uri="{BB962C8B-B14F-4D97-AF65-F5344CB8AC3E}">
        <p14:creationId xmlns:p14="http://schemas.microsoft.com/office/powerpoint/2010/main" val="25607365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9" name="Table 8"/>
          <p:cNvGraphicFramePr>
            <a:graphicFrameLocks noGrp="1"/>
          </p:cNvGraphicFramePr>
          <p:nvPr/>
        </p:nvGraphicFramePr>
        <p:xfrm>
          <a:off x="457200" y="1443470"/>
          <a:ext cx="2227834" cy="3340062"/>
        </p:xfrm>
        <a:graphic>
          <a:graphicData uri="http://schemas.openxmlformats.org/drawingml/2006/table">
            <a:tbl>
              <a:tblPr firstRow="1" bandRow="1">
                <a:tableStyleId>{5C22544A-7EE6-4342-B048-85BDC9FD1C3A}</a:tableStyleId>
              </a:tblPr>
              <a:tblGrid>
                <a:gridCol w="649975"/>
                <a:gridCol w="1577859"/>
              </a:tblGrid>
              <a:tr h="371118">
                <a:tc>
                  <a:txBody>
                    <a:bodyPr/>
                    <a:lstStyle/>
                    <a:p>
                      <a:r>
                        <a:rPr lang="en-US" dirty="0" smtClean="0"/>
                        <a:t>to</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(1-c)v(i1)/d(i1)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j1,n1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i</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j2,1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3" name="Right Arrow 12"/>
          <p:cNvSpPr/>
          <p:nvPr/>
        </p:nvSpPr>
        <p:spPr>
          <a:xfrm>
            <a:off x="35275"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6" name="Right Arrow 15"/>
          <p:cNvSpPr/>
          <p:nvPr/>
        </p:nvSpPr>
        <p:spPr>
          <a:xfrm>
            <a:off x="1736841"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7" name="Right Arrow 16"/>
          <p:cNvSpPr/>
          <p:nvPr/>
        </p:nvSpPr>
        <p:spPr>
          <a:xfrm>
            <a:off x="2882987"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graphicFrame>
        <p:nvGraphicFramePr>
          <p:cNvPr id="18" name="Table 17"/>
          <p:cNvGraphicFramePr>
            <a:graphicFrameLocks noGrp="1"/>
          </p:cNvGraphicFramePr>
          <p:nvPr/>
        </p:nvGraphicFramePr>
        <p:xfrm>
          <a:off x="2882987"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4" name="Right Arrow 13"/>
          <p:cNvSpPr/>
          <p:nvPr/>
        </p:nvSpPr>
        <p:spPr>
          <a:xfrm>
            <a:off x="4148725"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graphicFrame>
        <p:nvGraphicFramePr>
          <p:cNvPr id="15" name="Table 14"/>
          <p:cNvGraphicFramePr>
            <a:graphicFrameLocks noGrp="1"/>
          </p:cNvGraphicFramePr>
          <p:nvPr/>
        </p:nvGraphicFramePr>
        <p:xfrm>
          <a:off x="4865603" y="1812920"/>
          <a:ext cx="1283316" cy="1855590"/>
        </p:xfrm>
        <a:graphic>
          <a:graphicData uri="http://schemas.openxmlformats.org/drawingml/2006/table">
            <a:tbl>
              <a:tblPr firstRow="1" bandRow="1">
                <a:tableStyleId>{5C22544A-7EE6-4342-B048-85BDC9FD1C3A}</a:tableStyleId>
              </a:tblPr>
              <a:tblGrid>
                <a:gridCol w="433948"/>
                <a:gridCol w="849368"/>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v</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9" name="TextBox 18"/>
          <p:cNvSpPr txBox="1"/>
          <p:nvPr/>
        </p:nvSpPr>
        <p:spPr>
          <a:xfrm>
            <a:off x="4029133" y="6284441"/>
            <a:ext cx="1655434" cy="369332"/>
          </a:xfrm>
          <a:prstGeom prst="rect">
            <a:avLst/>
          </a:prstGeom>
          <a:noFill/>
        </p:spPr>
        <p:txBody>
          <a:bodyPr wrap="none" rtlCol="0">
            <a:spAutoFit/>
          </a:bodyPr>
          <a:lstStyle/>
          <a:p>
            <a:r>
              <a:rPr lang="en-US" dirty="0" smtClean="0"/>
              <a:t>Summing values</a:t>
            </a:r>
            <a:endParaRPr lang="en-US" dirty="0"/>
          </a:p>
        </p:txBody>
      </p:sp>
      <p:graphicFrame>
        <p:nvGraphicFramePr>
          <p:cNvPr id="20" name="Table 19"/>
          <p:cNvGraphicFramePr>
            <a:graphicFrameLocks noGrp="1"/>
          </p:cNvGraphicFramePr>
          <p:nvPr/>
        </p:nvGraphicFramePr>
        <p:xfrm>
          <a:off x="4865603"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21" name="Right Arrow 20"/>
          <p:cNvSpPr/>
          <p:nvPr/>
        </p:nvSpPr>
        <p:spPr>
          <a:xfrm>
            <a:off x="5684567" y="5711327"/>
            <a:ext cx="878544"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22" name="Right Arrow 21"/>
          <p:cNvSpPr/>
          <p:nvPr/>
        </p:nvSpPr>
        <p:spPr>
          <a:xfrm>
            <a:off x="6563111" y="5711327"/>
            <a:ext cx="1110871"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23" name="Right Arrow 22"/>
          <p:cNvSpPr/>
          <p:nvPr/>
        </p:nvSpPr>
        <p:spPr>
          <a:xfrm>
            <a:off x="7608158"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24" name="TextBox 23"/>
          <p:cNvSpPr txBox="1"/>
          <p:nvPr/>
        </p:nvSpPr>
        <p:spPr>
          <a:xfrm>
            <a:off x="7386225" y="6284441"/>
            <a:ext cx="1757775" cy="369332"/>
          </a:xfrm>
          <a:prstGeom prst="rect">
            <a:avLst/>
          </a:prstGeom>
          <a:noFill/>
        </p:spPr>
        <p:txBody>
          <a:bodyPr wrap="none" rtlCol="0">
            <a:spAutoFit/>
          </a:bodyPr>
          <a:lstStyle/>
          <a:p>
            <a:r>
              <a:rPr lang="en-US" dirty="0" smtClean="0"/>
              <a:t>Replace </a:t>
            </a:r>
            <a:r>
              <a:rPr lang="en-US" dirty="0" err="1" smtClean="0"/>
              <a:t>v</a:t>
            </a:r>
            <a:r>
              <a:rPr lang="en-US" dirty="0" smtClean="0"/>
              <a:t> with </a:t>
            </a:r>
            <a:r>
              <a:rPr lang="en-US" dirty="0" err="1" smtClean="0"/>
              <a:t>v</a:t>
            </a:r>
            <a:r>
              <a:rPr lang="en-US" dirty="0" smtClean="0"/>
              <a:t>’</a:t>
            </a:r>
            <a:endParaRPr lang="en-US" dirty="0"/>
          </a:p>
        </p:txBody>
      </p:sp>
      <p:graphicFrame>
        <p:nvGraphicFramePr>
          <p:cNvPr id="25" name="Table 24"/>
          <p:cNvGraphicFramePr>
            <a:graphicFrameLocks noGrp="1"/>
          </p:cNvGraphicFramePr>
          <p:nvPr/>
        </p:nvGraphicFramePr>
        <p:xfrm>
          <a:off x="7158730" y="2184038"/>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4125240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008352" cy="2225040"/>
        </p:xfrm>
        <a:graphic>
          <a:graphicData uri="http://schemas.openxmlformats.org/drawingml/2006/table">
            <a:tbl>
              <a:tblPr firstRow="1" bandRow="1">
                <a:tableStyleId>{5C22544A-7EE6-4342-B048-85BDC9FD1C3A}</a:tableStyleId>
              </a:tblPr>
              <a:tblGrid>
                <a:gridCol w="351205"/>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10" name="Table 9"/>
          <p:cNvGraphicFramePr>
            <a:graphicFrameLocks noGrp="1"/>
          </p:cNvGraphicFramePr>
          <p:nvPr/>
        </p:nvGraphicFramePr>
        <p:xfrm>
          <a:off x="457200"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62534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9" name="TextBox 18"/>
          <p:cNvSpPr txBox="1"/>
          <p:nvPr/>
        </p:nvSpPr>
        <p:spPr>
          <a:xfrm>
            <a:off x="329501"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15" name="TextBox 14"/>
          <p:cNvSpPr txBox="1"/>
          <p:nvPr/>
        </p:nvSpPr>
        <p:spPr>
          <a:xfrm>
            <a:off x="3515881" y="2726161"/>
            <a:ext cx="4336769" cy="1200329"/>
          </a:xfrm>
          <a:prstGeom prst="rect">
            <a:avLst/>
          </a:prstGeom>
          <a:noFill/>
        </p:spPr>
        <p:txBody>
          <a:bodyPr wrap="square" rtlCol="0">
            <a:spAutoFit/>
          </a:bodyPr>
          <a:lstStyle/>
          <a:p>
            <a:r>
              <a:rPr lang="en-US" sz="3600" dirty="0" smtClean="0"/>
              <a:t>and back around for next iteration…</a:t>
            </a:r>
            <a:r>
              <a:rPr lang="en-US" dirty="0" smtClean="0"/>
              <a:t>.</a:t>
            </a:r>
            <a:endParaRPr lang="en-US" dirty="0"/>
          </a:p>
        </p:txBody>
      </p:sp>
    </p:spTree>
    <p:extLst>
      <p:ext uri="{BB962C8B-B14F-4D97-AF65-F5344CB8AC3E}">
        <p14:creationId xmlns:p14="http://schemas.microsoft.com/office/powerpoint/2010/main" val="16733971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in </a:t>
            </a:r>
            <a:r>
              <a:rPr lang="en-US" dirty="0" err="1" smtClean="0"/>
              <a:t>MapReduce</a:t>
            </a:r>
            <a:endParaRPr lang="en-US" dirty="0"/>
          </a:p>
        </p:txBody>
      </p:sp>
      <p:pic>
        <p:nvPicPr>
          <p:cNvPr id="3" name="Picture 2" descr="Screen Shot 2015-01-28 at 10.41.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062" y="1472492"/>
            <a:ext cx="6171877" cy="5075351"/>
          </a:xfrm>
          <a:prstGeom prst="rect">
            <a:avLst/>
          </a:prstGeom>
        </p:spPr>
      </p:pic>
    </p:spTree>
    <p:extLst>
      <p:ext uri="{BB962C8B-B14F-4D97-AF65-F5344CB8AC3E}">
        <p14:creationId xmlns:p14="http://schemas.microsoft.com/office/powerpoint/2010/main" val="12828952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on graph algorithms</a:t>
            </a:r>
            <a:endParaRPr lang="en-US" dirty="0"/>
          </a:p>
        </p:txBody>
      </p:sp>
      <p:sp>
        <p:nvSpPr>
          <p:cNvPr id="6" name="Content Placeholder 5"/>
          <p:cNvSpPr>
            <a:spLocks noGrp="1"/>
          </p:cNvSpPr>
          <p:nvPr>
            <p:ph idx="1"/>
          </p:nvPr>
        </p:nvSpPr>
        <p:spPr/>
        <p:txBody>
          <a:bodyPr>
            <a:normAutofit fontScale="70000" lnSpcReduction="20000"/>
          </a:bodyPr>
          <a:lstStyle/>
          <a:p>
            <a:r>
              <a:rPr lang="en-US" dirty="0" err="1" smtClean="0"/>
              <a:t>PageRank</a:t>
            </a:r>
            <a:r>
              <a:rPr lang="en-US" dirty="0" smtClean="0"/>
              <a:t> is a one simple example of a graph algorithm</a:t>
            </a:r>
          </a:p>
          <a:p>
            <a:pPr lvl="1"/>
            <a:r>
              <a:rPr lang="en-US" dirty="0" smtClean="0"/>
              <a:t>but an important one</a:t>
            </a:r>
          </a:p>
          <a:p>
            <a:pPr lvl="1"/>
            <a:r>
              <a:rPr lang="en-US" i="1" dirty="0" smtClean="0"/>
              <a:t>personalized </a:t>
            </a:r>
            <a:r>
              <a:rPr lang="en-US" dirty="0" err="1" smtClean="0"/>
              <a:t>PageRank</a:t>
            </a:r>
            <a:r>
              <a:rPr lang="en-US" dirty="0" smtClean="0"/>
              <a:t> (aka “random walk with restart”) is an important operation in machine learning/data analysis settings</a:t>
            </a:r>
          </a:p>
          <a:p>
            <a:r>
              <a:rPr lang="en-US" dirty="0" err="1" smtClean="0"/>
              <a:t>PageRank</a:t>
            </a:r>
            <a:r>
              <a:rPr lang="en-US" dirty="0" smtClean="0"/>
              <a:t> is typical in some ways</a:t>
            </a:r>
          </a:p>
          <a:p>
            <a:pPr lvl="1"/>
            <a:r>
              <a:rPr lang="en-US" dirty="0" smtClean="0"/>
              <a:t>Trivial when graph fits in memory</a:t>
            </a:r>
          </a:p>
          <a:p>
            <a:pPr lvl="1"/>
            <a:r>
              <a:rPr lang="en-US" dirty="0" smtClean="0"/>
              <a:t>Easy when node weights fit in memory</a:t>
            </a:r>
          </a:p>
          <a:p>
            <a:pPr lvl="1"/>
            <a:r>
              <a:rPr lang="en-US" dirty="0" smtClean="0"/>
              <a:t>More complex to do with constant memory</a:t>
            </a:r>
          </a:p>
          <a:p>
            <a:pPr lvl="1"/>
            <a:r>
              <a:rPr lang="en-US" dirty="0" smtClean="0"/>
              <a:t>A major expense is scanning through the graph many times</a:t>
            </a:r>
          </a:p>
          <a:p>
            <a:pPr lvl="2"/>
            <a:r>
              <a:rPr lang="en-US" dirty="0" smtClean="0"/>
              <a:t>… same as with SGD/Logistic regression</a:t>
            </a:r>
          </a:p>
          <a:p>
            <a:pPr lvl="2"/>
            <a:r>
              <a:rPr lang="en-US" dirty="0" smtClean="0"/>
              <a:t>disk-based streaming is </a:t>
            </a:r>
            <a:r>
              <a:rPr lang="en-US" i="1" dirty="0" smtClean="0"/>
              <a:t>much</a:t>
            </a:r>
            <a:r>
              <a:rPr lang="en-US" dirty="0" smtClean="0"/>
              <a:t> more expensive than memory-based approaches</a:t>
            </a:r>
          </a:p>
          <a:p>
            <a:r>
              <a:rPr lang="en-US" dirty="0" smtClean="0"/>
              <a:t>Locality of access is very important!</a:t>
            </a:r>
          </a:p>
          <a:p>
            <a:pPr lvl="2"/>
            <a:r>
              <a:rPr lang="en-US" dirty="0" smtClean="0"/>
              <a:t>gains if you can pre-cluster the graph even approximately</a:t>
            </a:r>
          </a:p>
          <a:p>
            <a:pPr lvl="2"/>
            <a:r>
              <a:rPr lang="en-US" dirty="0" smtClean="0"/>
              <a:t>avoid sending messages across the network – keep them local</a:t>
            </a:r>
            <a:endParaRPr lang="en-US" dirty="0"/>
          </a:p>
        </p:txBody>
      </p:sp>
    </p:spTree>
    <p:extLst>
      <p:ext uri="{BB962C8B-B14F-4D97-AF65-F5344CB8AC3E}">
        <p14:creationId xmlns:p14="http://schemas.microsoft.com/office/powerpoint/2010/main" val="10788011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26 at 6.20.36 PM.png"/>
          <p:cNvPicPr>
            <a:picLocks noChangeAspect="1"/>
          </p:cNvPicPr>
          <p:nvPr/>
        </p:nvPicPr>
        <p:blipFill>
          <a:blip r:embed="rId2"/>
          <a:stretch>
            <a:fillRect/>
          </a:stretch>
        </p:blipFill>
        <p:spPr>
          <a:xfrm>
            <a:off x="0" y="635072"/>
            <a:ext cx="9144000" cy="2473325"/>
          </a:xfrm>
          <a:prstGeom prst="rect">
            <a:avLst/>
          </a:prstGeom>
        </p:spPr>
      </p:pic>
      <p:sp>
        <p:nvSpPr>
          <p:cNvPr id="7" name="TextBox 6"/>
          <p:cNvSpPr txBox="1"/>
          <p:nvPr/>
        </p:nvSpPr>
        <p:spPr>
          <a:xfrm>
            <a:off x="1843126" y="3348161"/>
            <a:ext cx="5266035" cy="523220"/>
          </a:xfrm>
          <a:prstGeom prst="rect">
            <a:avLst/>
          </a:prstGeom>
          <a:noFill/>
        </p:spPr>
        <p:txBody>
          <a:bodyPr wrap="none" rtlCol="0">
            <a:spAutoFit/>
          </a:bodyPr>
          <a:lstStyle/>
          <a:p>
            <a:r>
              <a:rPr lang="en-US" sz="2800" dirty="0" smtClean="0"/>
              <a:t>Machine Learning in Graphs - 2010</a:t>
            </a:r>
            <a:endParaRPr lang="en-US" sz="2800" dirty="0"/>
          </a:p>
        </p:txBody>
      </p:sp>
    </p:spTree>
    <p:extLst>
      <p:ext uri="{BB962C8B-B14F-4D97-AF65-F5344CB8AC3E}">
        <p14:creationId xmlns:p14="http://schemas.microsoft.com/office/powerpoint/2010/main" val="3229559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MapReduce for Graphs</a:t>
            </a:r>
          </a:p>
        </p:txBody>
      </p:sp>
      <p:sp>
        <p:nvSpPr>
          <p:cNvPr id="5" name="Content Placeholder 4"/>
          <p:cNvSpPr>
            <a:spLocks noGrp="1"/>
          </p:cNvSpPr>
          <p:nvPr>
            <p:ph idx="1"/>
          </p:nvPr>
        </p:nvSpPr>
        <p:spPr/>
        <p:txBody>
          <a:bodyPr/>
          <a:lstStyle/>
          <a:p>
            <a:r>
              <a:rPr lang="en-US" dirty="0"/>
              <a:t>Graph computation almost always </a:t>
            </a:r>
            <a:r>
              <a:rPr lang="en-US" b="1" dirty="0"/>
              <a:t>iterative</a:t>
            </a:r>
          </a:p>
          <a:p>
            <a:endParaRPr lang="en-US" dirty="0"/>
          </a:p>
          <a:p>
            <a:r>
              <a:rPr lang="en-US" dirty="0" err="1"/>
              <a:t>MapReduce</a:t>
            </a:r>
            <a:r>
              <a:rPr lang="en-US" dirty="0"/>
              <a:t> ends up shipping the whole graph on each iteration over the network (map-&gt;reduce-&gt;map-&gt;reduce-&gt;...)</a:t>
            </a:r>
          </a:p>
          <a:p>
            <a:pPr lvl="1"/>
            <a:r>
              <a:rPr lang="en-US" dirty="0"/>
              <a:t>Mappers and reducers are </a:t>
            </a:r>
            <a:r>
              <a:rPr lang="en-US" i="1" dirty="0"/>
              <a:t>stateless</a:t>
            </a:r>
          </a:p>
        </p:txBody>
      </p:sp>
    </p:spTree>
    <p:extLst>
      <p:ext uri="{BB962C8B-B14F-4D97-AF65-F5344CB8AC3E}">
        <p14:creationId xmlns:p14="http://schemas.microsoft.com/office/powerpoint/2010/main" val="12153113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ideas</a:t>
            </a:r>
            <a:endParaRPr lang="en-US" dirty="0"/>
          </a:p>
        </p:txBody>
      </p:sp>
      <p:sp>
        <p:nvSpPr>
          <p:cNvPr id="6" name="Content Placeholder 5"/>
          <p:cNvSpPr>
            <a:spLocks noGrp="1"/>
          </p:cNvSpPr>
          <p:nvPr>
            <p:ph idx="1"/>
          </p:nvPr>
        </p:nvSpPr>
        <p:spPr/>
        <p:txBody>
          <a:bodyPr>
            <a:normAutofit/>
          </a:bodyPr>
          <a:lstStyle/>
          <a:p>
            <a:r>
              <a:rPr lang="en-US" dirty="0" smtClean="0"/>
              <a:t>Combiners are helpful</a:t>
            </a:r>
          </a:p>
          <a:p>
            <a:pPr lvl="1"/>
            <a:r>
              <a:rPr lang="en-US" dirty="0" smtClean="0"/>
              <a:t>Store outgoing </a:t>
            </a:r>
            <a:r>
              <a:rPr lang="en-US" i="1" dirty="0" err="1" smtClean="0"/>
              <a:t>incrementVBy</a:t>
            </a:r>
            <a:r>
              <a:rPr lang="en-US" i="1" dirty="0" smtClean="0"/>
              <a:t> </a:t>
            </a:r>
            <a:r>
              <a:rPr lang="en-US" dirty="0" smtClean="0"/>
              <a:t>messages and aggregate them</a:t>
            </a:r>
          </a:p>
          <a:p>
            <a:pPr lvl="1"/>
            <a:r>
              <a:rPr lang="en-US" dirty="0" smtClean="0"/>
              <a:t>This is great for high </a:t>
            </a:r>
            <a:r>
              <a:rPr lang="en-US" dirty="0" err="1" smtClean="0"/>
              <a:t>indegree</a:t>
            </a:r>
            <a:r>
              <a:rPr lang="en-US" dirty="0" smtClean="0"/>
              <a:t> pages</a:t>
            </a:r>
          </a:p>
          <a:p>
            <a:r>
              <a:rPr lang="en-US" dirty="0" err="1" smtClean="0"/>
              <a:t>Hadoop’s</a:t>
            </a:r>
            <a:r>
              <a:rPr lang="en-US" dirty="0" smtClean="0"/>
              <a:t> combiners are suboptimal</a:t>
            </a:r>
          </a:p>
          <a:p>
            <a:pPr lvl="1"/>
            <a:r>
              <a:rPr lang="en-US" dirty="0" smtClean="0"/>
              <a:t>Messages get emitted before being combined</a:t>
            </a:r>
          </a:p>
          <a:p>
            <a:pPr lvl="1"/>
            <a:r>
              <a:rPr lang="en-US" dirty="0" err="1" smtClean="0"/>
              <a:t>Hadoop</a:t>
            </a:r>
            <a:r>
              <a:rPr lang="en-US" dirty="0" smtClean="0"/>
              <a:t> makes weak guarantees about combiner usage </a:t>
            </a:r>
          </a:p>
          <a:p>
            <a:endParaRPr lang="en-US" dirty="0"/>
          </a:p>
        </p:txBody>
      </p:sp>
    </p:spTree>
    <p:extLst>
      <p:ext uri="{BB962C8B-B14F-4D97-AF65-F5344CB8AC3E}">
        <p14:creationId xmlns:p14="http://schemas.microsoft.com/office/powerpoint/2010/main" val="156186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This slide again!</a:t>
            </a:r>
            <a:endParaRPr lang="en-US" dirty="0"/>
          </a:p>
        </p:txBody>
      </p:sp>
      <p:pic>
        <p:nvPicPr>
          <p:cNvPr id="5122" name="Picture 2"/>
          <p:cNvPicPr>
            <a:picLocks noChangeAspect="1" noChangeArrowheads="1"/>
          </p:cNvPicPr>
          <p:nvPr/>
        </p:nvPicPr>
        <p:blipFill>
          <a:blip r:embed="rId2"/>
          <a:srcRect l="20091" t="32867" r="17899" b="10011"/>
          <a:stretch>
            <a:fillRect/>
          </a:stretch>
        </p:blipFill>
        <p:spPr bwMode="auto">
          <a:xfrm>
            <a:off x="254000" y="1201738"/>
            <a:ext cx="8623300" cy="5054600"/>
          </a:xfrm>
          <a:prstGeom prst="rect">
            <a:avLst/>
          </a:prstGeom>
          <a:noFill/>
          <a:ln w="9525">
            <a:noFill/>
            <a:miter lim="800000"/>
            <a:headEnd/>
            <a:tailEnd/>
          </a:ln>
          <a:effectLst/>
        </p:spPr>
      </p:pic>
    </p:spTree>
    <p:extLst>
      <p:ext uri="{BB962C8B-B14F-4D97-AF65-F5344CB8AC3E}">
        <p14:creationId xmlns:p14="http://schemas.microsoft.com/office/powerpoint/2010/main" val="162496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26 at 6.36.02 PM.png"/>
          <p:cNvPicPr>
            <a:picLocks noChangeAspect="1"/>
          </p:cNvPicPr>
          <p:nvPr/>
        </p:nvPicPr>
        <p:blipFill>
          <a:blip r:embed="rId2"/>
          <a:stretch>
            <a:fillRect/>
          </a:stretch>
        </p:blipFill>
        <p:spPr>
          <a:xfrm>
            <a:off x="870531" y="0"/>
            <a:ext cx="6778625" cy="6858001"/>
          </a:xfrm>
          <a:prstGeom prst="rect">
            <a:avLst/>
          </a:prstGeom>
        </p:spPr>
      </p:pic>
    </p:spTree>
    <p:extLst>
      <p:ext uri="{BB962C8B-B14F-4D97-AF65-F5344CB8AC3E}">
        <p14:creationId xmlns:p14="http://schemas.microsoft.com/office/powerpoint/2010/main" val="12620031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26 at 6.41.54 PM.png"/>
          <p:cNvPicPr>
            <a:picLocks noChangeAspect="1"/>
          </p:cNvPicPr>
          <p:nvPr/>
        </p:nvPicPr>
        <p:blipFill>
          <a:blip r:embed="rId3"/>
          <a:stretch>
            <a:fillRect/>
          </a:stretch>
        </p:blipFill>
        <p:spPr>
          <a:xfrm>
            <a:off x="-1" y="1824182"/>
            <a:ext cx="9144001" cy="3136900"/>
          </a:xfrm>
          <a:prstGeom prst="rect">
            <a:avLst/>
          </a:prstGeom>
        </p:spPr>
      </p:pic>
    </p:spTree>
    <p:extLst>
      <p:ext uri="{BB962C8B-B14F-4D97-AF65-F5344CB8AC3E}">
        <p14:creationId xmlns:p14="http://schemas.microsoft.com/office/powerpoint/2010/main" val="19947966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ideas</a:t>
            </a:r>
            <a:endParaRPr lang="en-US" dirty="0"/>
          </a:p>
        </p:txBody>
      </p:sp>
      <p:sp>
        <p:nvSpPr>
          <p:cNvPr id="6" name="Content Placeholder 5"/>
          <p:cNvSpPr>
            <a:spLocks noGrp="1"/>
          </p:cNvSpPr>
          <p:nvPr>
            <p:ph idx="1"/>
          </p:nvPr>
        </p:nvSpPr>
        <p:spPr/>
        <p:txBody>
          <a:bodyPr>
            <a:normAutofit lnSpcReduction="10000"/>
          </a:bodyPr>
          <a:lstStyle/>
          <a:p>
            <a:r>
              <a:rPr lang="en-US" dirty="0" smtClean="0"/>
              <a:t>Most hyperlinks are within a domain</a:t>
            </a:r>
          </a:p>
          <a:p>
            <a:pPr lvl="1"/>
            <a:r>
              <a:rPr lang="en-US" dirty="0" smtClean="0"/>
              <a:t>If we keep domains on the same machine this will mean more messages are local</a:t>
            </a:r>
          </a:p>
          <a:p>
            <a:pPr lvl="1"/>
            <a:r>
              <a:rPr lang="en-US" dirty="0" smtClean="0"/>
              <a:t>To do this, build a custom </a:t>
            </a:r>
            <a:r>
              <a:rPr lang="en-US" dirty="0" err="1" smtClean="0"/>
              <a:t>partitioner</a:t>
            </a:r>
            <a:r>
              <a:rPr lang="en-US" dirty="0" smtClean="0"/>
              <a:t> that knows about the domain of each </a:t>
            </a:r>
            <a:r>
              <a:rPr lang="en-US" dirty="0" err="1" smtClean="0"/>
              <a:t>nodeId</a:t>
            </a:r>
            <a:r>
              <a:rPr lang="en-US" dirty="0" smtClean="0"/>
              <a:t> and keeps nodes on the same domain together</a:t>
            </a:r>
          </a:p>
          <a:p>
            <a:pPr lvl="1"/>
            <a:r>
              <a:rPr lang="en-US" dirty="0" smtClean="0"/>
              <a:t>Assign node id’s so that nodes in the same domain are together – partition node ids by range</a:t>
            </a:r>
          </a:p>
          <a:p>
            <a:pPr lvl="1"/>
            <a:r>
              <a:rPr lang="en-US" dirty="0" smtClean="0"/>
              <a:t>Change </a:t>
            </a:r>
            <a:r>
              <a:rPr lang="en-US" dirty="0" err="1" smtClean="0"/>
              <a:t>Hadoop’s</a:t>
            </a:r>
            <a:r>
              <a:rPr lang="en-US" dirty="0" smtClean="0"/>
              <a:t> </a:t>
            </a:r>
            <a:r>
              <a:rPr lang="en-US" i="1" dirty="0" err="1" smtClean="0"/>
              <a:t>Partitioner</a:t>
            </a:r>
            <a:r>
              <a:rPr lang="en-US" dirty="0" smtClean="0"/>
              <a:t> for this</a:t>
            </a:r>
          </a:p>
          <a:p>
            <a:endParaRPr lang="en-US" dirty="0"/>
          </a:p>
        </p:txBody>
      </p:sp>
    </p:spTree>
    <p:extLst>
      <p:ext uri="{BB962C8B-B14F-4D97-AF65-F5344CB8AC3E}">
        <p14:creationId xmlns:p14="http://schemas.microsoft.com/office/powerpoint/2010/main" val="17963855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ideas</a:t>
            </a:r>
            <a:endParaRPr lang="en-US" dirty="0"/>
          </a:p>
        </p:txBody>
      </p:sp>
      <p:sp>
        <p:nvSpPr>
          <p:cNvPr id="6" name="Content Placeholder 5"/>
          <p:cNvSpPr>
            <a:spLocks noGrp="1"/>
          </p:cNvSpPr>
          <p:nvPr>
            <p:ph idx="1"/>
          </p:nvPr>
        </p:nvSpPr>
        <p:spPr/>
        <p:txBody>
          <a:bodyPr>
            <a:normAutofit/>
          </a:bodyPr>
          <a:lstStyle/>
          <a:p>
            <a:r>
              <a:rPr lang="en-US" dirty="0" smtClean="0"/>
              <a:t>Repeatedly shuffling the graph is expensive</a:t>
            </a:r>
          </a:p>
          <a:p>
            <a:pPr lvl="1"/>
            <a:r>
              <a:rPr lang="en-US" dirty="0" smtClean="0"/>
              <a:t>We should separate the messages about the graph structure (fixed over time) from messages about </a:t>
            </a:r>
            <a:r>
              <a:rPr lang="en-US" dirty="0" err="1" smtClean="0"/>
              <a:t>pageRank</a:t>
            </a:r>
            <a:r>
              <a:rPr lang="en-US" dirty="0" smtClean="0"/>
              <a:t> weights (variable)</a:t>
            </a:r>
          </a:p>
          <a:p>
            <a:pPr lvl="1"/>
            <a:r>
              <a:rPr lang="en-US" dirty="0" smtClean="0"/>
              <a:t>compute and distribute the edges </a:t>
            </a:r>
            <a:r>
              <a:rPr lang="en-US" i="1" dirty="0" smtClean="0"/>
              <a:t>once</a:t>
            </a:r>
            <a:endParaRPr lang="en-US" dirty="0" smtClean="0"/>
          </a:p>
          <a:p>
            <a:pPr lvl="1"/>
            <a:r>
              <a:rPr lang="en-US" dirty="0" smtClean="0"/>
              <a:t>read them in incrementally in the reducer</a:t>
            </a:r>
          </a:p>
          <a:p>
            <a:pPr lvl="2"/>
            <a:r>
              <a:rPr lang="en-US" dirty="0" smtClean="0"/>
              <a:t>not easy to do in </a:t>
            </a:r>
            <a:r>
              <a:rPr lang="en-US" dirty="0" err="1" smtClean="0"/>
              <a:t>Hadoop</a:t>
            </a:r>
            <a:r>
              <a:rPr lang="en-US" dirty="0" smtClean="0"/>
              <a:t>!</a:t>
            </a:r>
          </a:p>
          <a:p>
            <a:pPr lvl="1"/>
            <a:r>
              <a:rPr lang="en-US" dirty="0" smtClean="0"/>
              <a:t>call this the “</a:t>
            </a:r>
            <a:r>
              <a:rPr lang="en-US" dirty="0" err="1" smtClean="0"/>
              <a:t>Schimmy</a:t>
            </a:r>
            <a:r>
              <a:rPr lang="en-US" dirty="0" smtClean="0"/>
              <a:t>” pattern</a:t>
            </a:r>
          </a:p>
          <a:p>
            <a:endParaRPr lang="en-US" dirty="0"/>
          </a:p>
        </p:txBody>
      </p:sp>
    </p:spTree>
    <p:extLst>
      <p:ext uri="{BB962C8B-B14F-4D97-AF65-F5344CB8AC3E}">
        <p14:creationId xmlns:p14="http://schemas.microsoft.com/office/powerpoint/2010/main" val="3018440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Schimmy</a:t>
            </a:r>
            <a:endParaRPr lang="en-US" dirty="0"/>
          </a:p>
        </p:txBody>
      </p:sp>
      <p:pic>
        <p:nvPicPr>
          <p:cNvPr id="4" name="Picture 3" descr="Screen shot 2012-02-26 at 6.29.30 PM.png"/>
          <p:cNvPicPr>
            <a:picLocks noChangeAspect="1"/>
          </p:cNvPicPr>
          <p:nvPr/>
        </p:nvPicPr>
        <p:blipFill>
          <a:blip r:embed="rId2"/>
          <a:stretch>
            <a:fillRect/>
          </a:stretch>
        </p:blipFill>
        <p:spPr>
          <a:xfrm>
            <a:off x="457200" y="1181099"/>
            <a:ext cx="8200044" cy="3636151"/>
          </a:xfrm>
          <a:prstGeom prst="rect">
            <a:avLst/>
          </a:prstGeom>
        </p:spPr>
      </p:pic>
      <p:sp>
        <p:nvSpPr>
          <p:cNvPr id="5" name="Rectangle 4"/>
          <p:cNvSpPr/>
          <p:nvPr/>
        </p:nvSpPr>
        <p:spPr>
          <a:xfrm>
            <a:off x="472688" y="1134630"/>
            <a:ext cx="1231042" cy="3368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72688" y="5142532"/>
            <a:ext cx="8184556" cy="954107"/>
          </a:xfrm>
          <a:prstGeom prst="rect">
            <a:avLst/>
          </a:prstGeom>
          <a:noFill/>
        </p:spPr>
        <p:txBody>
          <a:bodyPr wrap="square" rtlCol="0">
            <a:spAutoFit/>
          </a:bodyPr>
          <a:lstStyle/>
          <a:p>
            <a:r>
              <a:rPr lang="en-US" sz="2800" dirty="0" smtClean="0"/>
              <a:t>Relies on fact that keys are sorted, and sorts the graph input the same way…..</a:t>
            </a:r>
            <a:endParaRPr lang="en-US" sz="2800" dirty="0"/>
          </a:p>
        </p:txBody>
      </p:sp>
    </p:spTree>
    <p:extLst>
      <p:ext uri="{BB962C8B-B14F-4D97-AF65-F5344CB8AC3E}">
        <p14:creationId xmlns:p14="http://schemas.microsoft.com/office/powerpoint/2010/main" val="17509241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Schimmy</a:t>
            </a:r>
            <a:endParaRPr lang="en-US" dirty="0"/>
          </a:p>
        </p:txBody>
      </p:sp>
      <p:pic>
        <p:nvPicPr>
          <p:cNvPr id="7" name="Picture 6" descr="Screen shot 2012-02-26 at 6.33.41 PM.png"/>
          <p:cNvPicPr>
            <a:picLocks noChangeAspect="1"/>
          </p:cNvPicPr>
          <p:nvPr/>
        </p:nvPicPr>
        <p:blipFill>
          <a:blip r:embed="rId3"/>
          <a:stretch>
            <a:fillRect/>
          </a:stretch>
        </p:blipFill>
        <p:spPr>
          <a:xfrm>
            <a:off x="1104722" y="1181100"/>
            <a:ext cx="6959600" cy="5308600"/>
          </a:xfrm>
          <a:prstGeom prst="rect">
            <a:avLst/>
          </a:prstGeom>
        </p:spPr>
      </p:pic>
    </p:spTree>
    <p:extLst>
      <p:ext uri="{BB962C8B-B14F-4D97-AF65-F5344CB8AC3E}">
        <p14:creationId xmlns:p14="http://schemas.microsoft.com/office/powerpoint/2010/main" val="10930070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3" name="Picture 2" descr="Screen shot 2012-02-26 at 6.36.20 PM.png"/>
          <p:cNvPicPr>
            <a:picLocks noChangeAspect="1"/>
          </p:cNvPicPr>
          <p:nvPr/>
        </p:nvPicPr>
        <p:blipFill>
          <a:blip r:embed="rId3"/>
          <a:stretch>
            <a:fillRect/>
          </a:stretch>
        </p:blipFill>
        <p:spPr>
          <a:xfrm>
            <a:off x="0" y="1136650"/>
            <a:ext cx="9144001" cy="5721350"/>
          </a:xfrm>
          <a:prstGeom prst="rect">
            <a:avLst/>
          </a:prstGeom>
        </p:spPr>
      </p:pic>
    </p:spTree>
    <p:extLst>
      <p:ext uri="{BB962C8B-B14F-4D97-AF65-F5344CB8AC3E}">
        <p14:creationId xmlns:p14="http://schemas.microsoft.com/office/powerpoint/2010/main" val="18161317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at…</a:t>
            </a:r>
            <a:endParaRPr lang="en-US" dirty="0"/>
          </a:p>
        </p:txBody>
      </p:sp>
      <p:sp>
        <p:nvSpPr>
          <p:cNvPr id="3" name="Content Placeholder 2"/>
          <p:cNvSpPr>
            <a:spLocks noGrp="1"/>
          </p:cNvSpPr>
          <p:nvPr>
            <p:ph idx="1"/>
          </p:nvPr>
        </p:nvSpPr>
        <p:spPr>
          <a:xfrm>
            <a:off x="457200" y="1295401"/>
            <a:ext cx="8229600" cy="3428999"/>
          </a:xfrm>
        </p:spPr>
        <p:txBody>
          <a:bodyPr>
            <a:normAutofit fontScale="62500" lnSpcReduction="20000"/>
          </a:bodyPr>
          <a:lstStyle/>
          <a:p>
            <a:r>
              <a:rPr lang="en-US" dirty="0">
                <a:hlinkClick r:id="rId2"/>
              </a:rPr>
              <a:t>Overlapping Community Detection at Scale: A Nonnegative Matrix Factorization Approach</a:t>
            </a:r>
            <a:r>
              <a:rPr lang="en-US" dirty="0"/>
              <a:t> by J. Yang, J. </a:t>
            </a:r>
            <a:r>
              <a:rPr lang="en-US" dirty="0" err="1"/>
              <a:t>Leskovec</a:t>
            </a:r>
            <a:r>
              <a:rPr lang="en-US" dirty="0"/>
              <a:t>. </a:t>
            </a:r>
            <a:r>
              <a:rPr lang="en-US" i="1" dirty="0"/>
              <a:t>ACM International Conference on Web Search and Data Mining (WSDM)</a:t>
            </a:r>
            <a:r>
              <a:rPr lang="en-US" dirty="0"/>
              <a:t>, 2013.</a:t>
            </a:r>
          </a:p>
          <a:p>
            <a:endParaRPr lang="en-US" dirty="0" smtClean="0">
              <a:hlinkClick r:id=""/>
            </a:endParaRPr>
          </a:p>
          <a:p>
            <a:r>
              <a:rPr lang="en-US" dirty="0" smtClean="0">
                <a:hlinkClick r:id=""/>
              </a:rPr>
              <a:t>Detecting </a:t>
            </a:r>
            <a:r>
              <a:rPr lang="en-US" dirty="0">
                <a:hlinkClick r:id="rId3"/>
              </a:rPr>
              <a:t>Cohesive and 2-mode Communities in Directed and Undirected Networks</a:t>
            </a:r>
            <a:r>
              <a:rPr lang="en-US" dirty="0"/>
              <a:t> by J. Yang, J. </a:t>
            </a:r>
            <a:r>
              <a:rPr lang="en-US" dirty="0" err="1"/>
              <a:t>McAuley</a:t>
            </a:r>
            <a:r>
              <a:rPr lang="en-US" dirty="0"/>
              <a:t>, J. </a:t>
            </a:r>
            <a:r>
              <a:rPr lang="en-US" dirty="0" err="1"/>
              <a:t>Leskovec</a:t>
            </a:r>
            <a:r>
              <a:rPr lang="en-US" dirty="0"/>
              <a:t>. </a:t>
            </a:r>
            <a:r>
              <a:rPr lang="en-US" i="1" dirty="0"/>
              <a:t>ACM International Conference on Web Search and Data Mining (WSDM)</a:t>
            </a:r>
            <a:r>
              <a:rPr lang="en-US" dirty="0"/>
              <a:t>, 2014</a:t>
            </a:r>
            <a:r>
              <a:rPr lang="en-US" dirty="0" smtClean="0"/>
              <a:t>.</a:t>
            </a:r>
          </a:p>
          <a:p>
            <a:endParaRPr lang="en-US" dirty="0"/>
          </a:p>
          <a:p>
            <a:r>
              <a:rPr lang="en-US" dirty="0">
                <a:hlinkClick r:id="rId4"/>
              </a:rPr>
              <a:t>Community Detection in Networks with Node Attributes</a:t>
            </a:r>
            <a:r>
              <a:rPr lang="en-US" dirty="0"/>
              <a:t> by J. Yang, J. </a:t>
            </a:r>
            <a:r>
              <a:rPr lang="en-US" dirty="0" err="1"/>
              <a:t>McAuley</a:t>
            </a:r>
            <a:r>
              <a:rPr lang="en-US" dirty="0"/>
              <a:t>, J. </a:t>
            </a:r>
            <a:r>
              <a:rPr lang="en-US" dirty="0" err="1"/>
              <a:t>Leskovec</a:t>
            </a:r>
            <a:r>
              <a:rPr lang="en-US" dirty="0"/>
              <a:t>. </a:t>
            </a:r>
            <a:r>
              <a:rPr lang="en-US" i="1" dirty="0"/>
              <a:t>IEEE International Conference On Data Mining (ICDM)</a:t>
            </a:r>
            <a:r>
              <a:rPr lang="en-US" dirty="0"/>
              <a:t>, 2013.</a:t>
            </a:r>
          </a:p>
          <a:p>
            <a:endParaRPr lang="en-US" dirty="0"/>
          </a:p>
          <a:p>
            <a:endParaRPr lang="en-US" dirty="0"/>
          </a:p>
        </p:txBody>
      </p:sp>
      <p:sp>
        <p:nvSpPr>
          <p:cNvPr id="5" name="Footer Placeholder 4"/>
          <p:cNvSpPr>
            <a:spLocks noGrp="1"/>
          </p:cNvSpPr>
          <p:nvPr>
            <p:ph type="ftr" sz="quarter" idx="11"/>
          </p:nvPr>
        </p:nvSpPr>
        <p:spPr/>
        <p:txBody>
          <a:bodyPr/>
          <a:lstStyle/>
          <a:p>
            <a:r>
              <a:rPr lang="en-US" dirty="0" smtClean="0"/>
              <a:t>J. </a:t>
            </a:r>
            <a:r>
              <a:rPr lang="en-US" dirty="0" err="1" smtClean="0"/>
              <a:t>Leskovec</a:t>
            </a:r>
            <a:r>
              <a:rPr lang="en-US" dirty="0" smtClean="0"/>
              <a:t>, A. </a:t>
            </a:r>
            <a:r>
              <a:rPr lang="en-US" dirty="0" err="1" smtClean="0"/>
              <a:t>Rajaraman</a:t>
            </a:r>
            <a:r>
              <a:rPr lang="en-US" dirty="0" smtClean="0"/>
              <a:t>, J. Ullman: Mining of Massive Datasets, http://</a:t>
            </a:r>
            <a:r>
              <a:rPr lang="en-US" dirty="0" err="1" smtClean="0"/>
              <a:t>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13966338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4000" dirty="0" smtClean="0"/>
              <a:t>Iterative Computation is Difficult</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System is not optimized for iteration: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2"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sp>
        <p:nvSpPr>
          <p:cNvPr id="167" name="Rectangle 166"/>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8" name="Rectangle 167"/>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9" name="Rectangle 168"/>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93" name="Rectangle 92"/>
          <p:cNvSpPr/>
          <p:nvPr/>
        </p:nvSpPr>
        <p:spPr bwMode="auto">
          <a:xfrm rot="5400000">
            <a:off x="-1524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a:t>
            </a:r>
            <a:r>
              <a:rPr kumimoji="0" lang="en-US" sz="2800" b="0" i="0" u="none" strike="noStrike" cap="none" normalizeH="0" dirty="0" smtClean="0">
                <a:ln>
                  <a:noFill/>
                </a:ln>
                <a:solidFill>
                  <a:schemeClr val="tx1"/>
                </a:solidFill>
                <a:effectLst/>
                <a:latin typeface="Tahoma" pitchFamily="-64" charset="0"/>
              </a:rPr>
              <a:t> </a:t>
            </a:r>
            <a:r>
              <a:rPr kumimoji="0" lang="en-US" sz="2800" b="0" i="0" u="none" strike="noStrike" cap="none" normalizeH="0" baseline="0" dirty="0" smtClean="0">
                <a:ln>
                  <a:noFill/>
                </a:ln>
                <a:solidFill>
                  <a:schemeClr val="tx1"/>
                </a:solidFill>
                <a:effectLst/>
                <a:latin typeface="Tahoma" pitchFamily="-64" charset="0"/>
              </a:rPr>
              <a:t>Penalty</a:t>
            </a:r>
          </a:p>
        </p:txBody>
      </p:sp>
      <p:sp>
        <p:nvSpPr>
          <p:cNvPr id="94" name="Rectangle 93"/>
          <p:cNvSpPr/>
          <p:nvPr/>
        </p:nvSpPr>
        <p:spPr bwMode="auto">
          <a:xfrm rot="5400000">
            <a:off x="2133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sp>
        <p:nvSpPr>
          <p:cNvPr id="95" name="Rectangle 94"/>
          <p:cNvSpPr/>
          <p:nvPr/>
        </p:nvSpPr>
        <p:spPr bwMode="auto">
          <a:xfrm rot="5400000">
            <a:off x="43434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spTree>
    <p:extLst>
      <p:ext uri="{BB962C8B-B14F-4D97-AF65-F5344CB8AC3E}">
        <p14:creationId xmlns:p14="http://schemas.microsoft.com/office/powerpoint/2010/main" val="2952010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69" grpId="0" animBg="1"/>
      <p:bldP spid="93" grpId="0" animBg="1"/>
      <p:bldP spid="94" grpId="0" animBg="1"/>
      <p:bldP spid="9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lstStyle/>
          <a:p>
            <a:r>
              <a:rPr lang="en-US"/>
              <a:t>Stanford SNAP datasets:</a:t>
            </a:r>
          </a:p>
          <a:p>
            <a:pPr lvl="1"/>
            <a:r>
              <a:rPr lang="en-US">
                <a:hlinkClick r:id="rId2"/>
              </a:rPr>
              <a:t>http://snap.stanford.edu/data/index.html</a:t>
            </a:r>
            <a:endParaRPr lang="en-US"/>
          </a:p>
          <a:p>
            <a:r>
              <a:rPr lang="en-US"/>
              <a:t>ClueWeb (CMU):</a:t>
            </a:r>
          </a:p>
          <a:p>
            <a:pPr lvl="1"/>
            <a:r>
              <a:rPr lang="en-US">
                <a:hlinkClick r:id="rId3"/>
              </a:rPr>
              <a:t>http://lemurproject.org/clueweb09/</a:t>
            </a:r>
            <a:endParaRPr lang="en-US"/>
          </a:p>
          <a:p>
            <a:r>
              <a:rPr lang="en-US"/>
              <a:t>Univ. of Milan’s repository:</a:t>
            </a:r>
          </a:p>
          <a:p>
            <a:pPr lvl="1"/>
            <a:r>
              <a:rPr lang="en-US">
                <a:hlinkClick r:id="rId4"/>
              </a:rPr>
              <a:t>http://law.di.unimi.it/datasets.php</a:t>
            </a:r>
            <a:endParaRPr lang="en-US"/>
          </a:p>
          <a:p>
            <a:pPr lvl="1"/>
            <a:endParaRPr lang="en-US"/>
          </a:p>
        </p:txBody>
      </p:sp>
    </p:spTree>
    <p:extLst>
      <p:ext uri="{BB962C8B-B14F-4D97-AF65-F5344CB8AC3E}">
        <p14:creationId xmlns:p14="http://schemas.microsoft.com/office/powerpoint/2010/main" val="3376343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MapReduce</a:t>
            </a:r>
            <a:r>
              <a:rPr lang="en-US" dirty="0"/>
              <a:t> and Partitioning</a:t>
            </a:r>
          </a:p>
        </p:txBody>
      </p:sp>
      <p:sp>
        <p:nvSpPr>
          <p:cNvPr id="3" name="Content Placeholder 2"/>
          <p:cNvSpPr>
            <a:spLocks noGrp="1"/>
          </p:cNvSpPr>
          <p:nvPr>
            <p:ph idx="1"/>
          </p:nvPr>
        </p:nvSpPr>
        <p:spPr/>
        <p:txBody>
          <a:bodyPr/>
          <a:lstStyle/>
          <a:p>
            <a:r>
              <a:rPr lang="en-US" dirty="0"/>
              <a:t>Map-Reduce splits the keys randomly between mappers/reducers</a:t>
            </a:r>
          </a:p>
          <a:p>
            <a:r>
              <a:rPr lang="en-US" dirty="0"/>
              <a:t>But on natural </a:t>
            </a:r>
            <a:r>
              <a:rPr lang="en-US" dirty="0" smtClean="0"/>
              <a:t>graphs, </a:t>
            </a:r>
            <a:r>
              <a:rPr lang="en-US" dirty="0"/>
              <a:t>high-degree vertices (keys) may have million-times more edges than the average</a:t>
            </a:r>
          </a:p>
          <a:p>
            <a:pPr lvl="1">
              <a:buFont typeface="Wingdings" charset="2"/>
              <a:buChar char="à"/>
            </a:pPr>
            <a:r>
              <a:rPr lang="en-US" dirty="0">
                <a:sym typeface="Wingdings"/>
              </a:rPr>
              <a:t>Extremely uneven distribution</a:t>
            </a:r>
          </a:p>
          <a:p>
            <a:pPr lvl="1">
              <a:buFont typeface="Wingdings" charset="2"/>
              <a:buChar char="à"/>
            </a:pPr>
            <a:r>
              <a:rPr lang="en-US" dirty="0">
                <a:sym typeface="Wingdings"/>
              </a:rPr>
              <a:t>Time of iteration = time of slowest job.</a:t>
            </a:r>
          </a:p>
          <a:p>
            <a:pPr lvl="1">
              <a:buFont typeface="Wingdings" charset="2"/>
              <a:buChar char="à"/>
            </a:pPr>
            <a:endParaRPr lang="en-US" dirty="0">
              <a:sym typeface="Wingdings"/>
            </a:endParaRPr>
          </a:p>
          <a:p>
            <a:pPr lvl="1">
              <a:buFont typeface="Wingdings" charset="2"/>
              <a:buChar char="à"/>
            </a:pPr>
            <a:endParaRPr lang="en-US" dirty="0"/>
          </a:p>
        </p:txBody>
      </p:sp>
    </p:spTree>
    <p:extLst>
      <p:ext uri="{BB962C8B-B14F-4D97-AF65-F5344CB8AC3E}">
        <p14:creationId xmlns:p14="http://schemas.microsoft.com/office/powerpoint/2010/main" val="1406060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3"/>
          <p:cNvGrpSpPr/>
          <p:nvPr/>
        </p:nvGrpSpPr>
        <p:grpSpPr>
          <a:xfrm>
            <a:off x="914400" y="1447800"/>
            <a:ext cx="7391400" cy="2362200"/>
            <a:chOff x="914400" y="1447800"/>
            <a:chExt cx="7391400" cy="2362200"/>
          </a:xfrm>
        </p:grpSpPr>
        <p:sp>
          <p:nvSpPr>
            <p:cNvPr id="166" name="Rounded Rectangle 165"/>
            <p:cNvSpPr/>
            <p:nvPr/>
          </p:nvSpPr>
          <p:spPr bwMode="auto">
            <a:xfrm>
              <a:off x="914400" y="2667000"/>
              <a:ext cx="18288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71" name="Rounded Rectangle 170"/>
            <p:cNvSpPr/>
            <p:nvPr/>
          </p:nvSpPr>
          <p:spPr bwMode="auto">
            <a:xfrm>
              <a:off x="2971800" y="1447800"/>
              <a:ext cx="53340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grpSp>
      <p:sp>
        <p:nvSpPr>
          <p:cNvPr id="2" name="Title 1"/>
          <p:cNvSpPr>
            <a:spLocks noGrp="1"/>
          </p:cNvSpPr>
          <p:nvPr>
            <p:ph type="title"/>
          </p:nvPr>
        </p:nvSpPr>
        <p:spPr>
          <a:xfrm>
            <a:off x="457200" y="0"/>
            <a:ext cx="8229600" cy="1143000"/>
          </a:xfrm>
        </p:spPr>
        <p:txBody>
          <a:bodyPr/>
          <a:lstStyle/>
          <a:p>
            <a:r>
              <a:rPr lang="en-US" sz="4000" dirty="0" smtClean="0"/>
              <a:t>Curse of the Slow Job</a:t>
            </a:r>
            <a:endParaRPr lang="en-US" sz="4000" dirty="0"/>
          </a:p>
        </p:txBody>
      </p:sp>
      <p:sp>
        <p:nvSpPr>
          <p:cNvPr id="5" name="Oval 4"/>
          <p:cNvSpPr/>
          <p:nvPr/>
        </p:nvSpPr>
        <p:spPr bwMode="auto">
          <a:xfrm>
            <a:off x="990600" y="1584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169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2753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3337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3921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4505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090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 name="Group 152"/>
          <p:cNvGrpSpPr/>
          <p:nvPr/>
        </p:nvGrpSpPr>
        <p:grpSpPr>
          <a:xfrm>
            <a:off x="3124200" y="1584960"/>
            <a:ext cx="533400" cy="3825240"/>
            <a:chOff x="3124200" y="1584960"/>
            <a:chExt cx="533400" cy="3825240"/>
          </a:xfrm>
        </p:grpSpPr>
        <p:sp>
          <p:nvSpPr>
            <p:cNvPr id="12" name="Oval 11"/>
            <p:cNvSpPr/>
            <p:nvPr/>
          </p:nvSpPr>
          <p:spPr bwMode="auto">
            <a:xfrm>
              <a:off x="3124200" y="1584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3124200" y="2169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3124200" y="2753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3124200" y="3337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3124200" y="3921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3124200" y="4505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3124200" y="5090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grpSp>
        <p:nvGrpSpPr>
          <p:cNvPr id="22" name="Group 101"/>
          <p:cNvGrpSpPr/>
          <p:nvPr/>
        </p:nvGrpSpPr>
        <p:grpSpPr>
          <a:xfrm>
            <a:off x="1524000" y="1668780"/>
            <a:ext cx="1600200" cy="1828800"/>
            <a:chOff x="1524000" y="1668780"/>
            <a:chExt cx="1600200" cy="1828800"/>
          </a:xfrm>
        </p:grpSpPr>
        <p:sp>
          <p:nvSpPr>
            <p:cNvPr id="19" name="Rounded Rectangle 18"/>
            <p:cNvSpPr/>
            <p:nvPr/>
          </p:nvSpPr>
          <p:spPr bwMode="auto">
            <a:xfrm>
              <a:off x="1981200" y="18135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1524000" y="1668780"/>
              <a:ext cx="457200" cy="3352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1524000" y="2004060"/>
              <a:ext cx="457200" cy="2489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4" idx="2"/>
            </p:cNvCxnSpPr>
            <p:nvPr/>
          </p:nvCxnSpPr>
          <p:spPr bwMode="auto">
            <a:xfrm>
              <a:off x="2590800" y="20040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5" idx="2"/>
            </p:cNvCxnSpPr>
            <p:nvPr/>
          </p:nvCxnSpPr>
          <p:spPr bwMode="auto">
            <a:xfrm>
              <a:off x="2590800" y="2004060"/>
              <a:ext cx="533400" cy="149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02"/>
          <p:cNvGrpSpPr/>
          <p:nvPr/>
        </p:nvGrpSpPr>
        <p:grpSpPr>
          <a:xfrm>
            <a:off x="1524000" y="1744980"/>
            <a:ext cx="1600200" cy="1676400"/>
            <a:chOff x="1524000" y="1744980"/>
            <a:chExt cx="1600200" cy="1676400"/>
          </a:xfrm>
        </p:grpSpPr>
        <p:sp>
          <p:nvSpPr>
            <p:cNvPr id="20" name="Rounded Rectangle 19"/>
            <p:cNvSpPr/>
            <p:nvPr/>
          </p:nvSpPr>
          <p:spPr bwMode="auto">
            <a:xfrm>
              <a:off x="1981200" y="30327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9" name="Straight Arrow Connector 28"/>
            <p:cNvCxnSpPr>
              <a:stCxn id="7" idx="6"/>
              <a:endCxn id="20" idx="1"/>
            </p:cNvCxnSpPr>
            <p:nvPr/>
          </p:nvCxnSpPr>
          <p:spPr bwMode="auto">
            <a:xfrm>
              <a:off x="1524000" y="2837180"/>
              <a:ext cx="457200" cy="386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1524000" y="3223260"/>
              <a:ext cx="457200" cy="198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590800" y="23291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2" idx="2"/>
            </p:cNvCxnSpPr>
            <p:nvPr/>
          </p:nvCxnSpPr>
          <p:spPr bwMode="auto">
            <a:xfrm flipV="1">
              <a:off x="2590800" y="1744980"/>
              <a:ext cx="533400" cy="14782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6" name="Group 103"/>
          <p:cNvGrpSpPr/>
          <p:nvPr/>
        </p:nvGrpSpPr>
        <p:grpSpPr>
          <a:xfrm>
            <a:off x="1524000" y="3497580"/>
            <a:ext cx="1600200" cy="1752600"/>
            <a:chOff x="1524000" y="3497580"/>
            <a:chExt cx="1600200" cy="1752600"/>
          </a:xfrm>
        </p:grpSpPr>
        <p:sp>
          <p:nvSpPr>
            <p:cNvPr id="21" name="Rounded Rectangle 20"/>
            <p:cNvSpPr/>
            <p:nvPr/>
          </p:nvSpPr>
          <p:spPr bwMode="auto">
            <a:xfrm>
              <a:off x="1981200" y="4251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33" name="Straight Arrow Connector 32"/>
            <p:cNvCxnSpPr>
              <a:stCxn id="9" idx="6"/>
              <a:endCxn id="21" idx="1"/>
            </p:cNvCxnSpPr>
            <p:nvPr/>
          </p:nvCxnSpPr>
          <p:spPr bwMode="auto">
            <a:xfrm>
              <a:off x="1524000" y="4005580"/>
              <a:ext cx="457200" cy="436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1524000" y="4442460"/>
              <a:ext cx="457200" cy="147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1524000" y="4442460"/>
              <a:ext cx="457200" cy="731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590800" y="44424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590800" y="34975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590800" y="44424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7" name="Group 154"/>
          <p:cNvGrpSpPr/>
          <p:nvPr/>
        </p:nvGrpSpPr>
        <p:grpSpPr>
          <a:xfrm>
            <a:off x="3657600" y="1744980"/>
            <a:ext cx="1676400" cy="584200"/>
            <a:chOff x="3657600" y="1744980"/>
            <a:chExt cx="1676400" cy="584200"/>
          </a:xfrm>
        </p:grpSpPr>
        <p:sp>
          <p:nvSpPr>
            <p:cNvPr id="112" name="Rounded Rectangle 111"/>
            <p:cNvSpPr/>
            <p:nvPr/>
          </p:nvSpPr>
          <p:spPr bwMode="auto">
            <a:xfrm>
              <a:off x="4191000" y="18135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657600" y="17449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657600" y="20040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800600" y="17449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6" idx="2"/>
            </p:cNvCxnSpPr>
            <p:nvPr/>
          </p:nvCxnSpPr>
          <p:spPr bwMode="auto">
            <a:xfrm>
              <a:off x="4800600" y="20040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8" name="Group 153"/>
          <p:cNvGrpSpPr/>
          <p:nvPr/>
        </p:nvGrpSpPr>
        <p:grpSpPr>
          <a:xfrm>
            <a:off x="3657600" y="2329180"/>
            <a:ext cx="1676400" cy="1752600"/>
            <a:chOff x="3657600" y="2329180"/>
            <a:chExt cx="1676400" cy="1752600"/>
          </a:xfrm>
        </p:grpSpPr>
        <p:sp>
          <p:nvSpPr>
            <p:cNvPr id="113" name="Rounded Rectangle 112"/>
            <p:cNvSpPr/>
            <p:nvPr/>
          </p:nvSpPr>
          <p:spPr bwMode="auto">
            <a:xfrm>
              <a:off x="4191000" y="30327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7" name="Straight Arrow Connector 116"/>
            <p:cNvCxnSpPr>
              <a:endCxn id="113" idx="1"/>
            </p:cNvCxnSpPr>
            <p:nvPr/>
          </p:nvCxnSpPr>
          <p:spPr bwMode="auto">
            <a:xfrm>
              <a:off x="3657600" y="29133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657600" y="32232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800600" y="23291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800600" y="32232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0" name="Group 155"/>
          <p:cNvGrpSpPr/>
          <p:nvPr/>
        </p:nvGrpSpPr>
        <p:grpSpPr>
          <a:xfrm>
            <a:off x="3657600" y="3497580"/>
            <a:ext cx="1676400" cy="1752600"/>
            <a:chOff x="3657600" y="3497580"/>
            <a:chExt cx="1676400" cy="1752600"/>
          </a:xfrm>
        </p:grpSpPr>
        <p:sp>
          <p:nvSpPr>
            <p:cNvPr id="114" name="Rounded Rectangle 113"/>
            <p:cNvSpPr/>
            <p:nvPr/>
          </p:nvSpPr>
          <p:spPr bwMode="auto">
            <a:xfrm>
              <a:off x="4191000" y="4251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9" name="Straight Arrow Connector 118"/>
            <p:cNvCxnSpPr>
              <a:endCxn id="114" idx="1"/>
            </p:cNvCxnSpPr>
            <p:nvPr/>
          </p:nvCxnSpPr>
          <p:spPr bwMode="auto">
            <a:xfrm>
              <a:off x="3657600" y="40817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657600" y="44424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657600" y="44424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800600" y="44424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800600" y="34975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800600" y="44424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2" name="Group 159"/>
          <p:cNvGrpSpPr/>
          <p:nvPr/>
        </p:nvGrpSpPr>
        <p:grpSpPr>
          <a:xfrm>
            <a:off x="5334000" y="1584960"/>
            <a:ext cx="533400" cy="3825240"/>
            <a:chOff x="5334000" y="1584960"/>
            <a:chExt cx="533400" cy="3825240"/>
          </a:xfrm>
        </p:grpSpPr>
        <p:sp>
          <p:nvSpPr>
            <p:cNvPr id="105" name="Oval 104"/>
            <p:cNvSpPr/>
            <p:nvPr/>
          </p:nvSpPr>
          <p:spPr bwMode="auto">
            <a:xfrm>
              <a:off x="5334000" y="1584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5334000" y="2169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5334000" y="2753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5334000" y="3337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5334000" y="3921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5334000" y="4505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5334000" y="5090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grpSp>
        <p:nvGrpSpPr>
          <p:cNvPr id="34" name="Group 162"/>
          <p:cNvGrpSpPr/>
          <p:nvPr/>
        </p:nvGrpSpPr>
        <p:grpSpPr>
          <a:xfrm>
            <a:off x="5867400" y="1744980"/>
            <a:ext cx="1676400" cy="1168400"/>
            <a:chOff x="5867400" y="1744980"/>
            <a:chExt cx="1676400" cy="1168400"/>
          </a:xfrm>
        </p:grpSpPr>
        <p:sp>
          <p:nvSpPr>
            <p:cNvPr id="136" name="Rounded Rectangle 135"/>
            <p:cNvSpPr/>
            <p:nvPr/>
          </p:nvSpPr>
          <p:spPr bwMode="auto">
            <a:xfrm>
              <a:off x="6400800" y="18135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867400" y="17449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867400" y="20040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7010400" y="17449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7010400" y="20040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6" name="Group 161"/>
          <p:cNvGrpSpPr/>
          <p:nvPr/>
        </p:nvGrpSpPr>
        <p:grpSpPr>
          <a:xfrm>
            <a:off x="5867400" y="2329180"/>
            <a:ext cx="1676400" cy="1752600"/>
            <a:chOff x="5867400" y="2329180"/>
            <a:chExt cx="1676400" cy="1752600"/>
          </a:xfrm>
        </p:grpSpPr>
        <p:sp>
          <p:nvSpPr>
            <p:cNvPr id="137" name="Rounded Rectangle 136"/>
            <p:cNvSpPr/>
            <p:nvPr/>
          </p:nvSpPr>
          <p:spPr bwMode="auto">
            <a:xfrm>
              <a:off x="6400800" y="30327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41" name="Straight Arrow Connector 140"/>
            <p:cNvCxnSpPr>
              <a:endCxn id="137" idx="1"/>
            </p:cNvCxnSpPr>
            <p:nvPr/>
          </p:nvCxnSpPr>
          <p:spPr bwMode="auto">
            <a:xfrm>
              <a:off x="5867400" y="29133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867400" y="32232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7010400" y="23291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7010400" y="32232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8" name="Group 160"/>
          <p:cNvGrpSpPr/>
          <p:nvPr/>
        </p:nvGrpSpPr>
        <p:grpSpPr>
          <a:xfrm>
            <a:off x="5867400" y="3497580"/>
            <a:ext cx="1676400" cy="1752600"/>
            <a:chOff x="5867400" y="3497580"/>
            <a:chExt cx="1676400" cy="1752600"/>
          </a:xfrm>
        </p:grpSpPr>
        <p:sp>
          <p:nvSpPr>
            <p:cNvPr id="138" name="Rounded Rectangle 137"/>
            <p:cNvSpPr/>
            <p:nvPr/>
          </p:nvSpPr>
          <p:spPr bwMode="auto">
            <a:xfrm>
              <a:off x="6400800" y="4251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43" name="Straight Arrow Connector 142"/>
            <p:cNvCxnSpPr>
              <a:endCxn id="138" idx="1"/>
            </p:cNvCxnSpPr>
            <p:nvPr/>
          </p:nvCxnSpPr>
          <p:spPr bwMode="auto">
            <a:xfrm>
              <a:off x="5867400" y="40817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867400" y="44424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867400" y="44424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7010400" y="44424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7010400" y="34975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7010400" y="44424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1295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990600"/>
            <a:ext cx="1079398" cy="369332"/>
          </a:xfrm>
          <a:prstGeom prst="rect">
            <a:avLst/>
          </a:prstGeom>
          <a:noFill/>
        </p:spPr>
        <p:txBody>
          <a:bodyPr wrap="none" rtlCol="0">
            <a:spAutoFit/>
          </a:bodyPr>
          <a:lstStyle/>
          <a:p>
            <a:r>
              <a:rPr lang="en-US" dirty="0" smtClean="0"/>
              <a:t>Iterations</a:t>
            </a:r>
            <a:endParaRPr lang="en-US" dirty="0"/>
          </a:p>
        </p:txBody>
      </p:sp>
      <p:grpSp>
        <p:nvGrpSpPr>
          <p:cNvPr id="39" name="Group 174"/>
          <p:cNvGrpSpPr/>
          <p:nvPr/>
        </p:nvGrpSpPr>
        <p:grpSpPr>
          <a:xfrm>
            <a:off x="2831068" y="1371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41" name="Group 175"/>
          <p:cNvGrpSpPr/>
          <p:nvPr/>
        </p:nvGrpSpPr>
        <p:grpSpPr>
          <a:xfrm>
            <a:off x="5029200" y="1371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43" name="Group 163"/>
          <p:cNvGrpSpPr/>
          <p:nvPr/>
        </p:nvGrpSpPr>
        <p:grpSpPr>
          <a:xfrm>
            <a:off x="7239000" y="1371600"/>
            <a:ext cx="838200" cy="4724400"/>
            <a:chOff x="7239000" y="1371600"/>
            <a:chExt cx="838200" cy="4724400"/>
          </a:xfrm>
        </p:grpSpPr>
        <p:sp>
          <p:nvSpPr>
            <p:cNvPr id="129" name="Oval 128"/>
            <p:cNvSpPr/>
            <p:nvPr/>
          </p:nvSpPr>
          <p:spPr bwMode="auto">
            <a:xfrm>
              <a:off x="7543800" y="1584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543800" y="2169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543800" y="2753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543800" y="3337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543800" y="3921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543800" y="4505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543800" y="5090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5" name="Group 178"/>
            <p:cNvGrpSpPr/>
            <p:nvPr/>
          </p:nvGrpSpPr>
          <p:grpSpPr>
            <a:xfrm>
              <a:off x="7239000" y="1371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
        <p:nvSpPr>
          <p:cNvPr id="153" name="Rectangle 152"/>
          <p:cNvSpPr/>
          <p:nvPr/>
        </p:nvSpPr>
        <p:spPr>
          <a:xfrm>
            <a:off x="3276600" y="6488668"/>
            <a:ext cx="5867400" cy="338554"/>
          </a:xfrm>
          <a:prstGeom prst="rect">
            <a:avLst/>
          </a:prstGeom>
        </p:spPr>
        <p:txBody>
          <a:bodyPr wrap="square">
            <a:spAutoFit/>
          </a:bodyPr>
          <a:lstStyle/>
          <a:p>
            <a:r>
              <a:rPr lang="en-US" sz="1600" dirty="0" smtClean="0">
                <a:hlinkClick r:id="rId3"/>
              </a:rPr>
              <a:t>http://www.www2011india.com/proceeding/proceedings/p607.pdf</a:t>
            </a:r>
            <a:endParaRPr lang="en-US" sz="1600" dirty="0"/>
          </a:p>
        </p:txBody>
      </p:sp>
    </p:spTree>
    <p:extLst>
      <p:ext uri="{BB962C8B-B14F-4D97-AF65-F5344CB8AC3E}">
        <p14:creationId xmlns:p14="http://schemas.microsoft.com/office/powerpoint/2010/main" val="391846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20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3000"/>
                                        <p:tgtEl>
                                          <p:spTgt spid="34"/>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22" presetClass="entr" presetSubtype="8"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Map-Reduce is Bulk-Synchronous Parallel</a:t>
            </a:r>
          </a:p>
        </p:txBody>
      </p:sp>
      <p:sp>
        <p:nvSpPr>
          <p:cNvPr id="3" name="Content Placeholder 2"/>
          <p:cNvSpPr>
            <a:spLocks noGrp="1"/>
          </p:cNvSpPr>
          <p:nvPr>
            <p:ph idx="1"/>
          </p:nvPr>
        </p:nvSpPr>
        <p:spPr/>
        <p:txBody>
          <a:bodyPr>
            <a:normAutofit fontScale="85000" lnSpcReduction="10000"/>
          </a:bodyPr>
          <a:lstStyle/>
          <a:p>
            <a:r>
              <a:rPr lang="en-US" dirty="0"/>
              <a:t>Bulk-Synchronous Parallel = BSP (Valiant, 80s)</a:t>
            </a:r>
          </a:p>
          <a:p>
            <a:pPr lvl="1"/>
            <a:r>
              <a:rPr lang="en-US" dirty="0"/>
              <a:t>Each iteration sees only the values of previous iteration.</a:t>
            </a:r>
          </a:p>
          <a:p>
            <a:pPr lvl="1"/>
            <a:r>
              <a:rPr lang="en-US" dirty="0"/>
              <a:t>In linear systems literature: </a:t>
            </a:r>
            <a:r>
              <a:rPr lang="en-US" i="1" dirty="0"/>
              <a:t>Jacobi iterations</a:t>
            </a:r>
          </a:p>
          <a:p>
            <a:r>
              <a:rPr lang="en-US" dirty="0"/>
              <a:t>Pros:</a:t>
            </a:r>
          </a:p>
          <a:p>
            <a:pPr lvl="1"/>
            <a:r>
              <a:rPr lang="en-US" dirty="0"/>
              <a:t>Simple to program</a:t>
            </a:r>
          </a:p>
          <a:p>
            <a:pPr lvl="1"/>
            <a:r>
              <a:rPr lang="en-US" dirty="0"/>
              <a:t>Maximum parallelism</a:t>
            </a:r>
          </a:p>
          <a:p>
            <a:pPr lvl="1"/>
            <a:r>
              <a:rPr lang="en-US" dirty="0"/>
              <a:t>Simple fault-tolerance</a:t>
            </a:r>
          </a:p>
          <a:p>
            <a:r>
              <a:rPr lang="en-US" dirty="0"/>
              <a:t>Cons:</a:t>
            </a:r>
          </a:p>
          <a:p>
            <a:pPr lvl="1"/>
            <a:r>
              <a:rPr lang="en-US" dirty="0"/>
              <a:t>Slower convergence</a:t>
            </a:r>
          </a:p>
          <a:p>
            <a:pPr lvl="1"/>
            <a:r>
              <a:rPr lang="en-US" dirty="0"/>
              <a:t>Iteration time = time taken by the slowest node</a:t>
            </a:r>
          </a:p>
          <a:p>
            <a:pPr>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4358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95730" y="4217895"/>
            <a:ext cx="2084642" cy="52322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alibri"/>
            </a:endParaRPr>
          </a:p>
        </p:txBody>
      </p:sp>
      <p:sp>
        <p:nvSpPr>
          <p:cNvPr id="8" name="Title 1"/>
          <p:cNvSpPr>
            <a:spLocks noGrp="1"/>
          </p:cNvSpPr>
          <p:nvPr>
            <p:ph type="title"/>
          </p:nvPr>
        </p:nvSpPr>
        <p:spPr>
          <a:xfrm>
            <a:off x="1247776" y="-76200"/>
            <a:ext cx="7896224" cy="762000"/>
          </a:xfrm>
        </p:spPr>
        <p:txBody>
          <a:bodyPr>
            <a:normAutofit fontScale="90000"/>
          </a:bodyPr>
          <a:lstStyle/>
          <a:p>
            <a:r>
              <a:rPr lang="en-US" sz="4000" dirty="0" smtClean="0"/>
              <a:t>Triangle Counting in Twitter Graph</a:t>
            </a:r>
            <a:endParaRPr lang="en-US" sz="4000" dirty="0"/>
          </a:p>
        </p:txBody>
      </p:sp>
      <p:grpSp>
        <p:nvGrpSpPr>
          <p:cNvPr id="2" name="Group 9"/>
          <p:cNvGrpSpPr/>
          <p:nvPr/>
        </p:nvGrpSpPr>
        <p:grpSpPr>
          <a:xfrm>
            <a:off x="817834" y="838200"/>
            <a:ext cx="1772966" cy="1814639"/>
            <a:chOff x="3694758" y="1989073"/>
            <a:chExt cx="1772966" cy="1814639"/>
          </a:xfrm>
        </p:grpSpPr>
        <p:sp>
          <p:nvSpPr>
            <p:cNvPr id="11" name="Rectangle 10"/>
            <p:cNvSpPr/>
            <p:nvPr/>
          </p:nvSpPr>
          <p:spPr>
            <a:xfrm>
              <a:off x="3694758" y="2849605"/>
              <a:ext cx="1772966" cy="954107"/>
            </a:xfrm>
            <a:prstGeom prst="rect">
              <a:avLst/>
            </a:prstGeom>
          </p:spPr>
          <p:txBody>
            <a:bodyPr wrap="none">
              <a:spAutoFit/>
            </a:bodyPr>
            <a:lstStyle/>
            <a:p>
              <a:pPr algn="ctr"/>
              <a:r>
                <a:rPr lang="en-US" sz="2800" b="1" dirty="0" smtClean="0">
                  <a:solidFill>
                    <a:prstClr val="black"/>
                  </a:solidFill>
                  <a:latin typeface="Calibri"/>
                </a:rPr>
                <a:t>40M Users  </a:t>
              </a:r>
              <a:br>
                <a:rPr lang="en-US" sz="2800" b="1" dirty="0" smtClean="0">
                  <a:solidFill>
                    <a:prstClr val="black"/>
                  </a:solidFill>
                  <a:latin typeface="Calibri"/>
                </a:rPr>
              </a:br>
              <a:r>
                <a:rPr lang="en-US" sz="2800" b="1" dirty="0" smtClean="0">
                  <a:solidFill>
                    <a:prstClr val="black"/>
                  </a:solidFill>
                  <a:latin typeface="Calibri"/>
                </a:rPr>
                <a:t>1.2B Edges</a:t>
              </a:r>
              <a:endParaRPr lang="en-US" sz="2800" b="1" dirty="0">
                <a:solidFill>
                  <a:prstClr val="black"/>
                </a:solidFill>
                <a:latin typeface="Calibri"/>
              </a:endParaRPr>
            </a:p>
          </p:txBody>
        </p:sp>
        <p:grpSp>
          <p:nvGrpSpPr>
            <p:cNvPr id="4" name="Group 11"/>
            <p:cNvGrpSpPr/>
            <p:nvPr/>
          </p:nvGrpSpPr>
          <p:grpSpPr>
            <a:xfrm>
              <a:off x="3760903" y="1989073"/>
              <a:ext cx="1615843" cy="873534"/>
              <a:chOff x="634423" y="2237681"/>
              <a:chExt cx="1615843" cy="873534"/>
            </a:xfrm>
          </p:grpSpPr>
          <p:cxnSp>
            <p:nvCxnSpPr>
              <p:cNvPr id="13" name="Straight Connector 12"/>
              <p:cNvCxnSpPr>
                <a:stCxn id="15" idx="2"/>
                <a:endCxn id="14" idx="6"/>
              </p:cNvCxnSpPr>
              <p:nvPr/>
            </p:nvCxnSpPr>
            <p:spPr>
              <a:xfrm flipH="1" flipV="1">
                <a:off x="963654" y="2402297"/>
                <a:ext cx="957381" cy="23543"/>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634423" y="2237681"/>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p:cNvSpPr/>
              <p:nvPr/>
            </p:nvSpPr>
            <p:spPr>
              <a:xfrm>
                <a:off x="1921035" y="2261224"/>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p:cNvSpPr/>
              <p:nvPr/>
            </p:nvSpPr>
            <p:spPr>
              <a:xfrm>
                <a:off x="1335542" y="2781984"/>
                <a:ext cx="329231" cy="329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7" name="Straight Connector 16"/>
              <p:cNvCxnSpPr>
                <a:stCxn id="15" idx="3"/>
                <a:endCxn id="16" idx="7"/>
              </p:cNvCxnSpPr>
              <p:nvPr/>
            </p:nvCxnSpPr>
            <p:spPr>
              <a:xfrm flipH="1">
                <a:off x="1616558" y="2542240"/>
                <a:ext cx="352692" cy="287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5"/>
                <a:endCxn id="16" idx="1"/>
              </p:cNvCxnSpPr>
              <p:nvPr/>
            </p:nvCxnSpPr>
            <p:spPr>
              <a:xfrm>
                <a:off x="915439" y="2518697"/>
                <a:ext cx="468318" cy="311502"/>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9" name="Rectangle 18"/>
          <p:cNvSpPr/>
          <p:nvPr/>
        </p:nvSpPr>
        <p:spPr>
          <a:xfrm>
            <a:off x="2971800" y="1091289"/>
            <a:ext cx="6102082" cy="81371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solidFill>
                  <a:prstClr val="black"/>
                </a:solidFill>
                <a:latin typeface="Calibri"/>
              </a:rPr>
              <a:t>Total:</a:t>
            </a:r>
          </a:p>
          <a:p>
            <a:pPr algn="ctr"/>
            <a:r>
              <a:rPr lang="en-US" sz="4400" b="1" dirty="0" smtClean="0">
                <a:solidFill>
                  <a:prstClr val="black"/>
                </a:solidFill>
                <a:latin typeface="Calibri"/>
              </a:rPr>
              <a:t>34.8 Billion Triangles</a:t>
            </a:r>
            <a:endParaRPr lang="en-US" sz="4400" b="1" dirty="0">
              <a:solidFill>
                <a:prstClr val="black"/>
              </a:solidFill>
              <a:latin typeface="Calibri"/>
            </a:endParaRPr>
          </a:p>
        </p:txBody>
      </p:sp>
      <p:sp>
        <p:nvSpPr>
          <p:cNvPr id="3" name="TextBox 2"/>
          <p:cNvSpPr txBox="1"/>
          <p:nvPr/>
        </p:nvSpPr>
        <p:spPr>
          <a:xfrm>
            <a:off x="48099" y="6550223"/>
            <a:ext cx="4066701" cy="307777"/>
          </a:xfrm>
          <a:prstGeom prst="rect">
            <a:avLst/>
          </a:prstGeom>
          <a:noFill/>
        </p:spPr>
        <p:txBody>
          <a:bodyPr wrap="none" rtlCol="0">
            <a:spAutoFit/>
          </a:bodyPr>
          <a:lstStyle/>
          <a:p>
            <a:r>
              <a:rPr lang="en-US" sz="1400" dirty="0" err="1" smtClean="0">
                <a:solidFill>
                  <a:srgbClr val="000000"/>
                </a:solidFill>
                <a:latin typeface="Lucida Grande"/>
                <a:ea typeface="Lucida Grande"/>
                <a:cs typeface="Lucida Grande"/>
              </a:rPr>
              <a:t>Hadoop</a:t>
            </a:r>
            <a:r>
              <a:rPr lang="en-US" sz="1400" dirty="0" smtClean="0">
                <a:solidFill>
                  <a:srgbClr val="000000"/>
                </a:solidFill>
                <a:latin typeface="Lucida Grande"/>
                <a:ea typeface="Lucida Grande"/>
                <a:cs typeface="Lucida Grande"/>
              </a:rPr>
              <a:t> results from [</a:t>
            </a:r>
            <a:r>
              <a:rPr lang="en-US" sz="1400" dirty="0" err="1">
                <a:solidFill>
                  <a:srgbClr val="000000"/>
                </a:solidFill>
                <a:latin typeface="Lucida Grande"/>
                <a:ea typeface="Lucida Grande"/>
                <a:cs typeface="Lucida Grande"/>
              </a:rPr>
              <a:t>Suri</a:t>
            </a:r>
            <a:r>
              <a:rPr lang="en-US" sz="1400" dirty="0">
                <a:solidFill>
                  <a:srgbClr val="000000"/>
                </a:solidFill>
                <a:latin typeface="Lucida Grande"/>
                <a:ea typeface="Lucida Grande"/>
                <a:cs typeface="Lucida Grande"/>
              </a:rPr>
              <a:t> &amp; </a:t>
            </a:r>
            <a:r>
              <a:rPr lang="en-US" sz="1400" dirty="0" err="1">
                <a:solidFill>
                  <a:srgbClr val="000000"/>
                </a:solidFill>
                <a:latin typeface="Lucida Grande"/>
                <a:ea typeface="Lucida Grande"/>
                <a:cs typeface="Lucida Grande"/>
              </a:rPr>
              <a:t>Vassilvitskii</a:t>
            </a:r>
            <a:r>
              <a:rPr lang="en-US" sz="1400" dirty="0">
                <a:solidFill>
                  <a:srgbClr val="000000"/>
                </a:solidFill>
                <a:latin typeface="Lucida Grande"/>
                <a:ea typeface="Lucida Grande"/>
                <a:cs typeface="Lucida Grande"/>
              </a:rPr>
              <a:t> '11]</a:t>
            </a:r>
            <a:endParaRPr lang="en-US" sz="1400" dirty="0">
              <a:solidFill>
                <a:prstClr val="black"/>
              </a:solidFill>
              <a:latin typeface="Calibri"/>
            </a:endParaRPr>
          </a:p>
        </p:txBody>
      </p:sp>
      <p:sp>
        <p:nvSpPr>
          <p:cNvPr id="20" name="Rectangle 19"/>
          <p:cNvSpPr/>
          <p:nvPr/>
        </p:nvSpPr>
        <p:spPr>
          <a:xfrm>
            <a:off x="5095730" y="4341277"/>
            <a:ext cx="2084642" cy="32009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alibri"/>
            </a:endParaRPr>
          </a:p>
        </p:txBody>
      </p:sp>
      <p:graphicFrame>
        <p:nvGraphicFramePr>
          <p:cNvPr id="21" name="Chart 20"/>
          <p:cNvGraphicFramePr/>
          <p:nvPr>
            <p:extLst>
              <p:ext uri="{D42A27DB-BD31-4B8C-83A1-F6EECF244321}">
                <p14:modId xmlns:p14="http://schemas.microsoft.com/office/powerpoint/2010/main" val="606481907"/>
              </p:ext>
            </p:extLst>
          </p:nvPr>
        </p:nvGraphicFramePr>
        <p:xfrm>
          <a:off x="117607" y="2739651"/>
          <a:ext cx="8569193" cy="357800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129873" y="3541693"/>
            <a:ext cx="2432727" cy="954107"/>
          </a:xfrm>
          <a:prstGeom prst="rect">
            <a:avLst/>
          </a:prstGeom>
          <a:noFill/>
        </p:spPr>
        <p:txBody>
          <a:bodyPr wrap="none" rtlCol="0">
            <a:spAutoFit/>
          </a:bodyPr>
          <a:lstStyle/>
          <a:p>
            <a:r>
              <a:rPr lang="en-US" sz="2800" b="1" dirty="0" smtClean="0">
                <a:solidFill>
                  <a:prstClr val="black"/>
                </a:solidFill>
                <a:latin typeface="Calibri"/>
              </a:rPr>
              <a:t>1536 Machines</a:t>
            </a:r>
          </a:p>
          <a:p>
            <a:r>
              <a:rPr lang="en-US" sz="2800" b="1" dirty="0" smtClean="0">
                <a:solidFill>
                  <a:prstClr val="black"/>
                </a:solidFill>
                <a:latin typeface="Calibri"/>
              </a:rPr>
              <a:t>423 Minutes</a:t>
            </a:r>
            <a:endParaRPr lang="en-US" sz="2800" b="1" dirty="0">
              <a:solidFill>
                <a:prstClr val="black"/>
              </a:solidFill>
              <a:latin typeface="Calibri"/>
            </a:endParaRPr>
          </a:p>
        </p:txBody>
      </p:sp>
      <p:sp>
        <p:nvSpPr>
          <p:cNvPr id="24" name="TextBox 23"/>
          <p:cNvSpPr txBox="1"/>
          <p:nvPr/>
        </p:nvSpPr>
        <p:spPr>
          <a:xfrm>
            <a:off x="3048000" y="4648200"/>
            <a:ext cx="3886375" cy="954107"/>
          </a:xfrm>
          <a:prstGeom prst="rect">
            <a:avLst/>
          </a:prstGeom>
          <a:noFill/>
        </p:spPr>
        <p:txBody>
          <a:bodyPr wrap="none" rtlCol="0">
            <a:spAutoFit/>
          </a:bodyPr>
          <a:lstStyle/>
          <a:p>
            <a:r>
              <a:rPr lang="en-US" sz="2800" b="1" dirty="0" smtClean="0">
                <a:solidFill>
                  <a:prstClr val="black"/>
                </a:solidFill>
                <a:latin typeface="Calibri"/>
              </a:rPr>
              <a:t>64 Machines, 1024 Cores</a:t>
            </a:r>
          </a:p>
          <a:p>
            <a:r>
              <a:rPr lang="en-US" sz="2800" b="1" dirty="0" smtClean="0">
                <a:solidFill>
                  <a:prstClr val="black"/>
                </a:solidFill>
                <a:latin typeface="Calibri"/>
              </a:rPr>
              <a:t>1.5 Minutes</a:t>
            </a:r>
            <a:endParaRPr lang="en-US" sz="2800" b="1" dirty="0">
              <a:solidFill>
                <a:prstClr val="black"/>
              </a:solidFill>
              <a:latin typeface="Calibri"/>
            </a:endParaRPr>
          </a:p>
        </p:txBody>
      </p:sp>
    </p:spTree>
    <p:extLst>
      <p:ext uri="{BB962C8B-B14F-4D97-AF65-F5344CB8AC3E}">
        <p14:creationId xmlns:p14="http://schemas.microsoft.com/office/powerpoint/2010/main" val="8791966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9" name="Rectangle 8"/>
          <p:cNvSpPr/>
          <p:nvPr/>
        </p:nvSpPr>
        <p:spPr>
          <a:xfrm>
            <a:off x="152400" y="5791200"/>
            <a:ext cx="7639016" cy="523220"/>
          </a:xfrm>
          <a:prstGeom prst="rect">
            <a:avLst/>
          </a:prstGeom>
        </p:spPr>
        <p:txBody>
          <a:bodyPr wrap="square">
            <a:spAutoFit/>
          </a:bodyPr>
          <a:lstStyle/>
          <a:p>
            <a:r>
              <a:rPr lang="en-US" sz="2800" b="1" dirty="0" smtClean="0">
                <a:solidFill>
                  <a:prstClr val="black"/>
                </a:solidFill>
                <a:latin typeface="Calibri"/>
              </a:rPr>
              <a:t>40M Webpages,  1.4 Billion Links (100 iterations)</a:t>
            </a:r>
            <a:endParaRPr lang="en-US" sz="2800" b="1" dirty="0">
              <a:solidFill>
                <a:prstClr val="black"/>
              </a:solidFill>
              <a:latin typeface="Calibri"/>
            </a:endParaRPr>
          </a:p>
        </p:txBody>
      </p:sp>
      <p:graphicFrame>
        <p:nvGraphicFramePr>
          <p:cNvPr id="10" name="Chart 9"/>
          <p:cNvGraphicFramePr/>
          <p:nvPr>
            <p:extLst>
              <p:ext uri="{D42A27DB-BD31-4B8C-83A1-F6EECF244321}">
                <p14:modId xmlns:p14="http://schemas.microsoft.com/office/powerpoint/2010/main" val="2421122737"/>
              </p:ext>
            </p:extLst>
          </p:nvPr>
        </p:nvGraphicFramePr>
        <p:xfrm>
          <a:off x="-45921" y="1219200"/>
          <a:ext cx="8569193" cy="35038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914787" y="1815101"/>
            <a:ext cx="1045779" cy="461665"/>
          </a:xfrm>
          <a:prstGeom prst="rect">
            <a:avLst/>
          </a:prstGeom>
          <a:noFill/>
        </p:spPr>
        <p:txBody>
          <a:bodyPr wrap="none" rtlCol="0">
            <a:spAutoFit/>
          </a:bodyPr>
          <a:lstStyle/>
          <a:p>
            <a:r>
              <a:rPr lang="en-US" sz="2400" b="1" dirty="0" smtClean="0">
                <a:solidFill>
                  <a:prstClr val="black"/>
                </a:solidFill>
                <a:latin typeface="Calibri"/>
              </a:rPr>
              <a:t>5.5 </a:t>
            </a:r>
            <a:r>
              <a:rPr lang="en-US" sz="2400" b="1" dirty="0" err="1" smtClean="0">
                <a:solidFill>
                  <a:prstClr val="black"/>
                </a:solidFill>
                <a:latin typeface="Calibri"/>
              </a:rPr>
              <a:t>hrs</a:t>
            </a:r>
            <a:endParaRPr lang="en-US" sz="2400" b="1" dirty="0">
              <a:solidFill>
                <a:prstClr val="black"/>
              </a:solidFill>
              <a:latin typeface="Calibri"/>
            </a:endParaRPr>
          </a:p>
        </p:txBody>
      </p:sp>
      <p:sp>
        <p:nvSpPr>
          <p:cNvPr id="13" name="TextBox 12"/>
          <p:cNvSpPr txBox="1"/>
          <p:nvPr/>
        </p:nvSpPr>
        <p:spPr>
          <a:xfrm>
            <a:off x="3415336" y="2665436"/>
            <a:ext cx="684803" cy="461665"/>
          </a:xfrm>
          <a:prstGeom prst="rect">
            <a:avLst/>
          </a:prstGeom>
          <a:noFill/>
        </p:spPr>
        <p:txBody>
          <a:bodyPr wrap="none" rtlCol="0">
            <a:spAutoFit/>
          </a:bodyPr>
          <a:lstStyle/>
          <a:p>
            <a:r>
              <a:rPr lang="en-US" sz="2400" b="1" dirty="0" smtClean="0">
                <a:solidFill>
                  <a:prstClr val="black"/>
                </a:solidFill>
                <a:latin typeface="Calibri"/>
              </a:rPr>
              <a:t>1 </a:t>
            </a:r>
            <a:r>
              <a:rPr lang="en-US" sz="2400" b="1" dirty="0" err="1" smtClean="0">
                <a:solidFill>
                  <a:prstClr val="black"/>
                </a:solidFill>
                <a:latin typeface="Calibri"/>
              </a:rPr>
              <a:t>hr</a:t>
            </a:r>
            <a:endParaRPr lang="en-US" sz="2400" b="1" dirty="0">
              <a:solidFill>
                <a:prstClr val="black"/>
              </a:solidFill>
              <a:latin typeface="Calibri"/>
            </a:endParaRPr>
          </a:p>
        </p:txBody>
      </p:sp>
      <p:sp>
        <p:nvSpPr>
          <p:cNvPr id="14" name="TextBox 13"/>
          <p:cNvSpPr txBox="1"/>
          <p:nvPr/>
        </p:nvSpPr>
        <p:spPr>
          <a:xfrm>
            <a:off x="2633208" y="3388930"/>
            <a:ext cx="1379154" cy="707886"/>
          </a:xfrm>
          <a:prstGeom prst="rect">
            <a:avLst/>
          </a:prstGeom>
          <a:noFill/>
        </p:spPr>
        <p:txBody>
          <a:bodyPr wrap="none" rtlCol="0">
            <a:spAutoFit/>
          </a:bodyPr>
          <a:lstStyle/>
          <a:p>
            <a:r>
              <a:rPr lang="en-US" sz="4000" b="1" dirty="0" smtClean="0">
                <a:solidFill>
                  <a:prstClr val="black"/>
                </a:solidFill>
                <a:latin typeface="Calibri"/>
              </a:rPr>
              <a:t>8 min</a:t>
            </a:r>
            <a:endParaRPr lang="en-US" sz="4000" b="1" dirty="0">
              <a:solidFill>
                <a:prstClr val="black"/>
              </a:solidFill>
              <a:latin typeface="Calibri"/>
            </a:endParaRPr>
          </a:p>
        </p:txBody>
      </p:sp>
      <p:sp>
        <p:nvSpPr>
          <p:cNvPr id="11" name="TextBox 10"/>
          <p:cNvSpPr txBox="1"/>
          <p:nvPr/>
        </p:nvSpPr>
        <p:spPr>
          <a:xfrm>
            <a:off x="48099" y="6324600"/>
            <a:ext cx="4940450" cy="523220"/>
          </a:xfrm>
          <a:prstGeom prst="rect">
            <a:avLst/>
          </a:prstGeom>
          <a:noFill/>
        </p:spPr>
        <p:txBody>
          <a:bodyPr wrap="none" rtlCol="0">
            <a:spAutoFit/>
          </a:bodyPr>
          <a:lstStyle/>
          <a:p>
            <a:r>
              <a:rPr lang="en-US" sz="1400" dirty="0" err="1" smtClean="0">
                <a:solidFill>
                  <a:srgbClr val="000000"/>
                </a:solidFill>
                <a:latin typeface="Lucida Grande"/>
                <a:ea typeface="Lucida Grande"/>
                <a:cs typeface="Lucida Grande"/>
              </a:rPr>
              <a:t>Hadoop</a:t>
            </a:r>
            <a:r>
              <a:rPr lang="en-US" sz="1400" dirty="0" smtClean="0">
                <a:solidFill>
                  <a:srgbClr val="000000"/>
                </a:solidFill>
                <a:latin typeface="Lucida Grande"/>
                <a:ea typeface="Lucida Grande"/>
                <a:cs typeface="Lucida Grande"/>
              </a:rPr>
              <a:t> results from [Kang et al. </a:t>
            </a:r>
            <a:r>
              <a:rPr lang="en-US" sz="1400" dirty="0">
                <a:solidFill>
                  <a:srgbClr val="000000"/>
                </a:solidFill>
                <a:latin typeface="Lucida Grande"/>
                <a:ea typeface="Lucida Grande"/>
                <a:cs typeface="Lucida Grande"/>
              </a:rPr>
              <a:t>'11</a:t>
            </a:r>
            <a:r>
              <a:rPr lang="en-US" sz="1400" dirty="0" smtClean="0">
                <a:solidFill>
                  <a:srgbClr val="000000"/>
                </a:solidFill>
                <a:latin typeface="Lucida Grande"/>
                <a:ea typeface="Lucida Grande"/>
                <a:cs typeface="Lucida Grande"/>
              </a:rPr>
              <a:t>]</a:t>
            </a:r>
          </a:p>
          <a:p>
            <a:r>
              <a:rPr lang="en-US" sz="1400" dirty="0" smtClean="0">
                <a:solidFill>
                  <a:srgbClr val="000000"/>
                </a:solidFill>
                <a:latin typeface="Lucida Grande"/>
                <a:ea typeface="Lucida Grande"/>
                <a:cs typeface="Lucida Grande"/>
              </a:rPr>
              <a:t>Twister (in-memory </a:t>
            </a:r>
            <a:r>
              <a:rPr lang="en-US" sz="1400" dirty="0" err="1" smtClean="0">
                <a:solidFill>
                  <a:srgbClr val="000000"/>
                </a:solidFill>
                <a:latin typeface="Lucida Grande"/>
                <a:ea typeface="Lucida Grande"/>
                <a:cs typeface="Lucida Grande"/>
              </a:rPr>
              <a:t>MapReduce</a:t>
            </a:r>
            <a:r>
              <a:rPr lang="en-US" sz="1400" dirty="0" smtClean="0">
                <a:solidFill>
                  <a:srgbClr val="000000"/>
                </a:solidFill>
                <a:latin typeface="Lucida Grande"/>
                <a:ea typeface="Lucida Grande"/>
                <a:cs typeface="Lucida Grande"/>
              </a:rPr>
              <a:t>) [</a:t>
            </a:r>
            <a:r>
              <a:rPr lang="en-US" sz="1400" dirty="0" err="1" smtClean="0">
                <a:solidFill>
                  <a:srgbClr val="000000"/>
                </a:solidFill>
                <a:latin typeface="Lucida Grande"/>
                <a:ea typeface="Lucida Grande"/>
                <a:cs typeface="Lucida Grande"/>
              </a:rPr>
              <a:t>Ekanayake</a:t>
            </a:r>
            <a:r>
              <a:rPr lang="en-US" sz="1400" dirty="0" smtClean="0">
                <a:solidFill>
                  <a:srgbClr val="000000"/>
                </a:solidFill>
                <a:latin typeface="Lucida Grande"/>
                <a:ea typeface="Lucida Grande"/>
                <a:cs typeface="Lucida Grande"/>
              </a:rPr>
              <a:t> et al. ‘10]</a:t>
            </a:r>
            <a:endParaRPr lang="en-US" sz="1400" dirty="0">
              <a:solidFill>
                <a:prstClr val="black"/>
              </a:solidFill>
              <a:latin typeface="Calibri"/>
            </a:endParaRPr>
          </a:p>
        </p:txBody>
      </p:sp>
    </p:spTree>
    <p:extLst>
      <p:ext uri="{BB962C8B-B14F-4D97-AF65-F5344CB8AC3E}">
        <p14:creationId xmlns:p14="http://schemas.microsoft.com/office/powerpoint/2010/main" val="3622792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3984</TotalTime>
  <Words>3324</Words>
  <Application>Microsoft Macintosh PowerPoint</Application>
  <PresentationFormat>On-screen Show (4:3)</PresentationFormat>
  <Paragraphs>781</Paragraphs>
  <Slides>40</Slides>
  <Notes>19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Graphs (Part II)</vt:lpstr>
      <vt:lpstr>Parallel Graph Computation </vt:lpstr>
      <vt:lpstr>MapReduce for Graphs</vt:lpstr>
      <vt:lpstr>Iterative Computation is Difficult</vt:lpstr>
      <vt:lpstr>MapReduce and Partitioning</vt:lpstr>
      <vt:lpstr>Curse of the Slow Job</vt:lpstr>
      <vt:lpstr>Map-Reduce is Bulk-Synchronous Parallel</vt:lpstr>
      <vt:lpstr>Triangle Counting in Twitter Graph</vt:lpstr>
      <vt:lpstr>PageRank</vt:lpstr>
      <vt:lpstr>Graph algorithms</vt:lpstr>
      <vt:lpstr>Google’s PageRank</vt:lpstr>
      <vt:lpstr>Google’s PageRank</vt:lpstr>
      <vt:lpstr>Google’s PageRank (Brin &amp; Page, http://www-db.stanford.edu/~backrub/google.html)</vt:lpstr>
      <vt:lpstr>Random Walks</vt:lpstr>
      <vt:lpstr>Random Walks: PageRank</vt:lpstr>
      <vt:lpstr>Random Walks: PageRank</vt:lpstr>
      <vt:lpstr>Graph = Matrix Vector = Node  Weight</vt:lpstr>
      <vt:lpstr>PageRank in Memory</vt:lpstr>
      <vt:lpstr>Streaming PageRank</vt:lpstr>
      <vt:lpstr>Streaming PageRank:  with some long rows</vt:lpstr>
      <vt:lpstr>Streaming PageRank:  preprocessing</vt:lpstr>
      <vt:lpstr>Preprocessing Control Flow: 1</vt:lpstr>
      <vt:lpstr>Preprocessing Control Flow: 2</vt:lpstr>
      <vt:lpstr>Control Flow: Streaming PR</vt:lpstr>
      <vt:lpstr>Control Flow: Streaming PR</vt:lpstr>
      <vt:lpstr>Control Flow: Streaming PR</vt:lpstr>
      <vt:lpstr>PageRank in MapReduce</vt:lpstr>
      <vt:lpstr>More on graph algorithms</vt:lpstr>
      <vt:lpstr>PowerPoint Presentation</vt:lpstr>
      <vt:lpstr>Some ideas</vt:lpstr>
      <vt:lpstr>This slide again!</vt:lpstr>
      <vt:lpstr>PowerPoint Presentation</vt:lpstr>
      <vt:lpstr>PowerPoint Presentation</vt:lpstr>
      <vt:lpstr>Some ideas</vt:lpstr>
      <vt:lpstr>Some ideas</vt:lpstr>
      <vt:lpstr>Schimmy</vt:lpstr>
      <vt:lpstr>Schimmy</vt:lpstr>
      <vt:lpstr>Results</vt:lpstr>
      <vt:lpstr>More details at…</vt:lpstr>
      <vt:lpstr>Resources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Shannon Quinn</cp:lastModifiedBy>
  <cp:revision>307</cp:revision>
  <dcterms:created xsi:type="dcterms:W3CDTF">2012-02-26T21:25:59Z</dcterms:created>
  <dcterms:modified xsi:type="dcterms:W3CDTF">2015-01-28T17:51:22Z</dcterms:modified>
</cp:coreProperties>
</file>