
<file path=[Content_Types].xml><?xml version="1.0" encoding="utf-8"?>
<Types xmlns="http://schemas.openxmlformats.org/package/2006/content-types">
  <Default Extension="xml" ContentType="application/xml"/>
  <Default Extension="wmf" ContentType="image/x-e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54"/>
  </p:notesMasterIdLst>
  <p:handoutMasterIdLst>
    <p:handoutMasterId r:id="rId55"/>
  </p:handoutMasterIdLst>
  <p:sldIdLst>
    <p:sldId id="30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9" r:id="rId15"/>
    <p:sldId id="306" r:id="rId16"/>
    <p:sldId id="307" r:id="rId17"/>
    <p:sldId id="308" r:id="rId18"/>
    <p:sldId id="272" r:id="rId19"/>
    <p:sldId id="310" r:id="rId20"/>
    <p:sldId id="274" r:id="rId21"/>
    <p:sldId id="275" r:id="rId22"/>
    <p:sldId id="311" r:id="rId23"/>
    <p:sldId id="277" r:id="rId24"/>
    <p:sldId id="278" r:id="rId25"/>
    <p:sldId id="279" r:id="rId26"/>
    <p:sldId id="280" r:id="rId27"/>
    <p:sldId id="312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313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314" r:id="rId47"/>
    <p:sldId id="315" r:id="rId48"/>
    <p:sldId id="316" r:id="rId49"/>
    <p:sldId id="302" r:id="rId50"/>
    <p:sldId id="320" r:id="rId51"/>
    <p:sldId id="321" r:id="rId52"/>
    <p:sldId id="319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33" d="100"/>
          <a:sy n="133" d="100"/>
        </p:scale>
        <p:origin x="-392" y="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3881647" y="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Ctr="0" compatLnSpc="0">
            <a:noAutofit/>
          </a:bodyPr>
          <a:lstStyle/>
          <a:p>
            <a:pPr algn="r"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>
            <a:noAutofit/>
          </a:bodyPr>
          <a:lstStyle/>
          <a:p>
            <a:pPr hangingPunct="0">
              <a:defRPr sz="1400"/>
            </a:pPr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3881647" y="8686800"/>
            <a:ext cx="2976035" cy="456873"/>
          </a:xfrm>
          <a:prstGeom prst="rect">
            <a:avLst/>
          </a:prstGeom>
          <a:noFill/>
          <a:ln>
            <a:noFill/>
          </a:ln>
        </p:spPr>
        <p:txBody>
          <a:bodyPr vert="horz" wrap="none" lIns="80766" tIns="40383" rIns="80766" bIns="40383" anchor="b" anchorCtr="0" compatLnSpc="0">
            <a:noAutofit/>
          </a:bodyPr>
          <a:lstStyle/>
          <a:p>
            <a:pPr algn="r" hangingPunct="0">
              <a:defRPr sz="1400"/>
            </a:pPr>
            <a:fld id="{71FC6EBF-2D0B-44CC-A9D7-BC835E3C171F}" type="slidenum">
              <a:t>‹#›</a:t>
            </a:fld>
            <a:endParaRPr lang="en-US" sz="13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43309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0E5C120-26D1-41B6-80CE-0E0FC15A0CB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9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45554B1D-1043-436B-BD67-DA40A155D70A}" type="slidenum">
              <a:t>2</a:t>
            </a:fld>
            <a:endParaRPr lang="en-US" sz="1800">
              <a:solidFill>
                <a:srgbClr val="000000"/>
              </a:solidFill>
              <a:latin typeface="Calibri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197D7D4-EC60-4769-B6EA-20CE6539359D}" type="slidenum">
              <a:t>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-  shift towards parallelism in different forms: …</a:t>
            </a:r>
          </a:p>
          <a:p>
            <a:pPr lvl="0"/>
            <a:r>
              <a:rPr lang="en-US" sz="1800"/>
              <a:t> - addressing</a:t>
            </a:r>
          </a:p>
          <a:p>
            <a:pPr lvl="0"/>
            <a:r>
              <a:rPr lang="en-US" sz="1800"/>
              <a:t> - built to solve very specific tasks.</a:t>
            </a:r>
          </a:p>
        </p:txBody>
      </p:sp>
    </p:spTree>
    <p:extLst>
      <p:ext uri="{BB962C8B-B14F-4D97-AF65-F5344CB8AC3E}">
        <p14:creationId xmlns:p14="http://schemas.microsoft.com/office/powerpoint/2010/main" val="4245433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45BD6D0-431F-4FD8-840B-D8BA54DBAC6A}" type="slidenum">
              <a:t>11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04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78364276-4B47-441E-8C70-48133606BA2A}" type="slidenum">
              <a:t>12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D3083D2-402D-49BA-82BF-9B42EB8B54C6}" type="slidenum">
              <a:t>12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Bef>
                <a:spcPts val="539"/>
              </a:spcBef>
            </a:pPr>
            <a:r>
              <a:rPr lang="en-US"/>
              <a:t> - overview</a:t>
            </a:r>
          </a:p>
          <a:p>
            <a:pPr lvl="0">
              <a:spcBef>
                <a:spcPts val="539"/>
              </a:spcBef>
            </a:pPr>
            <a:r>
              <a:rPr lang="en-US"/>
              <a:t> - - -</a:t>
            </a:r>
          </a:p>
          <a:p>
            <a:pPr lvl="0">
              <a:spcBef>
                <a:spcPts val="539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38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Core</a:t>
            </a:r>
            <a:r>
              <a:rPr lang="en-US" baseline="0" dirty="0" smtClean="0"/>
              <a:t> GL </a:t>
            </a:r>
            <a:r>
              <a:rPr lang="en-US" baseline="0" dirty="0" err="1" smtClean="0"/>
              <a:t>datastrucutre</a:t>
            </a:r>
            <a:r>
              <a:rPr lang="en-US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Arbitrary graph</a:t>
            </a:r>
          </a:p>
          <a:p>
            <a:r>
              <a:rPr lang="en-US" baseline="0" dirty="0" smtClean="0"/>
              <a:t>(5)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- cut along edges</a:t>
            </a:r>
          </a:p>
          <a:p>
            <a:r>
              <a:rPr lang="en-US" baseline="0" dirty="0" smtClean="0"/>
              <a:t> - gaps. Local-&gt; remote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A8629-6138-A14F-8352-22ADB8888C8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236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 - ghost. Maintain adjacency. replicate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A8629-6138-A14F-8352-22ADB8888C8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86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- Too difficult -&gt; random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A8629-6138-A14F-8352-22ADB8888C8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386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6C8E2633-9363-44A4-BDCB-6120E7E05BD5}" type="slidenum">
              <a:t>17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7323134-60DD-48F7-9895-9A35587CE32C}" type="slidenum">
              <a:t>17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Bef>
                <a:spcPts val="539"/>
              </a:spcBef>
            </a:pPr>
            <a:r>
              <a:rPr lang="en-US"/>
              <a:t> - However, given this data, what can I do with it?</a:t>
            </a:r>
          </a:p>
        </p:txBody>
      </p:sp>
    </p:spTree>
    <p:extLst>
      <p:ext uri="{BB962C8B-B14F-4D97-AF65-F5344CB8AC3E}">
        <p14:creationId xmlns:p14="http://schemas.microsoft.com/office/powerpoint/2010/main" val="2902854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weighted sum </a:t>
            </a:r>
          </a:p>
          <a:p>
            <a:r>
              <a:rPr lang="en-US" baseline="0" dirty="0" smtClean="0"/>
              <a:t>Neighbors needs to be recomputed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64773B7-4FF0-47D3-9ED1-6AAC8E282266}" type="slidenum">
              <a:t>19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63627E1-FB79-4B11-AFF3-81F1948B2A4A}" type="slidenum">
              <a:t>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18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FB411B8-30B3-4E2F-9A3D-2847D0759C31}" type="slidenum">
              <a:t>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5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- defines race free operation using</a:t>
            </a:r>
            <a:r>
              <a:rPr lang="en-US" baseline="0" dirty="0" smtClean="0"/>
              <a:t> notion of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 - </a:t>
            </a:r>
            <a:r>
              <a:rPr lang="en-US" baseline="0" dirty="0" err="1" smtClean="0"/>
              <a:t>serializability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ADAE87-5955-4B76-87EE-B76E9A46D81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41504CA7-33C9-487A-BC90-8A8C07922F0B}" type="slidenum">
              <a:t>22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055BE500-7089-4481-B8D9-65CB76D68316}" type="slidenum">
              <a:t>22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Example: …</a:t>
            </a:r>
          </a:p>
          <a:p>
            <a:pPr lvl="0"/>
            <a:r>
              <a:rPr lang="en-US" sz="1800"/>
              <a:t> - expert user.</a:t>
            </a:r>
          </a:p>
          <a:p>
            <a:pPr lvl="0"/>
            <a:r>
              <a:rPr lang="en-US" sz="1800"/>
              <a:t> - only focus on edge consistency.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51496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614844F-458F-4148-AB07-389494D56F77}" type="slidenum">
              <a:t>23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746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ABAA6FF3-9326-4DD1-894C-03E2B913C098}" type="slidenum">
              <a:t>24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513AFCFA-FC82-4B79-981D-1B32402CA1E1}" type="slidenum">
              <a:t>24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0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FFB173D-1640-475C-8EA7-F98C6D42D476}" type="slidenum">
              <a:t>25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7FC087D-C900-49B1-B4DD-445DDCB9BD03}" type="slidenum">
              <a:t>25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30211204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- factor sparse matrix</a:t>
            </a:r>
          </a:p>
          <a:p>
            <a:r>
              <a:rPr lang="en-US" baseline="0" dirty="0" smtClean="0"/>
              <a:t> -easy to color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A8629-6138-A14F-8352-22ADB8888C8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182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228D03D2-BB33-456B-A1B7-1C6C9A84A886}" type="slidenum">
              <a:t>27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C48AF6F-E67C-4517-B9FF-766B18608295}" type="slidenum">
              <a:t>27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good performance with D. </a:t>
            </a:r>
            <a:r>
              <a:rPr lang="en-US" sz="1800" b="1"/>
              <a:t>D</a:t>
            </a:r>
            <a:r>
              <a:rPr lang="en-US" sz="1800"/>
              <a:t>.</a:t>
            </a:r>
          </a:p>
          <a:p>
            <a:pPr lvl="0"/>
            <a:r>
              <a:rPr lang="en-US" sz="1800"/>
              <a:t> - two orders. MPI.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4461505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FD639C1-8AC6-476C-B1F3-1803541EFF8F}" type="slidenum">
              <a:t>28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62BE6A6-88C0-4F65-9F92-8155D68521F3}" type="slidenum">
              <a:t>28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marL="0" lvl="0" indent="0" algn="l" hangingPunct="1"/>
            <a:r>
              <a:rPr lang="en-US" sz="1800"/>
              <a:t> - less discussed. Cost. Time is money. Wrong Abstraction costs money.</a:t>
            </a:r>
          </a:p>
          <a:p>
            <a:pPr marL="0" lvl="0" indent="0" algn="l" hangingPunct="1"/>
            <a:r>
              <a:rPr lang="en-US" sz="1800"/>
              <a:t> - runtime and cost, difference cluster sizes on EC2.</a:t>
            </a:r>
          </a:p>
          <a:p>
            <a:pPr marL="0" lvl="0" indent="0" algn="l" hangingPunct="1"/>
            <a:r>
              <a:rPr lang="en-US" sz="1800"/>
              <a:t> - 100x more, 100x longer. Logarithmic axes.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63399263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E029081E-B14F-4151-B1E5-9347086AFD0C}" type="slidenum">
              <a:t>29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875F06E-D207-45D2-BF6B-1E7E414C1EBC}" type="slidenum">
              <a:t>29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-Answer questions</a:t>
            </a:r>
          </a:p>
          <a:p>
            <a:pPr lvl="0"/>
            <a:r>
              <a:rPr lang="en-US" sz="1800"/>
              <a:t>- Construct bipartite graph from corpus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580052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682595F-DCAA-4717-96A3-875067C5BC8A}" type="slidenum">
              <a:t>30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4A743FA-3335-4D07-9FB0-0B94BD3C984E}" type="slidenum">
              <a:t>30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Complex graphs, user cannot provide a graph coloring. And we cannot use the chromatic engine to find a graph coloring.</a:t>
            </a:r>
          </a:p>
          <a:p>
            <a:pPr lvl="0"/>
            <a:r>
              <a:rPr lang="en-US" sz="1800"/>
              <a:t> -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648749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3DFAE88-6BAE-4C34-8B35-1700A6636F0B}" type="slidenum">
              <a:t>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776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F6ABEBE-8B12-4B9F-BC36-DCCFC301A7B3}" type="slidenum">
              <a:t>31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04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F05A0228-3E35-4909-84DC-1E5C9C675D99}" type="slidenum">
              <a:t>32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6E2D3F98-6573-4DC6-A4B2-51CDB1229617}" type="slidenum">
              <a:t>32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We associate a rw-lock with each vertex.</a:t>
            </a:r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20793916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84175310-55AB-4490-AA44-475A169E6B62}" type="slidenum">
              <a:t>33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E78A3E1-F3F7-4E3E-AD9C-3503CAF6A265}" type="slidenum">
              <a:t>33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write on center, read on adjacent, taking care to acquire locks in canonical ordering</a:t>
            </a:r>
          </a:p>
          <a:p>
            <a:pPr lvl="0"/>
            <a:r>
              <a:rPr lang="en-US" sz="1800"/>
              <a:t> - read lock acquired more than once</a:t>
            </a:r>
          </a:p>
          <a:p>
            <a:pPr lvl="0"/>
            <a:r>
              <a:rPr lang="en-US" sz="1800"/>
              <a:t>- minor variations.</a:t>
            </a:r>
          </a:p>
        </p:txBody>
      </p:sp>
    </p:spTree>
    <p:extLst>
      <p:ext uri="{BB962C8B-B14F-4D97-AF65-F5344CB8AC3E}">
        <p14:creationId xmlns:p14="http://schemas.microsoft.com/office/powerpoint/2010/main" val="33298455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6EBC42F-5FFB-48AE-8184-B943ABB3F316}" type="slidenum">
              <a:t>34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8FD5768-4F97-4DA5-BA57-2B71E905728B}" type="slidenum">
              <a:t>34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write on center, read on adjacent, taking care to acquire locks in canonical ordering</a:t>
            </a:r>
          </a:p>
          <a:p>
            <a:pPr lvl="0"/>
            <a:r>
              <a:rPr lang="en-US" sz="1800"/>
              <a:t> - read lock acquired more than once</a:t>
            </a:r>
          </a:p>
          <a:p>
            <a:pPr lvl="0"/>
            <a:r>
              <a:rPr lang="en-US" sz="1800"/>
              <a:t>- minor variations.</a:t>
            </a:r>
          </a:p>
        </p:txBody>
      </p:sp>
    </p:spTree>
    <p:extLst>
      <p:ext uri="{BB962C8B-B14F-4D97-AF65-F5344CB8AC3E}">
        <p14:creationId xmlns:p14="http://schemas.microsoft.com/office/powerpoint/2010/main" val="20280260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easy in shared.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- distributed, latency, limiting.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6904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BD6930AA-CACA-4F05-8386-65416E75FB3A}" type="slidenum">
              <a:t>36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163B47E-59A4-4D39-9BF0-2660C0A1EA68}" type="slidenum">
              <a:t>36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visualize</a:t>
            </a:r>
          </a:p>
          <a:p>
            <a:pPr lvl="0"/>
            <a:r>
              <a:rPr lang="en-US" sz="1800"/>
              <a:t> - acquire a remote lock, send a message.</a:t>
            </a:r>
          </a:p>
          <a:p>
            <a:pPr lvl="0"/>
            <a:r>
              <a:rPr lang="en-US" sz="1800"/>
              <a:t> - only when locks are acquire then machine can run the update function.</a:t>
            </a:r>
          </a:p>
        </p:txBody>
      </p:sp>
    </p:spTree>
    <p:extLst>
      <p:ext uri="{BB962C8B-B14F-4D97-AF65-F5344CB8AC3E}">
        <p14:creationId xmlns:p14="http://schemas.microsoft.com/office/powerpoint/2010/main" val="29214900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C6BAF37B-1090-4E92-8EB2-47241ECE4343}" type="slidenum">
              <a:t>37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BCDEEB-F349-4096-9993-AD137D31B6BD}" type="slidenum">
              <a:t>37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large number (10K) simultaneous.</a:t>
            </a:r>
          </a:p>
          <a:p>
            <a:pPr lvl="0"/>
            <a:r>
              <a:rPr lang="en-US" sz="1800"/>
              <a:t> - update function when locks ready. In flight.</a:t>
            </a:r>
          </a:p>
          <a:p>
            <a:pPr lvl="0"/>
            <a:r>
              <a:rPr lang="en-US" sz="1800"/>
              <a:t> -  Hide latency of individual.</a:t>
            </a:r>
          </a:p>
        </p:txBody>
      </p:sp>
    </p:spTree>
    <p:extLst>
      <p:ext uri="{BB962C8B-B14F-4D97-AF65-F5344CB8AC3E}">
        <p14:creationId xmlns:p14="http://schemas.microsoft.com/office/powerpoint/2010/main" val="16081881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9219FCB0-1345-45A6-8986-970769EFB7F1}" type="slidenum">
              <a:t>38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23761C4E-D0BD-4E6D-9755-B3D7BF121DD2}" type="slidenum">
              <a:t>38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- Small problem</a:t>
            </a:r>
          </a:p>
        </p:txBody>
      </p:sp>
    </p:spTree>
    <p:extLst>
      <p:ext uri="{BB962C8B-B14F-4D97-AF65-F5344CB8AC3E}">
        <p14:creationId xmlns:p14="http://schemas.microsoft.com/office/powerpoint/2010/main" val="1867906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80FD57F-3DD6-4177-9CC5-898F71CA0377}" type="slidenum">
              <a:t>39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F910EFF1-04AF-4139-B7C6-7C2E6AA79253}" type="slidenum">
              <a:t>39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To evaluate…</a:t>
            </a:r>
          </a:p>
        </p:txBody>
      </p:sp>
    </p:spTree>
    <p:extLst>
      <p:ext uri="{BB962C8B-B14F-4D97-AF65-F5344CB8AC3E}">
        <p14:creationId xmlns:p14="http://schemas.microsoft.com/office/powerpoint/2010/main" val="14838276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1CEB9AE4-5E45-44A7-A69A-4E0E297C5AA6}" type="slidenum">
              <a:t>40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2BECEB5-51EC-477B-9FF0-B0702A80BDE6}" type="slidenum">
              <a:t>40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Highly dynamic and stresses the locking engine. We do pretty well.</a:t>
            </a:r>
          </a:p>
        </p:txBody>
      </p:sp>
    </p:spTree>
    <p:extLst>
      <p:ext uri="{BB962C8B-B14F-4D97-AF65-F5344CB8AC3E}">
        <p14:creationId xmlns:p14="http://schemas.microsoft.com/office/powerpoint/2010/main" val="4256206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C3D1AE9-52E6-4EC5-845A-C3D2B623784F}" type="slidenum">
              <a:t>5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78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07E4DDCD-E333-4092-BE57-ED7960A626AB}" type="slidenum">
              <a:t>41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18F57727-B009-4561-84D3-6DA341C097AC}" type="slidenum">
              <a:t>41</a:t>
            </a:fld>
            <a:endParaRPr lang="en-US"/>
          </a:p>
        </p:txBody>
      </p:sp>
      <p:sp>
        <p:nvSpPr>
          <p:cNvPr id="2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 wrap="square" lIns="90000" tIns="45000" rIns="90000" bIns="45000" anchor="t">
            <a:noAutofit/>
          </a:bodyPr>
          <a:lstStyle/>
          <a:p>
            <a:pPr lvl="0"/>
            <a:endParaRPr lang="en-US"/>
          </a:p>
        </p:txBody>
      </p:sp>
      <p:sp>
        <p:nvSpPr>
          <p:cNvPr id="4" name="Slide Image Placeholder 3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94918536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B971D84-E039-47CE-92E6-4A033EC7E3A9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944000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3EE43684-C927-4C5F-B747-827A875C2040}" type="slidenum">
              <a:t>43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79FFA47D-069D-473C-A9F7-F54E8FDDCAFE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 - evaluate behavior. Plot progress.</a:t>
            </a:r>
          </a:p>
          <a:p>
            <a:pPr lvl="0"/>
            <a:r>
              <a:rPr lang="en-US" sz="1800"/>
              <a:t> - linear progress</a:t>
            </a:r>
          </a:p>
          <a:p>
            <a:pPr lvl="0"/>
            <a:r>
              <a:rPr lang="en-US" sz="1800"/>
              <a:t> - Introduce one slow machine into the system</a:t>
            </a:r>
          </a:p>
        </p:txBody>
      </p:sp>
    </p:spTree>
    <p:extLst>
      <p:ext uri="{BB962C8B-B14F-4D97-AF65-F5344CB8AC3E}">
        <p14:creationId xmlns:p14="http://schemas.microsoft.com/office/powerpoint/2010/main" val="4773903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ECBA09C5-79BA-4258-9A2E-174193F45B7A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7575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Typically hard to implement.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Our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layer design makes it hard to implement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73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instead of snapshotting machines, lets think extremely fine grained. We have a graph. Lets map this to the graph.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On such granularity, did we make the problem harder?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given edge consistency, extremely  easy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GraphLab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! 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GraphLab’s</a:t>
            </a:r>
            <a:r>
              <a:rPr lang="en-US" dirty="0" smtClean="0"/>
              <a:t> </a:t>
            </a:r>
            <a:r>
              <a:rPr lang="en-US" dirty="0" err="1" smtClean="0"/>
              <a:t>async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checkpointing</a:t>
            </a:r>
            <a:r>
              <a:rPr lang="en-US" baseline="0" dirty="0" smtClean="0"/>
              <a:t> can be done entirely within </a:t>
            </a:r>
            <a:r>
              <a:rPr lang="en-US" baseline="0" dirty="0" err="1" smtClean="0"/>
              <a:t>GraphLab</a:t>
            </a:r>
            <a:r>
              <a:rPr lang="en-US" baseline="0" smtClean="0"/>
              <a:t>!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0737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Lets</a:t>
            </a:r>
            <a:r>
              <a:rPr lang="en-US" baseline="0" dirty="0" smtClean="0"/>
              <a:t> see the behavior of this Asynchronous Snapshot procedure.</a:t>
            </a:r>
          </a:p>
          <a:p>
            <a:r>
              <a:rPr lang="en-US" baseline="0" dirty="0" smtClean="0"/>
              <a:t> Instead of a flat-line, we get a little curve.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5F6D-BA34-F541-9DBB-DD8D7132CE4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1993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 hangingPunct="1"/>
            <a:fld id="{56BD7CB9-5086-4933-9A6E-E78E6AD9751A}" type="slidenum">
              <a:t>48</a:t>
            </a:fld>
            <a:endParaRPr lang="en-US" sz="1800">
              <a:solidFill>
                <a:srgbClr val="000000"/>
              </a:solidFill>
              <a:latin typeface="+mn-lt" pitchFamily="18"/>
              <a:ea typeface="+mn-ea" pitchFamily="2"/>
              <a:cs typeface="+mn-cs" pitchFamily="2"/>
            </a:endParaRPr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83384AC6-4BC5-4958-888B-A8EED0A218CC}" type="slidenum">
              <a:t>48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>
            <a:noAutofit/>
          </a:bodyPr>
          <a:lstStyle/>
          <a:p>
            <a:pPr lvl="0"/>
            <a:r>
              <a:rPr lang="en-US" sz="1800"/>
              <a:t>Obtain Performance ,efficiency and scalability while as a high level abstraction, while as a high level abstraction without sacrificing useability</a:t>
            </a:r>
          </a:p>
        </p:txBody>
      </p:sp>
    </p:spTree>
    <p:extLst>
      <p:ext uri="{BB962C8B-B14F-4D97-AF65-F5344CB8AC3E}">
        <p14:creationId xmlns:p14="http://schemas.microsoft.com/office/powerpoint/2010/main" val="18009213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D308A5-3DD5-4A8F-8807-E84CCDF21F1A}" type="slidenum"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44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D308A5-3DD5-4A8F-8807-E84CCDF21F1A}" type="slidenum"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4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C0A39CBE-6F11-482E-B59E-D1704171BCB2}" type="slidenum">
              <a:t>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73554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9BD308A5-3DD5-4A8F-8807-E84CCDF21F1A}" type="slidenum"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14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3C900576-C6D0-4520-B883-F133C157C351}" type="slidenum">
              <a:t>7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48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57FFE61-4A07-41DE-879A-EAD6D8BE96E0}" type="slidenum">
              <a:t>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59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42750475-BFA6-4A16-A9E5-C88AD4613C89}" type="slidenum">
              <a:t>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15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A4D0C24B-AF93-48DD-A8C6-7E72A4A60C3A}" type="slidenum">
              <a:t>10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8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3FA0D3-744B-479C-9C88-29E86DFFFF2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3A786B-0912-4750-AD5F-14269CB47E3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9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6852DB-66C6-428D-93BE-AB951AC89F5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74932C-EDF2-4259-B3DD-6BBB715291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B565CD-3C75-4297-9549-67AA3D6A2D8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1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C34B6C2-0274-4E5A-A3B9-9051E78A040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B3BAD4-0472-4E30-B7F7-055706677F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2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D8ED66-51A5-41A4-8D45-C31FB95D332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593937-F83B-4609-B879-C766B3AC6B3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5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CD6E6-51A3-4C6A-B4DA-5186BF532F5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0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66942A-1074-4F82-8D70-F79BE43BF0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4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5"/>
          <p:cNvPicPr>
            <a:picLocks noChangeAspect="1"/>
          </p:cNvPicPr>
          <p:nvPr/>
        </p:nvPicPr>
        <p:blipFill>
          <a:blip r:embed="rId13">
            <a:lum bright="-50000"/>
            <a:alphaModFix/>
          </a:blip>
          <a:srcRect/>
          <a:stretch>
            <a:fillRect/>
          </a:stretch>
        </p:blipFill>
        <p:spPr>
          <a:xfrm>
            <a:off x="76320" y="187200"/>
            <a:ext cx="1066320" cy="591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914400" y="6324479"/>
            <a:ext cx="19047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3352680" y="6324479"/>
            <a:ext cx="289512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lvl="0" rtl="0" hangingPunct="0">
              <a:buNone/>
              <a:tabLst/>
              <a:defRPr lang="en-US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6781680" y="6324479"/>
            <a:ext cx="1904760" cy="4568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en-US" sz="1800" b="0" i="0" u="none" strike="noStrike" kern="1200" spc="0">
                <a:solidFill>
                  <a:srgbClr val="000000"/>
                </a:solidFill>
                <a:latin typeface="Calibri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5091F6D-8F73-43B3-B0E7-6AABEBFBBBFC}" type="slidenum">
              <a:t>‹#›</a:t>
            </a:fld>
            <a:endParaRPr lang="en-US"/>
          </a:p>
        </p:txBody>
      </p:sp>
      <p:sp>
        <p:nvSpPr>
          <p:cNvPr id="6" name="Title Placeholder 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endParaRPr lang="en-US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en-US" sz="1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1">
        <a:spcBef>
          <a:spcPts val="0"/>
        </a:spcBef>
        <a:spcAft>
          <a:spcPts val="1417"/>
        </a:spcAft>
        <a:tabLst/>
        <a:defRPr lang="en-US" sz="2800" b="0" i="0" u="none" strike="noStrike" kern="1200" spc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 lvl="0"/>
            <a:fld id="{5153803B-4C5B-4E27-83F3-BCD4015D928D}" type="datetime1">
              <a:rPr lang="en-US" smtClean="0"/>
              <a:pPr lvl="0"/>
              <a:t>2/12/15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7.xml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22.emf"/><Relationship Id="rId1" Type="http://schemas.openxmlformats.org/officeDocument/2006/relationships/vmlDrawing" Target="../drawings/vmlDrawing1.vml"/><Relationship Id="rId2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13.jpg"/><Relationship Id="rId8" Type="http://schemas.openxmlformats.org/officeDocument/2006/relationships/image" Target="../media/image14.jp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4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jp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1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mu.edu/~ylow/vldb5.pptx" TargetMode="External"/><Relationship Id="rId4" Type="http://schemas.openxmlformats.org/officeDocument/2006/relationships/hyperlink" Target="http://bickson.blogspot.com/2013/02/co-em-algorithm-in-graphchi_19.html" TargetMode="External"/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5783" y="2689225"/>
            <a:ext cx="6400800" cy="838200"/>
          </a:xfrm>
        </p:spPr>
        <p:txBody>
          <a:bodyPr/>
          <a:lstStyle/>
          <a:p>
            <a:r>
              <a:rPr lang="en-US" sz="3600" dirty="0" smtClean="0"/>
              <a:t>Yucheng Low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243716" y="4052866"/>
            <a:ext cx="914400" cy="2056031"/>
            <a:chOff x="3013219" y="4267200"/>
            <a:chExt cx="914400" cy="2056031"/>
          </a:xfrm>
        </p:grpSpPr>
        <p:pic>
          <p:nvPicPr>
            <p:cNvPr id="1027" name="Picture 3" descr="Z:\Documents\svn\select\www\people\images\aapo.jp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3219" y="4267200"/>
              <a:ext cx="914400" cy="1371600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96675" y="5676900"/>
              <a:ext cx="7612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Aapo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Kyrola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25810" y="4052866"/>
            <a:ext cx="916858" cy="2056031"/>
            <a:chOff x="5179142" y="4267200"/>
            <a:chExt cx="916858" cy="2056031"/>
          </a:xfrm>
        </p:grpSpPr>
        <p:pic>
          <p:nvPicPr>
            <p:cNvPr id="1028" name="Picture 4" descr="Z:\Documents\svn\select\www\people\images\bickson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9142" y="4267200"/>
              <a:ext cx="903642" cy="13716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200113" y="5676900"/>
              <a:ext cx="8958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Danny</a:t>
              </a:r>
            </a:p>
            <a:p>
              <a:pPr algn="ctr" defTabSz="914400"/>
              <a:r>
                <a:rPr lang="en-US" dirty="0" err="1">
                  <a:solidFill>
                    <a:prstClr val="black"/>
                  </a:solidFill>
                  <a:latin typeface="Calibri"/>
                </a:rPr>
                <a:t>Bickson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14584" y="1804611"/>
            <a:ext cx="902941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A Framework for Machine Learning and Data Mining in the Cloud </a:t>
            </a:r>
            <a:endParaRPr lang="en-US" sz="25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441965" y="4052866"/>
            <a:ext cx="1034057" cy="2056031"/>
            <a:chOff x="1546672" y="4267200"/>
            <a:chExt cx="1034057" cy="2056031"/>
          </a:xfrm>
        </p:grpSpPr>
        <p:sp>
          <p:nvSpPr>
            <p:cNvPr id="30" name="TextBox 29"/>
            <p:cNvSpPr txBox="1"/>
            <p:nvPr/>
          </p:nvSpPr>
          <p:spPr>
            <a:xfrm>
              <a:off x="1546672" y="5676900"/>
              <a:ext cx="103405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Joseph</a:t>
              </a:r>
            </a:p>
            <a:p>
              <a:pPr algn="ctr" defTabSz="914400"/>
              <a:r>
                <a:rPr lang="en-US" dirty="0">
                  <a:solidFill>
                    <a:prstClr val="black"/>
                  </a:solidFill>
                  <a:latin typeface="Calibri"/>
                </a:rPr>
                <a:t>Gonzalez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63769" y="4267200"/>
              <a:ext cx="999862" cy="1371600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5610362" y="4052866"/>
            <a:ext cx="1020762" cy="2056031"/>
            <a:chOff x="3322638" y="4343400"/>
            <a:chExt cx="1020762" cy="2056031"/>
          </a:xfrm>
        </p:grpSpPr>
        <p:pic>
          <p:nvPicPr>
            <p:cNvPr id="22" name="Picture 5" descr="Z:\Documents\svn\select\www\people\images\guestrin.jp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638" y="4343400"/>
              <a:ext cx="1020762" cy="1371600"/>
            </a:xfrm>
            <a:prstGeom prst="rect">
              <a:avLst/>
            </a:prstGeom>
            <a:noFill/>
          </p:spPr>
        </p:pic>
        <p:sp>
          <p:nvSpPr>
            <p:cNvPr id="24" name="TextBox 23"/>
            <p:cNvSpPr txBox="1"/>
            <p:nvPr/>
          </p:nvSpPr>
          <p:spPr>
            <a:xfrm>
              <a:off x="3347931" y="5753100"/>
              <a:ext cx="9868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Carlos</a:t>
              </a:r>
            </a:p>
            <a:p>
              <a:pPr algn="ctr"/>
              <a:r>
                <a:rPr lang="en-US" dirty="0" err="1" smtClean="0"/>
                <a:t>Guestrin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98818" y="4052866"/>
            <a:ext cx="1193533" cy="2056031"/>
            <a:chOff x="6610730" y="4343400"/>
            <a:chExt cx="1193533" cy="2056031"/>
          </a:xfrm>
        </p:grpSpPr>
        <p:pic>
          <p:nvPicPr>
            <p:cNvPr id="23" name="Picture 11" descr="http://blog.swivel.com/photos/uncategorized/2007/06/18/jmhcas.jp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121" y="4343400"/>
              <a:ext cx="1116992" cy="1371600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6610730" y="5753100"/>
              <a:ext cx="11935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Joe</a:t>
              </a:r>
            </a:p>
            <a:p>
              <a:pPr algn="ctr"/>
              <a:r>
                <a:rPr lang="en-US" dirty="0" err="1" smtClean="0"/>
                <a:t>Hellerstein</a:t>
              </a:r>
              <a:endParaRPr lang="en-US" dirty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18150" y="115423"/>
            <a:ext cx="5021512" cy="171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2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ynamic Computation: 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64022" y="131415"/>
            <a:ext cx="7272337" cy="1338262"/>
          </a:xfrm>
        </p:spPr>
        <p:txBody>
          <a:bodyPr/>
          <a:lstStyle/>
          <a:p>
            <a:pPr lvl="0"/>
            <a:r>
              <a:rPr lang="en-US" sz="4000" b="0" dirty="0" smtClean="0"/>
              <a:t>	Dynamic </a:t>
            </a:r>
            <a:r>
              <a:rPr lang="en-US" sz="4000" b="0" dirty="0"/>
              <a:t>Computation: </a:t>
            </a:r>
            <a:br>
              <a:rPr lang="en-US" sz="4000" b="0" dirty="0"/>
            </a:br>
            <a:endParaRPr lang="en-US" sz="4000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439369" y="1074529"/>
            <a:ext cx="7272337" cy="4965700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sz="2200" dirty="0"/>
              <a:t>prioritizing computation can further accelerate convergence for a variety of graph algorithms including PageRank. If we update all parameters equally often, we waste time </a:t>
            </a:r>
            <a:r>
              <a:rPr lang="en-US" sz="2200" dirty="0" err="1"/>
              <a:t>recomputing</a:t>
            </a:r>
            <a:r>
              <a:rPr lang="en-US" sz="2200" dirty="0"/>
              <a:t> parameters that have effectively converged. Conversely, by focusing early computation on more challenging parameters, we can potentially accelerate convergence.</a:t>
            </a:r>
          </a:p>
          <a:p>
            <a:pPr lvl="0">
              <a:spcBef>
                <a:spcPts val="2001"/>
              </a:spcBef>
              <a:buNone/>
            </a:pP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71800" y="3810240"/>
            <a:ext cx="3471479" cy="253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Data Mining Algorithm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68537" y="293735"/>
            <a:ext cx="7272337" cy="1152525"/>
          </a:xfrm>
        </p:spPr>
        <p:txBody>
          <a:bodyPr/>
          <a:lstStyle/>
          <a:p>
            <a:pPr lvl="0"/>
            <a:r>
              <a:rPr lang="en-US" sz="4500" b="0" dirty="0"/>
              <a:t>Machine Learning and Data Mining Algorithm Properties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20793" y="1641545"/>
            <a:ext cx="7272337" cy="4513263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sz="2500" dirty="0" err="1"/>
              <a:t>Serializability</a:t>
            </a:r>
            <a:r>
              <a:rPr lang="en-US" dirty="0"/>
              <a:t>:</a:t>
            </a:r>
            <a:r>
              <a:rPr lang="en-US" sz="2200" dirty="0"/>
              <a:t> </a:t>
            </a:r>
            <a:endParaRPr lang="en-US" sz="2200" dirty="0" smtClean="0"/>
          </a:p>
          <a:p>
            <a:pPr marL="114300" lvl="0" indent="0">
              <a:spcBef>
                <a:spcPts val="2001"/>
              </a:spcBef>
              <a:buNone/>
            </a:pPr>
            <a:r>
              <a:rPr lang="en-US" sz="2200" dirty="0" smtClean="0"/>
              <a:t>By </a:t>
            </a:r>
            <a:r>
              <a:rPr lang="en-US" sz="2200" dirty="0"/>
              <a:t>ensuring that all parallel executions have an equivalent sequential execution, </a:t>
            </a:r>
            <a:r>
              <a:rPr lang="en-US" sz="2200" dirty="0" err="1"/>
              <a:t>serializability</a:t>
            </a:r>
            <a:r>
              <a:rPr lang="en-US" sz="2200" dirty="0"/>
              <a:t> eliminates many challenges associated with designing, implementing, and testing parallel MLDM algorithms. In addition, many algorithms converge faster if </a:t>
            </a:r>
            <a:r>
              <a:rPr lang="en-US" sz="2200" dirty="0" err="1"/>
              <a:t>serializability</a:t>
            </a:r>
            <a:r>
              <a:rPr lang="en-US" sz="2200" dirty="0"/>
              <a:t> is ensured, and some even require </a:t>
            </a:r>
            <a:r>
              <a:rPr lang="en-US" sz="2200" dirty="0" err="1"/>
              <a:t>serializability</a:t>
            </a:r>
            <a:r>
              <a:rPr lang="en-US" sz="2200" dirty="0"/>
              <a:t> for correctness.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sz="2200" dirty="0" err="1"/>
              <a:t>GraphLab</a:t>
            </a:r>
            <a:r>
              <a:rPr lang="en-US" sz="2200" dirty="0"/>
              <a:t> supports a broad range of consistency settings, allowing a program to choose the level of consistency needed for correctness.</a:t>
            </a:r>
          </a:p>
          <a:p>
            <a:pPr lvl="0">
              <a:spcBef>
                <a:spcPts val="2001"/>
              </a:spcBef>
              <a:buNone/>
            </a:pPr>
            <a:endParaRPr lang="en-US" dirty="0"/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GraphLab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EC764F24-CDBC-47BF-899A-7F18ED1D384D}" type="slidenum">
              <a:t>12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07773" y="131414"/>
            <a:ext cx="7272337" cy="1338262"/>
          </a:xfrm>
        </p:spPr>
        <p:txBody>
          <a:bodyPr/>
          <a:lstStyle/>
          <a:p>
            <a:pPr lvl="0"/>
            <a:r>
              <a:rPr lang="en-US"/>
              <a:t>The GraphLab Framework</a:t>
            </a:r>
          </a:p>
        </p:txBody>
      </p:sp>
      <p:grpSp>
        <p:nvGrpSpPr>
          <p:cNvPr id="3" name="Group 269"/>
          <p:cNvGrpSpPr/>
          <p:nvPr/>
        </p:nvGrpSpPr>
        <p:grpSpPr>
          <a:xfrm>
            <a:off x="2827127" y="4295905"/>
            <a:ext cx="4209844" cy="2199116"/>
            <a:chOff x="2827127" y="4295905"/>
            <a:chExt cx="4209844" cy="2199116"/>
          </a:xfrm>
        </p:grpSpPr>
        <p:sp>
          <p:nvSpPr>
            <p:cNvPr id="4" name="TextBox 16"/>
            <p:cNvSpPr/>
            <p:nvPr/>
          </p:nvSpPr>
          <p:spPr>
            <a:xfrm rot="64800">
              <a:off x="3351122" y="4295905"/>
              <a:ext cx="3216239" cy="51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Consistency Model</a:t>
              </a:r>
            </a:p>
          </p:txBody>
        </p:sp>
        <p:grpSp>
          <p:nvGrpSpPr>
            <p:cNvPr id="5" name="Group 123"/>
            <p:cNvGrpSpPr/>
            <p:nvPr/>
          </p:nvGrpSpPr>
          <p:grpSpPr>
            <a:xfrm>
              <a:off x="2827127" y="5013262"/>
              <a:ext cx="4209844" cy="1481759"/>
              <a:chOff x="2827127" y="5013262"/>
              <a:chExt cx="4209844" cy="1481759"/>
            </a:xfrm>
          </p:grpSpPr>
          <p:sp>
            <p:nvSpPr>
              <p:cNvPr id="6" name="Oval 89"/>
              <p:cNvSpPr/>
              <p:nvPr/>
            </p:nvSpPr>
            <p:spPr>
              <a:xfrm rot="64800">
                <a:off x="3672570" y="5013262"/>
                <a:ext cx="2524680" cy="14817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38160">
                <a:solidFill>
                  <a:srgbClr val="6E832C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7" name="Oval 92"/>
              <p:cNvSpPr/>
              <p:nvPr/>
            </p:nvSpPr>
            <p:spPr>
              <a:xfrm rot="64800">
                <a:off x="4245291" y="5219561"/>
                <a:ext cx="1454040" cy="1152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6B4A0B"/>
              </a:solidFill>
              <a:ln w="38160">
                <a:solidFill>
                  <a:srgbClr val="4B3307"/>
                </a:solidFill>
                <a:custDash>
                  <a:ds d="400000" sp="100000"/>
                </a:custDash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" name="Oval 95"/>
              <p:cNvSpPr/>
              <p:nvPr/>
            </p:nvSpPr>
            <p:spPr>
              <a:xfrm rot="64800">
                <a:off x="4680087" y="5404608"/>
                <a:ext cx="573480" cy="8640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423E5C"/>
              </a:solidFill>
              <a:ln w="38160">
                <a:solidFill>
                  <a:srgbClr val="2D2A4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" name="Oval 97"/>
              <p:cNvSpPr/>
              <p:nvPr/>
            </p:nvSpPr>
            <p:spPr>
              <a:xfrm rot="64800">
                <a:off x="4794532" y="5657003"/>
                <a:ext cx="381960" cy="411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0" name="Oval 98"/>
              <p:cNvSpPr/>
              <p:nvPr/>
            </p:nvSpPr>
            <p:spPr>
              <a:xfrm rot="64800">
                <a:off x="5729812" y="5669607"/>
                <a:ext cx="382320" cy="411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1" name="Oval 6"/>
              <p:cNvSpPr/>
              <p:nvPr/>
            </p:nvSpPr>
            <p:spPr>
              <a:xfrm rot="64800">
                <a:off x="3817127" y="5633246"/>
                <a:ext cx="382320" cy="411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12" name="Curved Connector 102"/>
              <p:cNvCxnSpPr/>
              <p:nvPr/>
            </p:nvCxnSpPr>
            <p:spPr>
              <a:xfrm flipH="1" flipV="1">
                <a:off x="4199760" y="5842800"/>
                <a:ext cx="594720" cy="16199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13" name="Cube 103"/>
              <p:cNvSpPr/>
              <p:nvPr/>
            </p:nvSpPr>
            <p:spPr>
              <a:xfrm rot="64800">
                <a:off x="4439726" y="5741216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4" name="Cube 106"/>
              <p:cNvSpPr/>
              <p:nvPr/>
            </p:nvSpPr>
            <p:spPr>
              <a:xfrm rot="64800">
                <a:off x="5832210" y="5772896"/>
                <a:ext cx="186120" cy="2052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Cube 107"/>
              <p:cNvSpPr/>
              <p:nvPr/>
            </p:nvSpPr>
            <p:spPr>
              <a:xfrm rot="64800">
                <a:off x="4901609" y="5755256"/>
                <a:ext cx="186120" cy="2052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6" name="Cube 108"/>
              <p:cNvSpPr/>
              <p:nvPr/>
            </p:nvSpPr>
            <p:spPr>
              <a:xfrm rot="64800">
                <a:off x="3919166" y="5736536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17" name="Curved Connector 109"/>
              <p:cNvCxnSpPr/>
              <p:nvPr/>
            </p:nvCxnSpPr>
            <p:spPr>
              <a:xfrm flipH="1" flipV="1">
                <a:off x="5177160" y="5866199"/>
                <a:ext cx="553320" cy="540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18" name="Cube 110"/>
              <p:cNvSpPr/>
              <p:nvPr/>
            </p:nvSpPr>
            <p:spPr>
              <a:xfrm rot="64800">
                <a:off x="5353770" y="5768936"/>
                <a:ext cx="186120" cy="2052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9" name="Oval 111"/>
              <p:cNvSpPr/>
              <p:nvPr/>
            </p:nvSpPr>
            <p:spPr>
              <a:xfrm rot="64800">
                <a:off x="6654651" y="5686887"/>
                <a:ext cx="382320" cy="41112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0" name="Cube 114"/>
              <p:cNvSpPr/>
              <p:nvPr/>
            </p:nvSpPr>
            <p:spPr>
              <a:xfrm rot="64800">
                <a:off x="6756686" y="5790176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21" name="Curved Connector 115"/>
              <p:cNvCxnSpPr/>
              <p:nvPr/>
            </p:nvCxnSpPr>
            <p:spPr>
              <a:xfrm flipH="1" flipV="1">
                <a:off x="6112440" y="5878440"/>
                <a:ext cx="541799" cy="1260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22" name="Cube 116"/>
              <p:cNvSpPr/>
              <p:nvPr/>
            </p:nvSpPr>
            <p:spPr>
              <a:xfrm rot="64800">
                <a:off x="6278605" y="5786215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3" name="Oval 117"/>
              <p:cNvSpPr/>
              <p:nvPr/>
            </p:nvSpPr>
            <p:spPr>
              <a:xfrm rot="64800">
                <a:off x="2827127" y="5619923"/>
                <a:ext cx="381960" cy="4114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24" name="Curved Connector 119"/>
              <p:cNvCxnSpPr/>
              <p:nvPr/>
            </p:nvCxnSpPr>
            <p:spPr>
              <a:xfrm flipH="1" flipV="1">
                <a:off x="3209760" y="5828760"/>
                <a:ext cx="607320" cy="648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25" name="Cube 120"/>
              <p:cNvSpPr/>
              <p:nvPr/>
            </p:nvSpPr>
            <p:spPr>
              <a:xfrm rot="64800">
                <a:off x="3407606" y="5727176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6" name="Cube 122"/>
              <p:cNvSpPr/>
              <p:nvPr/>
            </p:nvSpPr>
            <p:spPr>
              <a:xfrm rot="64800">
                <a:off x="2929525" y="5723216"/>
                <a:ext cx="186120" cy="20556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</p:grpSp>
      <p:grpSp>
        <p:nvGrpSpPr>
          <p:cNvPr id="27" name="Group 4"/>
          <p:cNvGrpSpPr/>
          <p:nvPr/>
        </p:nvGrpSpPr>
        <p:grpSpPr>
          <a:xfrm>
            <a:off x="609480" y="1660319"/>
            <a:ext cx="3580919" cy="2835001"/>
            <a:chOff x="609480" y="1660319"/>
            <a:chExt cx="3580919" cy="2835001"/>
          </a:xfrm>
        </p:grpSpPr>
        <p:sp>
          <p:nvSpPr>
            <p:cNvPr id="28" name="TextBox 6"/>
            <p:cNvSpPr/>
            <p:nvPr/>
          </p:nvSpPr>
          <p:spPr>
            <a:xfrm>
              <a:off x="609480" y="1660319"/>
              <a:ext cx="3580919" cy="94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Graph Based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1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Data Representation</a:t>
              </a:r>
            </a:p>
          </p:txBody>
        </p:sp>
        <p:grpSp>
          <p:nvGrpSpPr>
            <p:cNvPr id="29" name="Group 206"/>
            <p:cNvGrpSpPr/>
            <p:nvPr/>
          </p:nvGrpSpPr>
          <p:grpSpPr>
            <a:xfrm>
              <a:off x="1371599" y="2803320"/>
              <a:ext cx="2171521" cy="1692000"/>
              <a:chOff x="1371599" y="2803320"/>
              <a:chExt cx="2171521" cy="1692000"/>
            </a:xfrm>
          </p:grpSpPr>
          <p:cxnSp>
            <p:nvCxnSpPr>
              <p:cNvPr id="30" name="Straight Arrow Connector 209"/>
              <p:cNvCxnSpPr/>
              <p:nvPr/>
            </p:nvCxnSpPr>
            <p:spPr>
              <a:xfrm>
                <a:off x="1582199" y="2906640"/>
                <a:ext cx="576001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1" name="Straight Arrow Connector 210"/>
              <p:cNvCxnSpPr/>
              <p:nvPr/>
            </p:nvCxnSpPr>
            <p:spPr>
              <a:xfrm>
                <a:off x="2365200" y="2906640"/>
                <a:ext cx="576360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2" name="Straight Arrow Connector 211"/>
              <p:cNvCxnSpPr/>
              <p:nvPr/>
            </p:nvCxnSpPr>
            <p:spPr>
              <a:xfrm flipV="1">
                <a:off x="1947240" y="2979719"/>
                <a:ext cx="241560" cy="59292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3" name="Straight Arrow Connector 212"/>
              <p:cNvCxnSpPr/>
              <p:nvPr/>
            </p:nvCxnSpPr>
            <p:spPr>
              <a:xfrm flipH="1" flipV="1">
                <a:off x="3117960" y="2979719"/>
                <a:ext cx="249120" cy="59292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4" name="Straight Arrow Connector 213"/>
              <p:cNvCxnSpPr/>
              <p:nvPr/>
            </p:nvCxnSpPr>
            <p:spPr>
              <a:xfrm flipV="1">
                <a:off x="2730240" y="2979719"/>
                <a:ext cx="241560" cy="59292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5" name="Straight Arrow Connector 214"/>
              <p:cNvCxnSpPr/>
              <p:nvPr/>
            </p:nvCxnSpPr>
            <p:spPr>
              <a:xfrm flipH="1" flipV="1">
                <a:off x="2334960" y="2979719"/>
                <a:ext cx="248760" cy="59292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36" name="Oval 4"/>
              <p:cNvSpPr/>
              <p:nvPr/>
            </p:nvSpPr>
            <p:spPr>
              <a:xfrm>
                <a:off x="1375560" y="2803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7" name="Oval 216"/>
              <p:cNvSpPr/>
              <p:nvPr/>
            </p:nvSpPr>
            <p:spPr>
              <a:xfrm>
                <a:off x="2158560" y="2803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8" name="Oval 217"/>
              <p:cNvSpPr/>
              <p:nvPr/>
            </p:nvSpPr>
            <p:spPr>
              <a:xfrm>
                <a:off x="2941560" y="2803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9" name="Oval 4"/>
              <p:cNvSpPr/>
              <p:nvPr/>
            </p:nvSpPr>
            <p:spPr>
              <a:xfrm>
                <a:off x="1375560" y="428904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0" name="Oval 219"/>
              <p:cNvSpPr/>
              <p:nvPr/>
            </p:nvSpPr>
            <p:spPr>
              <a:xfrm>
                <a:off x="2158560" y="428904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1" name="Oval 220"/>
              <p:cNvSpPr/>
              <p:nvPr/>
            </p:nvSpPr>
            <p:spPr>
              <a:xfrm>
                <a:off x="2941560" y="428904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2" name="Oval 4"/>
              <p:cNvSpPr/>
              <p:nvPr/>
            </p:nvSpPr>
            <p:spPr>
              <a:xfrm>
                <a:off x="1770840" y="354240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3" name="Oval 222"/>
              <p:cNvSpPr/>
              <p:nvPr/>
            </p:nvSpPr>
            <p:spPr>
              <a:xfrm>
                <a:off x="2553840" y="354240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4" name="Oval 223"/>
              <p:cNvSpPr/>
              <p:nvPr/>
            </p:nvSpPr>
            <p:spPr>
              <a:xfrm>
                <a:off x="3336840" y="354240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45" name="Straight Arrow Connector 224"/>
              <p:cNvCxnSpPr/>
              <p:nvPr/>
            </p:nvCxnSpPr>
            <p:spPr>
              <a:xfrm>
                <a:off x="1582199" y="4392360"/>
                <a:ext cx="576001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6" name="Straight Arrow Connector 225"/>
              <p:cNvCxnSpPr/>
              <p:nvPr/>
            </p:nvCxnSpPr>
            <p:spPr>
              <a:xfrm>
                <a:off x="2365200" y="4392360"/>
                <a:ext cx="576360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7" name="Straight Arrow Connector 226"/>
              <p:cNvCxnSpPr/>
              <p:nvPr/>
            </p:nvCxnSpPr>
            <p:spPr>
              <a:xfrm flipH="1" flipV="1">
                <a:off x="1947240" y="3718800"/>
                <a:ext cx="241560" cy="6001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8" name="Straight Arrow Connector 227"/>
              <p:cNvCxnSpPr/>
              <p:nvPr/>
            </p:nvCxnSpPr>
            <p:spPr>
              <a:xfrm flipV="1">
                <a:off x="3117960" y="3718800"/>
                <a:ext cx="249120" cy="6001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9" name="Straight Arrow Connector 228"/>
              <p:cNvCxnSpPr/>
              <p:nvPr/>
            </p:nvCxnSpPr>
            <p:spPr>
              <a:xfrm flipH="1" flipV="1">
                <a:off x="2730240" y="3718800"/>
                <a:ext cx="241560" cy="6001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50" name="Straight Arrow Connector 229"/>
              <p:cNvCxnSpPr/>
              <p:nvPr/>
            </p:nvCxnSpPr>
            <p:spPr>
              <a:xfrm flipV="1">
                <a:off x="2334960" y="3718800"/>
                <a:ext cx="248760" cy="6001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grpSp>
            <p:nvGrpSpPr>
              <p:cNvPr id="51" name="Group 182"/>
              <p:cNvGrpSpPr/>
              <p:nvPr/>
            </p:nvGrpSpPr>
            <p:grpSpPr>
              <a:xfrm>
                <a:off x="1371599" y="2843640"/>
                <a:ext cx="2146321" cy="1645560"/>
                <a:chOff x="1371599" y="2843640"/>
                <a:chExt cx="2146321" cy="1645560"/>
              </a:xfrm>
            </p:grpSpPr>
            <p:sp>
              <p:nvSpPr>
                <p:cNvPr id="52" name="Cube 244"/>
                <p:cNvSpPr/>
                <p:nvPr/>
              </p:nvSpPr>
              <p:spPr>
                <a:xfrm>
                  <a:off x="1401119" y="284364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3" name="Cube 245"/>
                <p:cNvSpPr/>
                <p:nvPr/>
              </p:nvSpPr>
              <p:spPr>
                <a:xfrm>
                  <a:off x="2981520" y="284364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4" name="Cube 246"/>
                <p:cNvSpPr/>
                <p:nvPr/>
              </p:nvSpPr>
              <p:spPr>
                <a:xfrm>
                  <a:off x="2553480" y="35661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5" name="Cube 247"/>
                <p:cNvSpPr/>
                <p:nvPr/>
              </p:nvSpPr>
              <p:spPr>
                <a:xfrm>
                  <a:off x="1776960" y="35661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6" name="Cube 248"/>
                <p:cNvSpPr/>
                <p:nvPr/>
              </p:nvSpPr>
              <p:spPr>
                <a:xfrm>
                  <a:off x="2178360" y="284364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7" name="Cube 249"/>
                <p:cNvSpPr/>
                <p:nvPr/>
              </p:nvSpPr>
              <p:spPr>
                <a:xfrm>
                  <a:off x="2967119" y="432432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8" name="Cube 250"/>
                <p:cNvSpPr/>
                <p:nvPr/>
              </p:nvSpPr>
              <p:spPr>
                <a:xfrm>
                  <a:off x="2182320" y="43041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9" name="Cube 251"/>
                <p:cNvSpPr/>
                <p:nvPr/>
              </p:nvSpPr>
              <p:spPr>
                <a:xfrm>
                  <a:off x="1371599" y="432900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0" name="Cube 252"/>
                <p:cNvSpPr/>
                <p:nvPr/>
              </p:nvSpPr>
              <p:spPr>
                <a:xfrm>
                  <a:off x="3342960" y="35661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1" name="Group 192"/>
              <p:cNvGrpSpPr/>
              <p:nvPr/>
            </p:nvGrpSpPr>
            <p:grpSpPr>
              <a:xfrm>
                <a:off x="1770840" y="2824560"/>
                <a:ext cx="1596240" cy="1657800"/>
                <a:chOff x="1770840" y="2824560"/>
                <a:chExt cx="1596240" cy="1657800"/>
              </a:xfrm>
            </p:grpSpPr>
            <p:sp>
              <p:nvSpPr>
                <p:cNvPr id="62" name="Cube 232"/>
                <p:cNvSpPr/>
                <p:nvPr/>
              </p:nvSpPr>
              <p:spPr>
                <a:xfrm>
                  <a:off x="1770840" y="283320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3" name="Cube 233"/>
                <p:cNvSpPr/>
                <p:nvPr/>
              </p:nvSpPr>
              <p:spPr>
                <a:xfrm>
                  <a:off x="2569680" y="28245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4" name="Cube 234"/>
                <p:cNvSpPr/>
                <p:nvPr/>
              </p:nvSpPr>
              <p:spPr>
                <a:xfrm>
                  <a:off x="1976760" y="3228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5" name="Cube 235"/>
                <p:cNvSpPr/>
                <p:nvPr/>
              </p:nvSpPr>
              <p:spPr>
                <a:xfrm>
                  <a:off x="2396880" y="3228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6" name="Cube 236"/>
                <p:cNvSpPr/>
                <p:nvPr/>
              </p:nvSpPr>
              <p:spPr>
                <a:xfrm>
                  <a:off x="2783880" y="3228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7" name="Cube 237"/>
                <p:cNvSpPr/>
                <p:nvPr/>
              </p:nvSpPr>
              <p:spPr>
                <a:xfrm>
                  <a:off x="3192120" y="3228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8" name="Cube 238"/>
                <p:cNvSpPr/>
                <p:nvPr/>
              </p:nvSpPr>
              <p:spPr>
                <a:xfrm>
                  <a:off x="1969920" y="39286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9" name="Cube 239"/>
                <p:cNvSpPr/>
                <p:nvPr/>
              </p:nvSpPr>
              <p:spPr>
                <a:xfrm>
                  <a:off x="2390040" y="39286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0" name="Cube 240"/>
                <p:cNvSpPr/>
                <p:nvPr/>
              </p:nvSpPr>
              <p:spPr>
                <a:xfrm>
                  <a:off x="2777400" y="39286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1" name="Cube 241"/>
                <p:cNvSpPr/>
                <p:nvPr/>
              </p:nvSpPr>
              <p:spPr>
                <a:xfrm>
                  <a:off x="3185279" y="39286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2" name="Cube 242"/>
                <p:cNvSpPr/>
                <p:nvPr/>
              </p:nvSpPr>
              <p:spPr>
                <a:xfrm>
                  <a:off x="1770840" y="43221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3" name="Cube 243"/>
                <p:cNvSpPr/>
                <p:nvPr/>
              </p:nvSpPr>
              <p:spPr>
                <a:xfrm>
                  <a:off x="2569680" y="431352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</p:grpSp>
      <p:grpSp>
        <p:nvGrpSpPr>
          <p:cNvPr id="74" name="Group 118"/>
          <p:cNvGrpSpPr/>
          <p:nvPr/>
        </p:nvGrpSpPr>
        <p:grpSpPr>
          <a:xfrm>
            <a:off x="5029200" y="1097280"/>
            <a:ext cx="3383280" cy="2948399"/>
            <a:chOff x="5029200" y="1097280"/>
            <a:chExt cx="3383280" cy="2948399"/>
          </a:xfrm>
        </p:grpSpPr>
        <p:grpSp>
          <p:nvGrpSpPr>
            <p:cNvPr id="75" name="Group 121"/>
            <p:cNvGrpSpPr/>
            <p:nvPr/>
          </p:nvGrpSpPr>
          <p:grpSpPr>
            <a:xfrm>
              <a:off x="5455440" y="2130480"/>
              <a:ext cx="2703239" cy="1915199"/>
              <a:chOff x="5455440" y="2130480"/>
              <a:chExt cx="2703239" cy="1915199"/>
            </a:xfrm>
          </p:grpSpPr>
          <p:sp>
            <p:nvSpPr>
              <p:cNvPr id="76" name="Freeform 124"/>
              <p:cNvSpPr/>
              <p:nvPr/>
            </p:nvSpPr>
            <p:spPr>
              <a:xfrm>
                <a:off x="6220440" y="2130480"/>
                <a:ext cx="1938239" cy="1328400"/>
              </a:xfrm>
              <a:custGeom>
                <a:avLst/>
                <a:gdLst>
                  <a:gd name="f0" fmla="val 0"/>
                  <a:gd name="f1" fmla="val 3147012"/>
                  <a:gd name="f2" fmla="val 2295407"/>
                  <a:gd name="f3" fmla="val 1798931"/>
                  <a:gd name="f4" fmla="val 25400"/>
                  <a:gd name="f5" fmla="val 1583031"/>
                  <a:gd name="f6" fmla="val 1467320"/>
                  <a:gd name="f7" fmla="val 173566"/>
                  <a:gd name="f8" fmla="val 1113131"/>
                  <a:gd name="f9" fmla="val 177799"/>
                  <a:gd name="f10" fmla="val 837964"/>
                  <a:gd name="f11" fmla="val 196143"/>
                  <a:gd name="f12" fmla="val 332081"/>
                  <a:gd name="f13" fmla="val 76199"/>
                  <a:gd name="f14" fmla="val 122531"/>
                  <a:gd name="f15" fmla="val 253999"/>
                  <a:gd name="f16" fmla="val 433210"/>
                  <a:gd name="f17" fmla="val 20931"/>
                  <a:gd name="f18" fmla="val 584199"/>
                  <a:gd name="f19" fmla="val 198731"/>
                  <a:gd name="f20" fmla="val 711199"/>
                  <a:gd name="f21" fmla="val 376531"/>
                  <a:gd name="f22" fmla="val 838199"/>
                  <a:gd name="f23" fmla="val 1087731"/>
                  <a:gd name="f24" fmla="val 812799"/>
                  <a:gd name="f25" fmla="val 1189331"/>
                  <a:gd name="f26" fmla="val 1015999"/>
                  <a:gd name="f27" fmla="val 1290931"/>
                  <a:gd name="f28" fmla="val 1219199"/>
                  <a:gd name="f29" fmla="val 757531"/>
                  <a:gd name="f30" fmla="val 1739898"/>
                  <a:gd name="f31" fmla="val 808331"/>
                  <a:gd name="f32" fmla="val 1930398"/>
                  <a:gd name="f33" fmla="val 859131"/>
                  <a:gd name="f34" fmla="val 2120898"/>
                  <a:gd name="f35" fmla="val 1311157"/>
                  <a:gd name="f36" fmla="val 2294465"/>
                  <a:gd name="f37" fmla="val 1494131"/>
                  <a:gd name="f38" fmla="val 2158999"/>
                  <a:gd name="f39" fmla="val 1677105"/>
                  <a:gd name="f40" fmla="val 2023533"/>
                  <a:gd name="f41" fmla="val 1775412"/>
                  <a:gd name="f42" fmla="val 1131240"/>
                  <a:gd name="f43" fmla="val 1906175"/>
                  <a:gd name="f44" fmla="val 1117599"/>
                  <a:gd name="f45" fmla="val 2036938"/>
                  <a:gd name="f46" fmla="val 1103958"/>
                  <a:gd name="f47" fmla="val 2116902"/>
                  <a:gd name="f48" fmla="val 1889007"/>
                  <a:gd name="f49" fmla="val 2278709"/>
                  <a:gd name="f50" fmla="val 2077155"/>
                  <a:gd name="f51" fmla="val 2440516"/>
                  <a:gd name="f52" fmla="val 2265303"/>
                  <a:gd name="f53" fmla="val 2745316"/>
                  <a:gd name="f54" fmla="val 2877020"/>
                  <a:gd name="f55" fmla="val 2246488"/>
                  <a:gd name="f56" fmla="val 3008724"/>
                  <a:gd name="f57" fmla="val 2197569"/>
                  <a:gd name="f58" fmla="val 2103024"/>
                  <a:gd name="f59" fmla="val 3068931"/>
                  <a:gd name="f60" fmla="val 1783643"/>
                  <a:gd name="f61" fmla="val 2990850"/>
                  <a:gd name="f62" fmla="val 1464262"/>
                  <a:gd name="f63" fmla="val 2620198"/>
                  <a:gd name="f64" fmla="val 623240"/>
                  <a:gd name="f65" fmla="val 2408531"/>
                  <a:gd name="f66" fmla="val 330199"/>
                  <a:gd name="f67" fmla="val 2196864"/>
                  <a:gd name="f68" fmla="val 37158"/>
                  <a:gd name="f69" fmla="val 2014831"/>
                  <a:gd name="f70" fmla="val 508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147012" h="2295407">
                    <a:moveTo>
                      <a:pt x="f3" y="f4"/>
                    </a:moveTo>
                    <a:cubicBezTo>
                      <a:pt x="f5" y="f0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0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2"/>
                      <a:pt x="f54" y="f55"/>
                    </a:cubicBezTo>
                    <a:cubicBezTo>
                      <a:pt x="f56" y="f57"/>
                      <a:pt x="f1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3" y="f4"/>
                    </a:cubicBez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2882B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77" name="Oval 125"/>
              <p:cNvSpPr/>
              <p:nvPr/>
            </p:nvSpPr>
            <p:spPr>
              <a:xfrm>
                <a:off x="7187759" y="2189520"/>
                <a:ext cx="421920" cy="396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78" name="Straight Arrow Connector 126"/>
              <p:cNvCxnSpPr/>
              <p:nvPr/>
            </p:nvCxnSpPr>
            <p:spPr>
              <a:xfrm>
                <a:off x="5697000" y="2391120"/>
                <a:ext cx="673920" cy="719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79" name="Straight Arrow Connector 127"/>
              <p:cNvCxnSpPr/>
              <p:nvPr/>
            </p:nvCxnSpPr>
            <p:spPr>
              <a:xfrm>
                <a:off x="6612479" y="2391120"/>
                <a:ext cx="673920" cy="719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0" name="Straight Arrow Connector 128"/>
              <p:cNvCxnSpPr/>
              <p:nvPr/>
            </p:nvCxnSpPr>
            <p:spPr>
              <a:xfrm flipV="1">
                <a:off x="6123960" y="2471399"/>
                <a:ext cx="282239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1" name="Straight Arrow Connector 129"/>
              <p:cNvCxnSpPr/>
              <p:nvPr/>
            </p:nvCxnSpPr>
            <p:spPr>
              <a:xfrm flipH="1" flipV="1">
                <a:off x="7492680" y="2471399"/>
                <a:ext cx="291240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2" name="Straight Arrow Connector 130"/>
              <p:cNvCxnSpPr/>
              <p:nvPr/>
            </p:nvCxnSpPr>
            <p:spPr>
              <a:xfrm flipV="1">
                <a:off x="7039440" y="2471399"/>
                <a:ext cx="281880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3" name="Straight Arrow Connector 131"/>
              <p:cNvCxnSpPr/>
              <p:nvPr/>
            </p:nvCxnSpPr>
            <p:spPr>
              <a:xfrm flipH="1" flipV="1">
                <a:off x="6576839" y="2471399"/>
                <a:ext cx="291601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sp>
            <p:nvSpPr>
              <p:cNvPr id="84" name="Oval 4"/>
              <p:cNvSpPr/>
              <p:nvPr/>
            </p:nvSpPr>
            <p:spPr>
              <a:xfrm>
                <a:off x="5455440" y="2277719"/>
                <a:ext cx="24156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5" name="Oval 133"/>
              <p:cNvSpPr/>
              <p:nvPr/>
            </p:nvSpPr>
            <p:spPr>
              <a:xfrm>
                <a:off x="6371280" y="2277719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6" name="Oval 134"/>
              <p:cNvSpPr/>
              <p:nvPr/>
            </p:nvSpPr>
            <p:spPr>
              <a:xfrm>
                <a:off x="7286399" y="2277719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7" name="Oval 4"/>
              <p:cNvSpPr/>
              <p:nvPr/>
            </p:nvSpPr>
            <p:spPr>
              <a:xfrm>
                <a:off x="5455440" y="3818879"/>
                <a:ext cx="24156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8" name="Oval 136"/>
              <p:cNvSpPr/>
              <p:nvPr/>
            </p:nvSpPr>
            <p:spPr>
              <a:xfrm>
                <a:off x="6371280" y="3818879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9" name="Oval 137"/>
              <p:cNvSpPr/>
              <p:nvPr/>
            </p:nvSpPr>
            <p:spPr>
              <a:xfrm>
                <a:off x="7286399" y="3818879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0" name="Oval 4"/>
              <p:cNvSpPr/>
              <p:nvPr/>
            </p:nvSpPr>
            <p:spPr>
              <a:xfrm>
                <a:off x="5917680" y="3089520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1" name="Oval 139"/>
              <p:cNvSpPr/>
              <p:nvPr/>
            </p:nvSpPr>
            <p:spPr>
              <a:xfrm>
                <a:off x="6833159" y="3089520"/>
                <a:ext cx="2412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2" name="Oval 140"/>
              <p:cNvSpPr/>
              <p:nvPr/>
            </p:nvSpPr>
            <p:spPr>
              <a:xfrm>
                <a:off x="7748280" y="3089520"/>
                <a:ext cx="24156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93" name="Straight Arrow Connector 141"/>
              <p:cNvCxnSpPr/>
              <p:nvPr/>
            </p:nvCxnSpPr>
            <p:spPr>
              <a:xfrm>
                <a:off x="5697000" y="3932280"/>
                <a:ext cx="673920" cy="216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4" name="Straight Arrow Connector 142"/>
              <p:cNvCxnSpPr/>
              <p:nvPr/>
            </p:nvCxnSpPr>
            <p:spPr>
              <a:xfrm>
                <a:off x="6612479" y="3932280"/>
                <a:ext cx="673920" cy="216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5" name="Straight Arrow Connector 143"/>
              <p:cNvCxnSpPr/>
              <p:nvPr/>
            </p:nvCxnSpPr>
            <p:spPr>
              <a:xfrm flipH="1" flipV="1">
                <a:off x="6123960" y="3283199"/>
                <a:ext cx="282239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6" name="Straight Arrow Connector 144"/>
              <p:cNvCxnSpPr/>
              <p:nvPr/>
            </p:nvCxnSpPr>
            <p:spPr>
              <a:xfrm flipV="1">
                <a:off x="7492680" y="3283199"/>
                <a:ext cx="291240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7" name="Straight Arrow Connector 145"/>
              <p:cNvCxnSpPr/>
              <p:nvPr/>
            </p:nvCxnSpPr>
            <p:spPr>
              <a:xfrm flipH="1" flipV="1">
                <a:off x="7039440" y="3283199"/>
                <a:ext cx="281880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8" name="Straight Arrow Connector 146"/>
              <p:cNvCxnSpPr/>
              <p:nvPr/>
            </p:nvCxnSpPr>
            <p:spPr>
              <a:xfrm flipV="1">
                <a:off x="6576839" y="3283199"/>
                <a:ext cx="291601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grpSp>
            <p:nvGrpSpPr>
              <p:cNvPr id="99" name="Group 182"/>
              <p:cNvGrpSpPr/>
              <p:nvPr/>
            </p:nvGrpSpPr>
            <p:grpSpPr>
              <a:xfrm>
                <a:off x="6394319" y="2321640"/>
                <a:ext cx="1565281" cy="970200"/>
                <a:chOff x="6394319" y="2321640"/>
                <a:chExt cx="1565281" cy="970200"/>
              </a:xfrm>
            </p:grpSpPr>
            <p:sp>
              <p:nvSpPr>
                <p:cNvPr id="100" name="Cube 152"/>
                <p:cNvSpPr/>
                <p:nvPr/>
              </p:nvSpPr>
              <p:spPr>
                <a:xfrm>
                  <a:off x="7333200" y="2321640"/>
                  <a:ext cx="20412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1" name="Cube 153"/>
                <p:cNvSpPr/>
                <p:nvPr/>
              </p:nvSpPr>
              <p:spPr>
                <a:xfrm>
                  <a:off x="6832799" y="3115800"/>
                  <a:ext cx="20412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2" name="Cube 154"/>
                <p:cNvSpPr/>
                <p:nvPr/>
              </p:nvSpPr>
              <p:spPr>
                <a:xfrm>
                  <a:off x="6394319" y="2321640"/>
                  <a:ext cx="20412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3" name="Cube 155"/>
                <p:cNvSpPr/>
                <p:nvPr/>
              </p:nvSpPr>
              <p:spPr>
                <a:xfrm>
                  <a:off x="7755480" y="3115800"/>
                  <a:ext cx="20412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4" name="Group 192"/>
              <p:cNvGrpSpPr/>
              <p:nvPr/>
            </p:nvGrpSpPr>
            <p:grpSpPr>
              <a:xfrm>
                <a:off x="6851520" y="2300760"/>
                <a:ext cx="932040" cy="620279"/>
                <a:chOff x="6851520" y="2300760"/>
                <a:chExt cx="932040" cy="620279"/>
              </a:xfrm>
            </p:grpSpPr>
            <p:sp>
              <p:nvSpPr>
                <p:cNvPr id="105" name="Cube 149"/>
                <p:cNvSpPr/>
                <p:nvPr/>
              </p:nvSpPr>
              <p:spPr>
                <a:xfrm>
                  <a:off x="6851520" y="2300760"/>
                  <a:ext cx="20412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6" name="Cube 150"/>
                <p:cNvSpPr/>
                <p:nvPr/>
              </p:nvSpPr>
              <p:spPr>
                <a:xfrm>
                  <a:off x="7102079" y="2744639"/>
                  <a:ext cx="20412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7" name="Cube 151"/>
                <p:cNvSpPr/>
                <p:nvPr/>
              </p:nvSpPr>
              <p:spPr>
                <a:xfrm>
                  <a:off x="7579080" y="2744639"/>
                  <a:ext cx="20448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sp>
          <p:nvSpPr>
            <p:cNvPr id="108" name="TextBox 123"/>
            <p:cNvSpPr/>
            <p:nvPr/>
          </p:nvSpPr>
          <p:spPr>
            <a:xfrm>
              <a:off x="5029200" y="1097280"/>
              <a:ext cx="3383280" cy="94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Update Functions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1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User Computation</a:t>
              </a:r>
            </a:p>
          </p:txBody>
        </p:sp>
      </p:grpSp>
      <p:sp>
        <p:nvSpPr>
          <p:cNvPr id="110" name="Oval 3"/>
          <p:cNvSpPr/>
          <p:nvPr/>
        </p:nvSpPr>
        <p:spPr>
          <a:xfrm>
            <a:off x="274320" y="1325880"/>
            <a:ext cx="4521600" cy="3465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60">
            <a:solidFill>
              <a:srgbClr val="DD7E0E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/>
          <p:cNvCxnSpPr>
            <a:stCxn id="102" idx="6"/>
            <a:endCxn id="103" idx="2"/>
          </p:cNvCxnSpPr>
          <p:nvPr/>
        </p:nvCxnSpPr>
        <p:spPr bwMode="auto">
          <a:xfrm>
            <a:off x="925886" y="24707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03" idx="6"/>
            <a:endCxn id="104" idx="2"/>
          </p:cNvCxnSpPr>
          <p:nvPr/>
        </p:nvCxnSpPr>
        <p:spPr bwMode="auto">
          <a:xfrm>
            <a:off x="2411987" y="24707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31" idx="7"/>
            <a:endCxn id="103" idx="3"/>
          </p:cNvCxnSpPr>
          <p:nvPr/>
        </p:nvCxnSpPr>
        <p:spPr bwMode="auto">
          <a:xfrm rot="5400000" flipH="1" flipV="1">
            <a:off x="1285286" y="2942757"/>
            <a:ext cx="1124928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3" idx="1"/>
            <a:endCxn id="104" idx="5"/>
          </p:cNvCxnSpPr>
          <p:nvPr/>
        </p:nvCxnSpPr>
        <p:spPr bwMode="auto">
          <a:xfrm rot="16200000" flipV="1">
            <a:off x="35144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32" idx="7"/>
            <a:endCxn id="104" idx="3"/>
          </p:cNvCxnSpPr>
          <p:nvPr/>
        </p:nvCxnSpPr>
        <p:spPr bwMode="auto">
          <a:xfrm rot="5400000" flipH="1" flipV="1">
            <a:off x="2771386" y="2942758"/>
            <a:ext cx="1124928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2" idx="1"/>
            <a:endCxn id="103" idx="5"/>
          </p:cNvCxnSpPr>
          <p:nvPr/>
        </p:nvCxnSpPr>
        <p:spPr bwMode="auto">
          <a:xfrm rot="16200000" flipV="1">
            <a:off x="2028337" y="2935694"/>
            <a:ext cx="1124928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02" name="Oval 4"/>
          <p:cNvSpPr/>
          <p:nvPr/>
        </p:nvSpPr>
        <p:spPr bwMode="auto">
          <a:xfrm>
            <a:off x="533400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20195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505601" y="22745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8" name="Oval 4"/>
          <p:cNvSpPr/>
          <p:nvPr/>
        </p:nvSpPr>
        <p:spPr bwMode="auto">
          <a:xfrm>
            <a:off x="533400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9" name="Oval 108"/>
          <p:cNvSpPr/>
          <p:nvPr/>
        </p:nvSpPr>
        <p:spPr bwMode="auto">
          <a:xfrm>
            <a:off x="20195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19" name="Oval 118"/>
          <p:cNvSpPr/>
          <p:nvPr/>
        </p:nvSpPr>
        <p:spPr bwMode="auto">
          <a:xfrm>
            <a:off x="3505601" y="5093914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Data Graph</a:t>
            </a:r>
            <a:endParaRPr lang="en-US" dirty="0">
              <a:latin typeface="+mn-lt"/>
            </a:endParaRPr>
          </a:p>
        </p:txBody>
      </p:sp>
      <p:sp>
        <p:nvSpPr>
          <p:cNvPr id="31" name="Oval 4"/>
          <p:cNvSpPr/>
          <p:nvPr/>
        </p:nvSpPr>
        <p:spPr bwMode="auto">
          <a:xfrm>
            <a:off x="1283513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27696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4255714" y="3676972"/>
            <a:ext cx="392486" cy="392486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cxnSp>
        <p:nvCxnSpPr>
          <p:cNvPr id="16" name="Straight Arrow Connector 15"/>
          <p:cNvCxnSpPr>
            <a:stCxn id="108" idx="6"/>
            <a:endCxn id="109" idx="2"/>
          </p:cNvCxnSpPr>
          <p:nvPr/>
        </p:nvCxnSpPr>
        <p:spPr bwMode="auto">
          <a:xfrm>
            <a:off x="925886" y="5290157"/>
            <a:ext cx="1093615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9" idx="6"/>
            <a:endCxn id="119" idx="2"/>
          </p:cNvCxnSpPr>
          <p:nvPr/>
        </p:nvCxnSpPr>
        <p:spPr bwMode="auto">
          <a:xfrm>
            <a:off x="2411987" y="5290157"/>
            <a:ext cx="1093614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09" idx="1"/>
            <a:endCxn id="31" idx="5"/>
          </p:cNvCxnSpPr>
          <p:nvPr/>
        </p:nvCxnSpPr>
        <p:spPr bwMode="auto">
          <a:xfrm rot="16200000" flipV="1">
            <a:off x="1278044" y="4352457"/>
            <a:ext cx="1139412" cy="45845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9" idx="7"/>
            <a:endCxn id="33" idx="3"/>
          </p:cNvCxnSpPr>
          <p:nvPr/>
        </p:nvCxnSpPr>
        <p:spPr bwMode="auto">
          <a:xfrm rot="5400000" flipH="1" flipV="1">
            <a:off x="35071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9" idx="1"/>
            <a:endCxn id="32" idx="5"/>
          </p:cNvCxnSpPr>
          <p:nvPr/>
        </p:nvCxnSpPr>
        <p:spPr bwMode="auto">
          <a:xfrm rot="16200000" flipV="1">
            <a:off x="2764145" y="4352457"/>
            <a:ext cx="1139412" cy="4584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09" idx="7"/>
            <a:endCxn id="32" idx="3"/>
          </p:cNvCxnSpPr>
          <p:nvPr/>
        </p:nvCxnSpPr>
        <p:spPr bwMode="auto">
          <a:xfrm rot="5400000" flipH="1" flipV="1">
            <a:off x="2021094" y="4345395"/>
            <a:ext cx="1139412" cy="47258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50440" y="1066800"/>
            <a:ext cx="866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Data associated with vertices and edges</a:t>
            </a:r>
            <a:endParaRPr lang="en-US" sz="2800" dirty="0"/>
          </a:p>
        </p:txBody>
      </p:sp>
      <p:sp>
        <p:nvSpPr>
          <p:cNvPr id="62" name="Cube 61"/>
          <p:cNvSpPr/>
          <p:nvPr/>
        </p:nvSpPr>
        <p:spPr bwMode="auto">
          <a:xfrm>
            <a:off x="581941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63" name="Cube 62"/>
          <p:cNvSpPr/>
          <p:nvPr/>
        </p:nvSpPr>
        <p:spPr bwMode="auto">
          <a:xfrm>
            <a:off x="3581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64" name="Cube 63"/>
          <p:cNvSpPr/>
          <p:nvPr/>
        </p:nvSpPr>
        <p:spPr bwMode="auto">
          <a:xfrm>
            <a:off x="2768801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65" name="Cube 64"/>
          <p:cNvSpPr/>
          <p:nvPr/>
        </p:nvSpPr>
        <p:spPr bwMode="auto">
          <a:xfrm>
            <a:off x="12954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94" name="Cube 93"/>
          <p:cNvSpPr/>
          <p:nvPr/>
        </p:nvSpPr>
        <p:spPr bwMode="auto">
          <a:xfrm>
            <a:off x="2057400" y="23507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97" name="Cube 96"/>
          <p:cNvSpPr/>
          <p:nvPr/>
        </p:nvSpPr>
        <p:spPr bwMode="auto">
          <a:xfrm>
            <a:off x="3553741" y="51608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98" name="Cube 97"/>
          <p:cNvSpPr/>
          <p:nvPr/>
        </p:nvSpPr>
        <p:spPr bwMode="auto">
          <a:xfrm>
            <a:off x="2064717" y="512270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99" name="Cube 98"/>
          <p:cNvSpPr/>
          <p:nvPr/>
        </p:nvSpPr>
        <p:spPr bwMode="auto">
          <a:xfrm>
            <a:off x="526023" y="51701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0" name="Cube 99"/>
          <p:cNvSpPr/>
          <p:nvPr/>
        </p:nvSpPr>
        <p:spPr bwMode="auto">
          <a:xfrm>
            <a:off x="4267200" y="372231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61" name="Cube 60"/>
          <p:cNvSpPr/>
          <p:nvPr/>
        </p:nvSpPr>
        <p:spPr bwMode="auto">
          <a:xfrm>
            <a:off x="1283513" y="2331058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2" name="Cube 71"/>
          <p:cNvSpPr/>
          <p:nvPr/>
        </p:nvSpPr>
        <p:spPr bwMode="auto">
          <a:xfrm>
            <a:off x="2799626" y="231479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4" name="Cube 73"/>
          <p:cNvSpPr/>
          <p:nvPr/>
        </p:nvSpPr>
        <p:spPr bwMode="auto">
          <a:xfrm>
            <a:off x="1674486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5" name="Cube 74"/>
          <p:cNvSpPr/>
          <p:nvPr/>
        </p:nvSpPr>
        <p:spPr bwMode="auto">
          <a:xfrm>
            <a:off x="2471782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6" name="Cube 75"/>
          <p:cNvSpPr/>
          <p:nvPr/>
        </p:nvSpPr>
        <p:spPr bwMode="auto">
          <a:xfrm>
            <a:off x="3206501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7" name="Cube 76"/>
          <p:cNvSpPr/>
          <p:nvPr/>
        </p:nvSpPr>
        <p:spPr bwMode="auto">
          <a:xfrm>
            <a:off x="3980734" y="3081444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8" name="Cube 77"/>
          <p:cNvSpPr/>
          <p:nvPr/>
        </p:nvSpPr>
        <p:spPr bwMode="auto">
          <a:xfrm>
            <a:off x="1661786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79" name="Cube 78"/>
          <p:cNvSpPr/>
          <p:nvPr/>
        </p:nvSpPr>
        <p:spPr bwMode="auto">
          <a:xfrm>
            <a:off x="2459082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0" name="Cube 79"/>
          <p:cNvSpPr/>
          <p:nvPr/>
        </p:nvSpPr>
        <p:spPr bwMode="auto">
          <a:xfrm>
            <a:off x="3193801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1" name="Cube 80"/>
          <p:cNvSpPr/>
          <p:nvPr/>
        </p:nvSpPr>
        <p:spPr bwMode="auto">
          <a:xfrm>
            <a:off x="3968034" y="441018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6" name="Cube 85"/>
          <p:cNvSpPr/>
          <p:nvPr/>
        </p:nvSpPr>
        <p:spPr bwMode="auto">
          <a:xfrm>
            <a:off x="1283513" y="5157046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7" name="Cube 86"/>
          <p:cNvSpPr/>
          <p:nvPr/>
        </p:nvSpPr>
        <p:spPr bwMode="auto">
          <a:xfrm>
            <a:off x="2799626" y="5140780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3" name="Cube 82"/>
          <p:cNvSpPr/>
          <p:nvPr/>
        </p:nvSpPr>
        <p:spPr bwMode="auto">
          <a:xfrm>
            <a:off x="6781800" y="3372922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257800" y="3372922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Vertex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User profile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Current interests estimates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5257800" y="4702314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Edge Data: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Relationship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(friend, classmate, relative)</a:t>
            </a:r>
            <a:endParaRPr lang="en-US" sz="2000" dirty="0"/>
          </a:p>
        </p:txBody>
      </p:sp>
      <p:sp>
        <p:nvSpPr>
          <p:cNvPr id="89" name="Cube 88"/>
          <p:cNvSpPr/>
          <p:nvPr/>
        </p:nvSpPr>
        <p:spPr bwMode="auto">
          <a:xfrm>
            <a:off x="6705600" y="4696361"/>
            <a:ext cx="332459" cy="304800"/>
          </a:xfrm>
          <a:prstGeom prst="cub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257800" y="238232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Graph: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Social Network</a:t>
            </a:r>
            <a:endParaRPr lang="en-US" sz="2000" dirty="0"/>
          </a:p>
        </p:txBody>
      </p:sp>
      <p:cxnSp>
        <p:nvCxnSpPr>
          <p:cNvPr id="149" name="Straight Arrow Connector 148"/>
          <p:cNvCxnSpPr>
            <a:stCxn id="53" idx="6"/>
            <a:endCxn id="55" idx="2"/>
          </p:cNvCxnSpPr>
          <p:nvPr/>
        </p:nvCxnSpPr>
        <p:spPr bwMode="auto">
          <a:xfrm>
            <a:off x="6477000" y="2534722"/>
            <a:ext cx="457200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 bwMode="auto">
          <a:xfrm>
            <a:off x="6172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55" name="Oval 54"/>
          <p:cNvSpPr/>
          <p:nvPr/>
        </p:nvSpPr>
        <p:spPr bwMode="auto">
          <a:xfrm>
            <a:off x="6934200" y="2382322"/>
            <a:ext cx="304800" cy="304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092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3" grpId="0" animBg="1"/>
      <p:bldP spid="64" grpId="0" animBg="1"/>
      <p:bldP spid="65" grpId="0" animBg="1"/>
      <p:bldP spid="94" grpId="0" animBg="1"/>
      <p:bldP spid="97" grpId="0" animBg="1"/>
      <p:bldP spid="98" grpId="0" animBg="1"/>
      <p:bldP spid="99" grpId="0" animBg="1"/>
      <p:bldP spid="100" grpId="0" animBg="1"/>
      <p:bldP spid="6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3" grpId="0" animBg="1"/>
      <p:bldP spid="84" grpId="0"/>
      <p:bldP spid="85" grpId="0"/>
      <p:bldP spid="8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893" y="22410"/>
            <a:ext cx="8068235" cy="762000"/>
          </a:xfrm>
        </p:spPr>
        <p:txBody>
          <a:bodyPr/>
          <a:lstStyle/>
          <a:p>
            <a:r>
              <a:rPr lang="en-US" sz="3200" dirty="0" smtClean="0"/>
              <a:t>Distributed Graph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27951" y="1297739"/>
            <a:ext cx="7993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Partition the graph across multiple machines.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01158" y="3114514"/>
            <a:ext cx="2942461" cy="3001159"/>
            <a:chOff x="4001158" y="3114514"/>
            <a:chExt cx="2942461" cy="3001159"/>
          </a:xfrm>
        </p:grpSpPr>
        <p:grpSp>
          <p:nvGrpSpPr>
            <p:cNvPr id="4" name="Group 3"/>
            <p:cNvGrpSpPr/>
            <p:nvPr/>
          </p:nvGrpSpPr>
          <p:grpSpPr>
            <a:xfrm>
              <a:off x="4055108" y="3114514"/>
              <a:ext cx="2888511" cy="3001159"/>
              <a:chOff x="4055108" y="3114514"/>
              <a:chExt cx="2888511" cy="3001159"/>
            </a:xfrm>
          </p:grpSpPr>
          <p:sp>
            <p:nvSpPr>
              <p:cNvPr id="7" name="Oval 6"/>
              <p:cNvSpPr/>
              <p:nvPr/>
            </p:nvSpPr>
            <p:spPr bwMode="auto">
              <a:xfrm>
                <a:off x="4408841" y="4430895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8" name="Oval 7"/>
              <p:cNvSpPr/>
              <p:nvPr/>
            </p:nvSpPr>
            <p:spPr bwMode="auto">
              <a:xfrm>
                <a:off x="5803730" y="4430895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>
                <a:off x="6575222" y="5737823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 bwMode="auto">
              <a:xfrm>
                <a:off x="5130967" y="5747276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 bwMode="auto">
              <a:xfrm>
                <a:off x="6575222" y="3114514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>
                <a:off x="5130967" y="3123967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>
                <a:off x="4055108" y="3298713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 bwMode="auto">
              <a:xfrm flipV="1">
                <a:off x="5499364" y="3298713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>
                <a:stCxn id="8" idx="1"/>
              </p:cNvCxnSpPr>
              <p:nvPr/>
            </p:nvCxnSpPr>
            <p:spPr bwMode="auto">
              <a:xfrm rot="16200000" flipV="1">
                <a:off x="5128331" y="3755496"/>
                <a:ext cx="1046432" cy="41226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7" idx="7"/>
              </p:cNvCxnSpPr>
              <p:nvPr/>
            </p:nvCxnSpPr>
            <p:spPr bwMode="auto">
              <a:xfrm rot="5400000" flipH="1" flipV="1">
                <a:off x="4430885" y="3730814"/>
                <a:ext cx="1046432" cy="46163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 bwMode="auto">
              <a:xfrm>
                <a:off x="4055108" y="5922023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 bwMode="auto">
              <a:xfrm flipV="1">
                <a:off x="5499364" y="5922023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8" idx="3"/>
              </p:cNvCxnSpPr>
              <p:nvPr/>
            </p:nvCxnSpPr>
            <p:spPr bwMode="auto">
              <a:xfrm rot="5400000" flipH="1" flipV="1">
                <a:off x="5123604" y="5067150"/>
                <a:ext cx="1055886" cy="41226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>
                <a:endCxn id="7" idx="5"/>
              </p:cNvCxnSpPr>
              <p:nvPr/>
            </p:nvCxnSpPr>
            <p:spPr bwMode="auto">
              <a:xfrm rot="16200000" flipV="1">
                <a:off x="4426159" y="5042467"/>
                <a:ext cx="1055886" cy="46163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5" name="Straight Arrow Connector 34"/>
            <p:cNvCxnSpPr/>
            <p:nvPr/>
          </p:nvCxnSpPr>
          <p:spPr bwMode="auto">
            <a:xfrm rot="16200000" flipV="1">
              <a:off x="3704032" y="3726086"/>
              <a:ext cx="1055885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 bwMode="auto">
            <a:xfrm rot="5400000" flipH="1" flipV="1">
              <a:off x="3708758" y="5047194"/>
              <a:ext cx="1046433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2242456" y="3114514"/>
            <a:ext cx="2888511" cy="3001159"/>
            <a:chOff x="2242456" y="3114514"/>
            <a:chExt cx="2888511" cy="3001159"/>
          </a:xfrm>
        </p:grpSpPr>
        <p:grpSp>
          <p:nvGrpSpPr>
            <p:cNvPr id="33" name="Group 32"/>
            <p:cNvGrpSpPr/>
            <p:nvPr/>
          </p:nvGrpSpPr>
          <p:grpSpPr>
            <a:xfrm>
              <a:off x="2242456" y="3114514"/>
              <a:ext cx="2220335" cy="3001159"/>
              <a:chOff x="2242456" y="3114514"/>
              <a:chExt cx="2220335" cy="3001159"/>
            </a:xfrm>
          </p:grpSpPr>
          <p:sp>
            <p:nvSpPr>
              <p:cNvPr id="6" name="Oval 4"/>
              <p:cNvSpPr/>
              <p:nvPr/>
            </p:nvSpPr>
            <p:spPr bwMode="auto">
              <a:xfrm>
                <a:off x="3013950" y="4430895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 bwMode="auto">
              <a:xfrm>
                <a:off x="3686711" y="5737823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2" name="Oval 31"/>
              <p:cNvSpPr/>
              <p:nvPr/>
            </p:nvSpPr>
            <p:spPr bwMode="auto">
              <a:xfrm>
                <a:off x="2242456" y="5747276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>
                <a:off x="3686711" y="3114514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 bwMode="auto">
              <a:xfrm>
                <a:off x="2242456" y="3123967"/>
                <a:ext cx="368397" cy="368397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 flipV="1">
                <a:off x="2610853" y="3308165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 bwMode="auto">
              <a:xfrm rot="5400000" flipH="1" flipV="1">
                <a:off x="3006587" y="3750771"/>
                <a:ext cx="1055885" cy="412265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7" idx="1"/>
              </p:cNvCxnSpPr>
              <p:nvPr/>
            </p:nvCxnSpPr>
            <p:spPr bwMode="auto">
              <a:xfrm rot="16200000" flipV="1">
                <a:off x="3704032" y="3726087"/>
                <a:ext cx="1055885" cy="46163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 bwMode="auto">
              <a:xfrm flipV="1">
                <a:off x="2610853" y="5922023"/>
                <a:ext cx="1075859" cy="945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 bwMode="auto">
              <a:xfrm rot="16200000" flipV="1">
                <a:off x="3011314" y="5062424"/>
                <a:ext cx="1046433" cy="412265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7" idx="3"/>
              </p:cNvCxnSpPr>
              <p:nvPr/>
            </p:nvCxnSpPr>
            <p:spPr bwMode="auto">
              <a:xfrm rot="5400000" flipH="1" flipV="1">
                <a:off x="3708758" y="5037741"/>
                <a:ext cx="1046433" cy="46163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Arrow Connector 36"/>
            <p:cNvCxnSpPr/>
            <p:nvPr/>
          </p:nvCxnSpPr>
          <p:spPr bwMode="auto">
            <a:xfrm>
              <a:off x="4055108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4055108" y="591729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4" name="Freeform 43"/>
          <p:cNvSpPr/>
          <p:nvPr/>
        </p:nvSpPr>
        <p:spPr>
          <a:xfrm>
            <a:off x="4025323" y="2875597"/>
            <a:ext cx="742855" cy="3570534"/>
          </a:xfrm>
          <a:custGeom>
            <a:avLst/>
            <a:gdLst>
              <a:gd name="connsiteX0" fmla="*/ 706914 w 742855"/>
              <a:gd name="connsiteY0" fmla="*/ 0 h 3570534"/>
              <a:gd name="connsiteX1" fmla="*/ 74 w 742855"/>
              <a:gd name="connsiteY1" fmla="*/ 1641487 h 3570534"/>
              <a:gd name="connsiteX2" fmla="*/ 742855 w 742855"/>
              <a:gd name="connsiteY2" fmla="*/ 3570534 h 3570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2855" h="3570534">
                <a:moveTo>
                  <a:pt x="706914" y="0"/>
                </a:moveTo>
                <a:cubicBezTo>
                  <a:pt x="350499" y="523199"/>
                  <a:pt x="-5916" y="1046398"/>
                  <a:pt x="74" y="1641487"/>
                </a:cubicBezTo>
                <a:cubicBezTo>
                  <a:pt x="6064" y="2236576"/>
                  <a:pt x="742855" y="3570534"/>
                  <a:pt x="742855" y="3570534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28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7742E-6 -4.29465E-6 L -0.1966 -4.29465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3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3703E-6 -4.29465E-6 L 0.13754 -4.29465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893" y="22410"/>
            <a:ext cx="8068235" cy="762000"/>
          </a:xfrm>
        </p:spPr>
        <p:txBody>
          <a:bodyPr/>
          <a:lstStyle/>
          <a:p>
            <a:r>
              <a:rPr lang="en-US" sz="3200" dirty="0" smtClean="0"/>
              <a:t>Distributed Graph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704582"/>
          </a:xfrm>
        </p:spPr>
        <p:txBody>
          <a:bodyPr/>
          <a:lstStyle/>
          <a:p>
            <a:r>
              <a:rPr lang="en-US" sz="3200" dirty="0" smtClean="0"/>
              <a:t>Ghost vertices maintain adjacency structure and replicate remote data.</a:t>
            </a:r>
            <a:endParaRPr lang="en-US" sz="3200" dirty="0"/>
          </a:p>
        </p:txBody>
      </p:sp>
      <p:sp>
        <p:nvSpPr>
          <p:cNvPr id="6" name="Oval 4"/>
          <p:cNvSpPr/>
          <p:nvPr/>
        </p:nvSpPr>
        <p:spPr bwMode="auto">
          <a:xfrm>
            <a:off x="1210294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883055" y="5737823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38800" y="5747276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83055" y="3114514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8800" y="3123967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807197" y="3308165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202931" y="3750771"/>
            <a:ext cx="1055885" cy="4122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1900376" y="3726087"/>
            <a:ext cx="1055885" cy="46163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807197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rot="16200000" flipV="1">
            <a:off x="1207658" y="5062424"/>
            <a:ext cx="1046433" cy="4122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1905102" y="5037741"/>
            <a:ext cx="1046433" cy="46163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 bwMode="auto">
          <a:xfrm>
            <a:off x="5661676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056565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828057" y="5737823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383802" y="5747276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828057" y="3114514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383802" y="3123967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307943" y="329871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6752199" y="329871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</p:cNvCxnSpPr>
          <p:nvPr/>
        </p:nvCxnSpPr>
        <p:spPr bwMode="auto">
          <a:xfrm rot="16200000" flipV="1">
            <a:off x="6381166" y="3755496"/>
            <a:ext cx="1046432" cy="4122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7"/>
          </p:cNvCxnSpPr>
          <p:nvPr/>
        </p:nvCxnSpPr>
        <p:spPr bwMode="auto">
          <a:xfrm rot="5400000" flipH="1" flipV="1">
            <a:off x="5683720" y="3730814"/>
            <a:ext cx="1046432" cy="4616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5307943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6752199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7" idx="3"/>
          </p:cNvCxnSpPr>
          <p:nvPr/>
        </p:nvCxnSpPr>
        <p:spPr bwMode="auto">
          <a:xfrm rot="5400000" flipH="1" flipV="1">
            <a:off x="6376439" y="5067150"/>
            <a:ext cx="1055886" cy="4122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6" idx="5"/>
          </p:cNvCxnSpPr>
          <p:nvPr/>
        </p:nvCxnSpPr>
        <p:spPr bwMode="auto">
          <a:xfrm rot="16200000" flipV="1">
            <a:off x="5678994" y="5042467"/>
            <a:ext cx="1055886" cy="4616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51452" y="3119240"/>
            <a:ext cx="1444256" cy="3005887"/>
            <a:chOff x="2347292" y="3119240"/>
            <a:chExt cx="1444256" cy="30058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 bwMode="auto">
            <a:xfrm>
              <a:off x="2570776" y="4430895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23151" y="311924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347292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3423151" y="575673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347292" y="593147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939546" y="3123968"/>
            <a:ext cx="776080" cy="2991706"/>
            <a:chOff x="4903606" y="3123968"/>
            <a:chExt cx="776080" cy="2991706"/>
          </a:xfrm>
        </p:grpSpPr>
        <p:sp>
          <p:nvSpPr>
            <p:cNvPr id="52" name="Oval 51"/>
            <p:cNvSpPr/>
            <p:nvPr/>
          </p:nvSpPr>
          <p:spPr bwMode="auto">
            <a:xfrm>
              <a:off x="4903606" y="5747277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903606" y="3123968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920927" y="3735541"/>
              <a:ext cx="1055885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 rot="5400000" flipH="1" flipV="1">
              <a:off x="4925653" y="5047195"/>
              <a:ext cx="1046433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056844" y="4353999"/>
            <a:ext cx="235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“ghost” vertices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708545" y="3126496"/>
            <a:ext cx="4008949" cy="2982060"/>
            <a:chOff x="2708545" y="3126496"/>
            <a:chExt cx="4008949" cy="2982060"/>
          </a:xfrm>
        </p:grpSpPr>
        <p:grpSp>
          <p:nvGrpSpPr>
            <p:cNvPr id="13" name="Group 12"/>
            <p:cNvGrpSpPr/>
            <p:nvPr/>
          </p:nvGrpSpPr>
          <p:grpSpPr>
            <a:xfrm>
              <a:off x="2891572" y="3173189"/>
              <a:ext cx="3534007" cy="2935367"/>
              <a:chOff x="2891572" y="3173189"/>
              <a:chExt cx="3534007" cy="2935367"/>
            </a:xfrm>
          </p:grpSpPr>
          <p:cxnSp>
            <p:nvCxnSpPr>
              <p:cNvPr id="58" name="Curved Connector 57"/>
              <p:cNvCxnSpPr/>
              <p:nvPr/>
            </p:nvCxnSpPr>
            <p:spPr bwMode="auto">
              <a:xfrm rot="16200000" flipH="1">
                <a:off x="5067341" y="1843446"/>
                <a:ext cx="4727" cy="2664214"/>
              </a:xfrm>
              <a:prstGeom prst="curvedConnector3">
                <a:avLst>
                  <a:gd name="adj1" fmla="val -13186376"/>
                </a:avLst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Curved Connector 58"/>
              <p:cNvCxnSpPr/>
              <p:nvPr/>
            </p:nvCxnSpPr>
            <p:spPr bwMode="auto">
              <a:xfrm rot="5400000" flipH="1" flipV="1">
                <a:off x="4282454" y="3087614"/>
                <a:ext cx="12700" cy="2794463"/>
              </a:xfrm>
              <a:prstGeom prst="curvedConnector3">
                <a:avLst>
                  <a:gd name="adj1" fmla="val 3078559"/>
                </a:avLst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Curved Connector 59"/>
              <p:cNvCxnSpPr/>
              <p:nvPr/>
            </p:nvCxnSpPr>
            <p:spPr bwMode="auto">
              <a:xfrm rot="16200000" flipH="1">
                <a:off x="5088745" y="4771722"/>
                <a:ext cx="9454" cy="2664214"/>
              </a:xfrm>
              <a:prstGeom prst="curvedConnector3">
                <a:avLst>
                  <a:gd name="adj1" fmla="val 4890935"/>
                </a:avLst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9"/>
            <p:cNvGrpSpPr/>
            <p:nvPr/>
          </p:nvGrpSpPr>
          <p:grpSpPr>
            <a:xfrm>
              <a:off x="5686036" y="3126496"/>
              <a:ext cx="1031458" cy="2916127"/>
              <a:chOff x="5686036" y="3126496"/>
              <a:chExt cx="1031458" cy="2916127"/>
            </a:xfrm>
          </p:grpSpPr>
          <p:sp>
            <p:nvSpPr>
              <p:cNvPr id="61" name="Cube 60"/>
              <p:cNvSpPr/>
              <p:nvPr/>
            </p:nvSpPr>
            <p:spPr bwMode="auto">
              <a:xfrm>
                <a:off x="5686036" y="4430895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  <p:sp>
            <p:nvSpPr>
              <p:cNvPr id="62" name="Cube 61"/>
              <p:cNvSpPr/>
              <p:nvPr/>
            </p:nvSpPr>
            <p:spPr bwMode="auto">
              <a:xfrm>
                <a:off x="6376180" y="3126496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  <p:sp>
            <p:nvSpPr>
              <p:cNvPr id="63" name="Cube 62"/>
              <p:cNvSpPr/>
              <p:nvPr/>
            </p:nvSpPr>
            <p:spPr bwMode="auto">
              <a:xfrm>
                <a:off x="6385035" y="5737823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2708545" y="3180447"/>
              <a:ext cx="1031458" cy="2916127"/>
              <a:chOff x="2708545" y="3180447"/>
              <a:chExt cx="1031458" cy="2916127"/>
            </a:xfrm>
          </p:grpSpPr>
          <p:sp>
            <p:nvSpPr>
              <p:cNvPr id="64" name="Cube 63"/>
              <p:cNvSpPr/>
              <p:nvPr/>
            </p:nvSpPr>
            <p:spPr bwMode="auto">
              <a:xfrm>
                <a:off x="2708545" y="4484846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  <p:sp>
            <p:nvSpPr>
              <p:cNvPr id="65" name="Cube 64"/>
              <p:cNvSpPr/>
              <p:nvPr/>
            </p:nvSpPr>
            <p:spPr bwMode="auto">
              <a:xfrm>
                <a:off x="3398689" y="3180447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  <p:sp>
            <p:nvSpPr>
              <p:cNvPr id="66" name="Cube 65"/>
              <p:cNvSpPr/>
              <p:nvPr/>
            </p:nvSpPr>
            <p:spPr bwMode="auto">
              <a:xfrm>
                <a:off x="3407544" y="5791774"/>
                <a:ext cx="332459" cy="304800"/>
              </a:xfrm>
              <a:prstGeom prst="cub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ea typeface="ＭＳ Ｐゴシック" pitchFamily="-111" charset="-128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2005978" y="3138478"/>
            <a:ext cx="3266025" cy="2931978"/>
            <a:chOff x="2005978" y="3138478"/>
            <a:chExt cx="3266025" cy="2931978"/>
          </a:xfrm>
        </p:grpSpPr>
        <p:sp>
          <p:nvSpPr>
            <p:cNvPr id="67" name="Cube 66"/>
            <p:cNvSpPr/>
            <p:nvPr/>
          </p:nvSpPr>
          <p:spPr bwMode="auto">
            <a:xfrm>
              <a:off x="2005978" y="3138478"/>
              <a:ext cx="332459" cy="3048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68" name="Cube 67"/>
            <p:cNvSpPr/>
            <p:nvPr/>
          </p:nvSpPr>
          <p:spPr bwMode="auto">
            <a:xfrm>
              <a:off x="2014833" y="5749805"/>
              <a:ext cx="332459" cy="3048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69" name="Cube 68"/>
            <p:cNvSpPr/>
            <p:nvPr/>
          </p:nvSpPr>
          <p:spPr bwMode="auto">
            <a:xfrm>
              <a:off x="4930689" y="3154329"/>
              <a:ext cx="332459" cy="3048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70" name="Cube 69"/>
            <p:cNvSpPr/>
            <p:nvPr/>
          </p:nvSpPr>
          <p:spPr bwMode="auto">
            <a:xfrm>
              <a:off x="4939544" y="5765656"/>
              <a:ext cx="332459" cy="30480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cxnSp>
          <p:nvCxnSpPr>
            <p:cNvPr id="71" name="Curved Connector 70"/>
            <p:cNvCxnSpPr/>
            <p:nvPr/>
          </p:nvCxnSpPr>
          <p:spPr bwMode="auto">
            <a:xfrm rot="16200000" flipH="1">
              <a:off x="3677037" y="1959514"/>
              <a:ext cx="4727" cy="2664214"/>
            </a:xfrm>
            <a:prstGeom prst="curvedConnector3">
              <a:avLst>
                <a:gd name="adj1" fmla="val -13186376"/>
              </a:avLst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2" name="Curved Connector 71"/>
            <p:cNvCxnSpPr/>
            <p:nvPr/>
          </p:nvCxnSpPr>
          <p:spPr bwMode="auto">
            <a:xfrm rot="16200000" flipH="1">
              <a:off x="3566772" y="4705789"/>
              <a:ext cx="9454" cy="2664214"/>
            </a:xfrm>
            <a:prstGeom prst="curvedConnector3">
              <a:avLst>
                <a:gd name="adj1" fmla="val 4890935"/>
              </a:avLst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32264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893" y="22410"/>
            <a:ext cx="8068235" cy="762000"/>
          </a:xfrm>
        </p:spPr>
        <p:txBody>
          <a:bodyPr/>
          <a:lstStyle/>
          <a:p>
            <a:r>
              <a:rPr lang="en-US" sz="3200" dirty="0" smtClean="0"/>
              <a:t>Distributed Graph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704582"/>
          </a:xfrm>
        </p:spPr>
        <p:txBody>
          <a:bodyPr/>
          <a:lstStyle/>
          <a:p>
            <a:r>
              <a:rPr lang="en-US" sz="3200" dirty="0" smtClean="0"/>
              <a:t>Cut </a:t>
            </a:r>
            <a:r>
              <a:rPr lang="en-US" sz="3200" dirty="0"/>
              <a:t>efficiently using HPC Graph partitioning tools (</a:t>
            </a:r>
            <a:r>
              <a:rPr lang="en-US" sz="3200" dirty="0" err="1"/>
              <a:t>ParMetis</a:t>
            </a:r>
            <a:r>
              <a:rPr lang="en-US" sz="3200" dirty="0"/>
              <a:t> / </a:t>
            </a:r>
            <a:r>
              <a:rPr lang="en-US" sz="3200" dirty="0" smtClean="0"/>
              <a:t>Scotch / …)</a:t>
            </a:r>
            <a:endParaRPr lang="en-US" sz="3200" dirty="0"/>
          </a:p>
        </p:txBody>
      </p:sp>
      <p:sp>
        <p:nvSpPr>
          <p:cNvPr id="6" name="Oval 4"/>
          <p:cNvSpPr/>
          <p:nvPr/>
        </p:nvSpPr>
        <p:spPr bwMode="auto">
          <a:xfrm>
            <a:off x="1210294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1883055" y="5737823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38800" y="5747276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1883055" y="3114514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438800" y="3123967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807197" y="3308165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202931" y="3750771"/>
            <a:ext cx="1055885" cy="4122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 bwMode="auto">
          <a:xfrm rot="16200000" flipV="1">
            <a:off x="1900376" y="3726087"/>
            <a:ext cx="1055885" cy="46163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 flipV="1">
            <a:off x="807197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 rot="16200000" flipV="1">
            <a:off x="1207658" y="5062424"/>
            <a:ext cx="1046433" cy="41226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5400000" flipH="1" flipV="1">
            <a:off x="1905102" y="5037741"/>
            <a:ext cx="1046433" cy="46163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 bwMode="auto">
          <a:xfrm>
            <a:off x="5661676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7056565" y="4430895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7828057" y="5737823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39" name="Oval 38"/>
          <p:cNvSpPr/>
          <p:nvPr/>
        </p:nvSpPr>
        <p:spPr bwMode="auto">
          <a:xfrm>
            <a:off x="6383802" y="5747276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7828057" y="3114514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6383802" y="3123967"/>
            <a:ext cx="368397" cy="36839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5307943" y="329871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 bwMode="auto">
          <a:xfrm flipV="1">
            <a:off x="6752199" y="329871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7" idx="1"/>
          </p:cNvCxnSpPr>
          <p:nvPr/>
        </p:nvCxnSpPr>
        <p:spPr bwMode="auto">
          <a:xfrm rot="16200000" flipV="1">
            <a:off x="6381166" y="3755496"/>
            <a:ext cx="1046432" cy="4122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6" idx="7"/>
          </p:cNvCxnSpPr>
          <p:nvPr/>
        </p:nvCxnSpPr>
        <p:spPr bwMode="auto">
          <a:xfrm rot="5400000" flipH="1" flipV="1">
            <a:off x="5683720" y="3730814"/>
            <a:ext cx="1046432" cy="4616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 bwMode="auto">
          <a:xfrm>
            <a:off x="5307943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 bwMode="auto">
          <a:xfrm flipV="1">
            <a:off x="6752199" y="5922023"/>
            <a:ext cx="1075859" cy="945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37" idx="3"/>
          </p:cNvCxnSpPr>
          <p:nvPr/>
        </p:nvCxnSpPr>
        <p:spPr bwMode="auto">
          <a:xfrm rot="5400000" flipH="1" flipV="1">
            <a:off x="6376439" y="5067150"/>
            <a:ext cx="1055886" cy="4122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endCxn id="36" idx="5"/>
          </p:cNvCxnSpPr>
          <p:nvPr/>
        </p:nvCxnSpPr>
        <p:spPr bwMode="auto">
          <a:xfrm rot="16200000" flipV="1">
            <a:off x="5678994" y="5042467"/>
            <a:ext cx="1055886" cy="46163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251452" y="3119240"/>
            <a:ext cx="1444256" cy="3005887"/>
            <a:chOff x="2347292" y="3119240"/>
            <a:chExt cx="1444256" cy="3005887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" name="Oval 29"/>
            <p:cNvSpPr/>
            <p:nvPr/>
          </p:nvSpPr>
          <p:spPr bwMode="auto">
            <a:xfrm>
              <a:off x="2570776" y="4430895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3423151" y="311924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34" name="Straight Arrow Connector 33"/>
            <p:cNvCxnSpPr/>
            <p:nvPr/>
          </p:nvCxnSpPr>
          <p:spPr bwMode="auto">
            <a:xfrm>
              <a:off x="2347292" y="329398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 bwMode="auto">
            <a:xfrm>
              <a:off x="3423151" y="5756730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1" name="Straight Arrow Connector 50"/>
            <p:cNvCxnSpPr/>
            <p:nvPr/>
          </p:nvCxnSpPr>
          <p:spPr bwMode="auto">
            <a:xfrm>
              <a:off x="2347292" y="5931476"/>
              <a:ext cx="1075859" cy="945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4939546" y="3123968"/>
            <a:ext cx="776080" cy="2991706"/>
            <a:chOff x="4903606" y="3123968"/>
            <a:chExt cx="776080" cy="2991706"/>
          </a:xfrm>
        </p:grpSpPr>
        <p:sp>
          <p:nvSpPr>
            <p:cNvPr id="52" name="Oval 51"/>
            <p:cNvSpPr/>
            <p:nvPr/>
          </p:nvSpPr>
          <p:spPr bwMode="auto">
            <a:xfrm>
              <a:off x="4903606" y="5747277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4903606" y="3123968"/>
              <a:ext cx="368397" cy="368397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 bwMode="auto">
            <a:xfrm rot="16200000" flipV="1">
              <a:off x="4920927" y="3735541"/>
              <a:ext cx="1055885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 bwMode="auto">
            <a:xfrm rot="5400000" flipH="1" flipV="1">
              <a:off x="4925653" y="5047195"/>
              <a:ext cx="1046433" cy="461633"/>
            </a:xfrm>
            <a:prstGeom prst="straightConnector1">
              <a:avLst/>
            </a:prstGeom>
            <a:ln>
              <a:headEnd type="none"/>
              <a:tailEnd type="non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3056844" y="4353999"/>
            <a:ext cx="23518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“ghost” vertices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514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GraphLab 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187996EA-107B-411F-BC3B-4D4D78386149}" type="slidenum">
              <a:t>17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58988" y="112318"/>
            <a:ext cx="7272337" cy="1338262"/>
          </a:xfrm>
        </p:spPr>
        <p:txBody>
          <a:bodyPr/>
          <a:lstStyle/>
          <a:p>
            <a:pPr lvl="0"/>
            <a:r>
              <a:rPr lang="en-US" dirty="0"/>
              <a:t>The </a:t>
            </a:r>
            <a:r>
              <a:rPr lang="en-US" dirty="0" err="1"/>
              <a:t>GraphLab</a:t>
            </a:r>
            <a:r>
              <a:rPr lang="en-US" dirty="0"/>
              <a:t> Framework</a:t>
            </a:r>
          </a:p>
        </p:txBody>
      </p:sp>
      <p:grpSp>
        <p:nvGrpSpPr>
          <p:cNvPr id="3" name="Group 269"/>
          <p:cNvGrpSpPr/>
          <p:nvPr/>
        </p:nvGrpSpPr>
        <p:grpSpPr>
          <a:xfrm>
            <a:off x="1733753" y="4628446"/>
            <a:ext cx="4286879" cy="1869479"/>
            <a:chOff x="2936880" y="4504320"/>
            <a:chExt cx="4286879" cy="1869479"/>
          </a:xfrm>
        </p:grpSpPr>
        <p:sp>
          <p:nvSpPr>
            <p:cNvPr id="4" name="TextBox 16"/>
            <p:cNvSpPr/>
            <p:nvPr/>
          </p:nvSpPr>
          <p:spPr>
            <a:xfrm>
              <a:off x="3445920" y="4504320"/>
              <a:ext cx="3274200" cy="51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Consistency Model</a:t>
              </a:r>
            </a:p>
          </p:txBody>
        </p:sp>
        <p:grpSp>
          <p:nvGrpSpPr>
            <p:cNvPr id="5" name="Group 123"/>
            <p:cNvGrpSpPr/>
            <p:nvPr/>
          </p:nvGrpSpPr>
          <p:grpSpPr>
            <a:xfrm>
              <a:off x="2936880" y="5114160"/>
              <a:ext cx="4286879" cy="1259639"/>
              <a:chOff x="2936880" y="5114160"/>
              <a:chExt cx="4286879" cy="1259639"/>
            </a:xfrm>
          </p:grpSpPr>
          <p:sp>
            <p:nvSpPr>
              <p:cNvPr id="6" name="Oval 89"/>
              <p:cNvSpPr/>
              <p:nvPr/>
            </p:nvSpPr>
            <p:spPr>
              <a:xfrm>
                <a:off x="3795479" y="5114160"/>
                <a:ext cx="2571120" cy="125963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FFFFFF"/>
              </a:solidFill>
              <a:ln w="38160">
                <a:solidFill>
                  <a:srgbClr val="6E832C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7" name="Oval 92"/>
              <p:cNvSpPr/>
              <p:nvPr/>
            </p:nvSpPr>
            <p:spPr>
              <a:xfrm>
                <a:off x="4379760" y="5289120"/>
                <a:ext cx="1480319" cy="97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6B4A0B"/>
              </a:solidFill>
              <a:ln w="38160">
                <a:solidFill>
                  <a:srgbClr val="4B3307"/>
                </a:solidFill>
                <a:custDash>
                  <a:ds d="400000" sp="100000"/>
                </a:custDash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" name="Oval 95"/>
              <p:cNvSpPr/>
              <p:nvPr/>
            </p:nvSpPr>
            <p:spPr>
              <a:xfrm>
                <a:off x="4822920" y="5446440"/>
                <a:ext cx="583920" cy="7347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solidFill>
                <a:srgbClr val="423E5C"/>
              </a:solidFill>
              <a:ln w="38160">
                <a:solidFill>
                  <a:srgbClr val="2D2A40"/>
                </a:solidFill>
                <a:custDash>
                  <a:ds d="100000" sp="100000"/>
                </a:custDash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" name="Oval 97"/>
              <p:cNvSpPr/>
              <p:nvPr/>
            </p:nvSpPr>
            <p:spPr>
              <a:xfrm>
                <a:off x="4939920" y="5661000"/>
                <a:ext cx="389160" cy="34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3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0" name="Oval 98"/>
              <p:cNvSpPr/>
              <p:nvPr/>
            </p:nvSpPr>
            <p:spPr>
              <a:xfrm>
                <a:off x="5892840" y="5656680"/>
                <a:ext cx="389160" cy="34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1" name="Oval 6"/>
              <p:cNvSpPr/>
              <p:nvPr/>
            </p:nvSpPr>
            <p:spPr>
              <a:xfrm>
                <a:off x="3945240" y="5656680"/>
                <a:ext cx="388800" cy="34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12" name="Curved Connector 102"/>
              <p:cNvCxnSpPr/>
              <p:nvPr/>
            </p:nvCxnSpPr>
            <p:spPr>
              <a:xfrm flipH="1" flipV="1">
                <a:off x="4334759" y="5831280"/>
                <a:ext cx="605161" cy="43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13" name="Cube 103"/>
              <p:cNvSpPr/>
              <p:nvPr/>
            </p:nvSpPr>
            <p:spPr>
              <a:xfrm>
                <a:off x="4579200" y="5739840"/>
                <a:ext cx="18936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4" name="Cube 106"/>
              <p:cNvSpPr/>
              <p:nvPr/>
            </p:nvSpPr>
            <p:spPr>
              <a:xfrm>
                <a:off x="5997240" y="5744160"/>
                <a:ext cx="18936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5" name="Cube 107"/>
              <p:cNvSpPr/>
              <p:nvPr/>
            </p:nvSpPr>
            <p:spPr>
              <a:xfrm>
                <a:off x="5049000" y="5744160"/>
                <a:ext cx="18972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6" name="Cube 108"/>
              <p:cNvSpPr/>
              <p:nvPr/>
            </p:nvSpPr>
            <p:spPr>
              <a:xfrm>
                <a:off x="4048919" y="5744160"/>
                <a:ext cx="18936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17" name="Curved Connector 109"/>
              <p:cNvCxnSpPr/>
              <p:nvPr/>
            </p:nvCxnSpPr>
            <p:spPr>
              <a:xfrm flipH="1">
                <a:off x="5329440" y="5831280"/>
                <a:ext cx="563400" cy="43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18" name="Cube 110"/>
              <p:cNvSpPr/>
              <p:nvPr/>
            </p:nvSpPr>
            <p:spPr>
              <a:xfrm>
                <a:off x="5509800" y="5748480"/>
                <a:ext cx="18972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9" name="Oval 111"/>
              <p:cNvSpPr/>
              <p:nvPr/>
            </p:nvSpPr>
            <p:spPr>
              <a:xfrm>
                <a:off x="6834599" y="5656680"/>
                <a:ext cx="389160" cy="34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0" name="Cube 114"/>
              <p:cNvSpPr/>
              <p:nvPr/>
            </p:nvSpPr>
            <p:spPr>
              <a:xfrm>
                <a:off x="6938280" y="5744160"/>
                <a:ext cx="18972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21" name="Curved Connector 115"/>
              <p:cNvCxnSpPr/>
              <p:nvPr/>
            </p:nvCxnSpPr>
            <p:spPr>
              <a:xfrm flipH="1" flipV="1">
                <a:off x="6282360" y="5831280"/>
                <a:ext cx="551879" cy="180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22" name="Cube 116"/>
              <p:cNvSpPr/>
              <p:nvPr/>
            </p:nvSpPr>
            <p:spPr>
              <a:xfrm>
                <a:off x="6451560" y="5748480"/>
                <a:ext cx="18972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3" name="Oval 117"/>
              <p:cNvSpPr/>
              <p:nvPr/>
            </p:nvSpPr>
            <p:spPr>
              <a:xfrm>
                <a:off x="2936880" y="5661000"/>
                <a:ext cx="389160" cy="3495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24" name="Curved Connector 119"/>
              <p:cNvCxnSpPr/>
              <p:nvPr/>
            </p:nvCxnSpPr>
            <p:spPr>
              <a:xfrm flipH="1">
                <a:off x="3326399" y="5831280"/>
                <a:ext cx="618841" cy="43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25" name="Cube 120"/>
              <p:cNvSpPr/>
              <p:nvPr/>
            </p:nvSpPr>
            <p:spPr>
              <a:xfrm>
                <a:off x="3528000" y="5744160"/>
                <a:ext cx="18936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26" name="Cube 122"/>
              <p:cNvSpPr/>
              <p:nvPr/>
            </p:nvSpPr>
            <p:spPr>
              <a:xfrm>
                <a:off x="3040919" y="5748480"/>
                <a:ext cx="189720" cy="174600"/>
              </a:xfrm>
              <a:custGeom>
                <a:avLst>
                  <a:gd name="f0" fmla="val 5400"/>
                </a:avLst>
                <a:gdLst>
                  <a:gd name="f1" fmla="val 10800000"/>
                  <a:gd name="f2" fmla="val 5400000"/>
                  <a:gd name="f3" fmla="val 180"/>
                  <a:gd name="f4" fmla="val w"/>
                  <a:gd name="f5" fmla="val h"/>
                  <a:gd name="f6" fmla="val ss"/>
                  <a:gd name="f7" fmla="val 0"/>
                  <a:gd name="f8" fmla="val -2147483647"/>
                  <a:gd name="f9" fmla="val 2147483647"/>
                  <a:gd name="f10" fmla="val 21600"/>
                  <a:gd name="f11" fmla="+- 0 0 0"/>
                  <a:gd name="f12" fmla="abs f4"/>
                  <a:gd name="f13" fmla="abs f5"/>
                  <a:gd name="f14" fmla="abs f6"/>
                  <a:gd name="f15" fmla="pin 0 f0 21600"/>
                  <a:gd name="f16" fmla="*/ f11 f1 1"/>
                  <a:gd name="f17" fmla="?: f12 f4 1"/>
                  <a:gd name="f18" fmla="?: f13 f5 1"/>
                  <a:gd name="f19" fmla="?: f14 f6 1"/>
                  <a:gd name="f20" fmla="val f15"/>
                  <a:gd name="f21" fmla="*/ f16 1 f3"/>
                  <a:gd name="f22" fmla="*/ f17 1 21600"/>
                  <a:gd name="f23" fmla="*/ f18 1 21600"/>
                  <a:gd name="f24" fmla="*/ 21600 f17 1"/>
                  <a:gd name="f25" fmla="*/ 21600 f18 1"/>
                  <a:gd name="f26" fmla="+- f7 f20 0"/>
                  <a:gd name="f27" fmla="+- f21 0 f2"/>
                  <a:gd name="f28" fmla="min f23 f22"/>
                  <a:gd name="f29" fmla="*/ f24 1 f19"/>
                  <a:gd name="f30" fmla="*/ f25 1 f19"/>
                  <a:gd name="f31" fmla="+- f30 0 f20"/>
                  <a:gd name="f32" fmla="+- f29 0 f20"/>
                  <a:gd name="f33" fmla="+- f29 0 f26"/>
                  <a:gd name="f34" fmla="+- f30 0 f26"/>
                  <a:gd name="f35" fmla="val f29"/>
                  <a:gd name="f36" fmla="val f30"/>
                  <a:gd name="f37" fmla="*/ f7 f28 1"/>
                  <a:gd name="f38" fmla="*/ f15 f28 1"/>
                  <a:gd name="f39" fmla="*/ f26 f28 1"/>
                  <a:gd name="f40" fmla="*/ f30 f28 1"/>
                  <a:gd name="f41" fmla="*/ f29 f28 1"/>
                  <a:gd name="f42" fmla="*/ f33 1 2"/>
                  <a:gd name="f43" fmla="*/ f34 1 2"/>
                  <a:gd name="f44" fmla="*/ f32 f28 1"/>
                  <a:gd name="f45" fmla="*/ f36 f28 1"/>
                  <a:gd name="f46" fmla="*/ f35 f28 1"/>
                  <a:gd name="f47" fmla="*/ f31 f28 1"/>
                  <a:gd name="f48" fmla="+- f26 f42 0"/>
                  <a:gd name="f49" fmla="+- f26 f43 0"/>
                  <a:gd name="f50" fmla="*/ f42 f28 1"/>
                  <a:gd name="f51" fmla="*/ f43 f28 1"/>
                  <a:gd name="f52" fmla="*/ f48 f28 1"/>
                  <a:gd name="f53" fmla="*/ f49 f28 1"/>
                </a:gdLst>
                <a:ahLst>
                  <a:ahXY gdRefY="f0" minY="f7" maxY="f10">
                    <a:pos x="f37" y="f38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">
                    <a:pos x="f52" y="f37"/>
                  </a:cxn>
                  <a:cxn ang="f27">
                    <a:pos x="f50" y="f39"/>
                  </a:cxn>
                  <a:cxn ang="f27">
                    <a:pos x="f37" y="f53"/>
                  </a:cxn>
                  <a:cxn ang="f27">
                    <a:pos x="f50" y="f40"/>
                  </a:cxn>
                  <a:cxn ang="f27">
                    <a:pos x="f44" y="f53"/>
                  </a:cxn>
                  <a:cxn ang="f27">
                    <a:pos x="f41" y="f51"/>
                  </a:cxn>
                </a:cxnLst>
                <a:rect l="f37" t="f39" r="f44" b="f45"/>
                <a:pathLst>
                  <a:path>
                    <a:moveTo>
                      <a:pt x="f37" y="f45"/>
                    </a:moveTo>
                    <a:lnTo>
                      <a:pt x="f37" y="f39"/>
                    </a:lnTo>
                    <a:lnTo>
                      <a:pt x="f39" y="f37"/>
                    </a:lnTo>
                    <a:lnTo>
                      <a:pt x="f46" y="f37"/>
                    </a:lnTo>
                    <a:lnTo>
                      <a:pt x="f46" y="f47"/>
                    </a:lnTo>
                    <a:lnTo>
                      <a:pt x="f44" y="f45"/>
                    </a:lnTo>
                    <a:close/>
                  </a:path>
                  <a:path>
                    <a:moveTo>
                      <a:pt x="f37" y="f39"/>
                    </a:moveTo>
                    <a:lnTo>
                      <a:pt x="f39" y="f37"/>
                    </a:lnTo>
                    <a:lnTo>
                      <a:pt x="f46" y="f37"/>
                    </a:lnTo>
                    <a:lnTo>
                      <a:pt x="f44" y="f39"/>
                    </a:lnTo>
                    <a:close/>
                  </a:path>
                  <a:path>
                    <a:moveTo>
                      <a:pt x="f44" y="f45"/>
                    </a:moveTo>
                    <a:lnTo>
                      <a:pt x="f44" y="f39"/>
                    </a:lnTo>
                    <a:lnTo>
                      <a:pt x="f46" y="f37"/>
                    </a:lnTo>
                    <a:lnTo>
                      <a:pt x="f46" y="f47"/>
                    </a:ln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6A4908"/>
                </a:solidFill>
                <a:prstDash val="solid"/>
                <a:miter/>
              </a:ln>
            </p:spPr>
            <p:txBody>
              <a:bodyPr vert="horz" wrap="square" lIns="90000" tIns="45000" rIns="90000" bIns="4500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</p:grpSp>
      <p:grpSp>
        <p:nvGrpSpPr>
          <p:cNvPr id="27" name="Group 4"/>
          <p:cNvGrpSpPr/>
          <p:nvPr/>
        </p:nvGrpSpPr>
        <p:grpSpPr>
          <a:xfrm>
            <a:off x="609480" y="1467573"/>
            <a:ext cx="3580919" cy="2834639"/>
            <a:chOff x="609480" y="1219320"/>
            <a:chExt cx="3580919" cy="2834639"/>
          </a:xfrm>
        </p:grpSpPr>
        <p:sp>
          <p:nvSpPr>
            <p:cNvPr id="28" name="TextBox 6"/>
            <p:cNvSpPr/>
            <p:nvPr/>
          </p:nvSpPr>
          <p:spPr>
            <a:xfrm>
              <a:off x="609480" y="1219320"/>
              <a:ext cx="3580919" cy="94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Graph Based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1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Data Representation</a:t>
              </a:r>
            </a:p>
          </p:txBody>
        </p:sp>
        <p:grpSp>
          <p:nvGrpSpPr>
            <p:cNvPr id="29" name="Group 206"/>
            <p:cNvGrpSpPr/>
            <p:nvPr/>
          </p:nvGrpSpPr>
          <p:grpSpPr>
            <a:xfrm>
              <a:off x="1371599" y="2362320"/>
              <a:ext cx="2171521" cy="1691639"/>
              <a:chOff x="1371599" y="2362320"/>
              <a:chExt cx="2171521" cy="1691639"/>
            </a:xfrm>
          </p:grpSpPr>
          <p:cxnSp>
            <p:nvCxnSpPr>
              <p:cNvPr id="30" name="Straight Arrow Connector 209"/>
              <p:cNvCxnSpPr/>
              <p:nvPr/>
            </p:nvCxnSpPr>
            <p:spPr>
              <a:xfrm>
                <a:off x="1582199" y="2465280"/>
                <a:ext cx="576001" cy="108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1" name="Straight Arrow Connector 210"/>
              <p:cNvCxnSpPr/>
              <p:nvPr/>
            </p:nvCxnSpPr>
            <p:spPr>
              <a:xfrm>
                <a:off x="2365200" y="2465280"/>
                <a:ext cx="576360" cy="108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2" name="Straight Arrow Connector 211"/>
              <p:cNvCxnSpPr/>
              <p:nvPr/>
            </p:nvCxnSpPr>
            <p:spPr>
              <a:xfrm flipV="1">
                <a:off x="1947240" y="2538720"/>
                <a:ext cx="241560" cy="592559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3" name="Straight Arrow Connector 212"/>
              <p:cNvCxnSpPr/>
              <p:nvPr/>
            </p:nvCxnSpPr>
            <p:spPr>
              <a:xfrm flipH="1" flipV="1">
                <a:off x="3117960" y="2538720"/>
                <a:ext cx="249120" cy="592559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4" name="Straight Arrow Connector 213"/>
              <p:cNvCxnSpPr/>
              <p:nvPr/>
            </p:nvCxnSpPr>
            <p:spPr>
              <a:xfrm flipV="1">
                <a:off x="2730240" y="2538720"/>
                <a:ext cx="241560" cy="592559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35" name="Straight Arrow Connector 214"/>
              <p:cNvCxnSpPr/>
              <p:nvPr/>
            </p:nvCxnSpPr>
            <p:spPr>
              <a:xfrm flipH="1" flipV="1">
                <a:off x="2334960" y="2538720"/>
                <a:ext cx="248760" cy="592559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sp>
            <p:nvSpPr>
              <p:cNvPr id="36" name="Oval 4"/>
              <p:cNvSpPr/>
              <p:nvPr/>
            </p:nvSpPr>
            <p:spPr>
              <a:xfrm>
                <a:off x="1375560" y="2362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7" name="Oval 216"/>
              <p:cNvSpPr/>
              <p:nvPr/>
            </p:nvSpPr>
            <p:spPr>
              <a:xfrm>
                <a:off x="2158560" y="2362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8" name="Oval 217"/>
              <p:cNvSpPr/>
              <p:nvPr/>
            </p:nvSpPr>
            <p:spPr>
              <a:xfrm>
                <a:off x="2941560" y="2362320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39" name="Oval 4"/>
              <p:cNvSpPr/>
              <p:nvPr/>
            </p:nvSpPr>
            <p:spPr>
              <a:xfrm>
                <a:off x="1375560" y="384767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0" name="Oval 219"/>
              <p:cNvSpPr/>
              <p:nvPr/>
            </p:nvSpPr>
            <p:spPr>
              <a:xfrm>
                <a:off x="2158560" y="384767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1" name="Oval 220"/>
              <p:cNvSpPr/>
              <p:nvPr/>
            </p:nvSpPr>
            <p:spPr>
              <a:xfrm>
                <a:off x="2941560" y="384767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2" name="Oval 4"/>
              <p:cNvSpPr/>
              <p:nvPr/>
            </p:nvSpPr>
            <p:spPr>
              <a:xfrm>
                <a:off x="1770840" y="310103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3" name="Oval 222"/>
              <p:cNvSpPr/>
              <p:nvPr/>
            </p:nvSpPr>
            <p:spPr>
              <a:xfrm>
                <a:off x="2553840" y="310103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44" name="Oval 223"/>
              <p:cNvSpPr/>
              <p:nvPr/>
            </p:nvSpPr>
            <p:spPr>
              <a:xfrm>
                <a:off x="3336840" y="3101039"/>
                <a:ext cx="206280" cy="20628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45" name="Straight Arrow Connector 224"/>
              <p:cNvCxnSpPr/>
              <p:nvPr/>
            </p:nvCxnSpPr>
            <p:spPr>
              <a:xfrm>
                <a:off x="1582199" y="3951000"/>
                <a:ext cx="576001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6" name="Straight Arrow Connector 225"/>
              <p:cNvCxnSpPr/>
              <p:nvPr/>
            </p:nvCxnSpPr>
            <p:spPr>
              <a:xfrm>
                <a:off x="2365200" y="3951000"/>
                <a:ext cx="576360" cy="720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7" name="Straight Arrow Connector 226"/>
              <p:cNvCxnSpPr/>
              <p:nvPr/>
            </p:nvCxnSpPr>
            <p:spPr>
              <a:xfrm flipH="1" flipV="1">
                <a:off x="1947240" y="3277439"/>
                <a:ext cx="241560" cy="60048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8" name="Straight Arrow Connector 227"/>
              <p:cNvCxnSpPr/>
              <p:nvPr/>
            </p:nvCxnSpPr>
            <p:spPr>
              <a:xfrm flipV="1">
                <a:off x="3117960" y="3277439"/>
                <a:ext cx="249120" cy="60048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49" name="Straight Arrow Connector 228"/>
              <p:cNvCxnSpPr/>
              <p:nvPr/>
            </p:nvCxnSpPr>
            <p:spPr>
              <a:xfrm flipH="1" flipV="1">
                <a:off x="2730240" y="3277439"/>
                <a:ext cx="241560" cy="60048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cxnSp>
            <p:nvCxnSpPr>
              <p:cNvPr id="50" name="Straight Arrow Connector 229"/>
              <p:cNvCxnSpPr/>
              <p:nvPr/>
            </p:nvCxnSpPr>
            <p:spPr>
              <a:xfrm flipV="1">
                <a:off x="2334960" y="3277439"/>
                <a:ext cx="248760" cy="600481"/>
              </a:xfrm>
              <a:prstGeom prst="bentConnector3">
                <a:avLst/>
              </a:prstGeom>
              <a:noFill/>
              <a:ln w="38160">
                <a:solidFill>
                  <a:srgbClr val="730913"/>
                </a:solidFill>
                <a:prstDash val="solid"/>
                <a:miter/>
              </a:ln>
            </p:spPr>
          </p:cxnSp>
          <p:grpSp>
            <p:nvGrpSpPr>
              <p:cNvPr id="51" name="Group 182"/>
              <p:cNvGrpSpPr/>
              <p:nvPr/>
            </p:nvGrpSpPr>
            <p:grpSpPr>
              <a:xfrm>
                <a:off x="1371599" y="2402280"/>
                <a:ext cx="2146321" cy="1645920"/>
                <a:chOff x="1371599" y="2402280"/>
                <a:chExt cx="2146321" cy="1645920"/>
              </a:xfrm>
            </p:grpSpPr>
            <p:sp>
              <p:nvSpPr>
                <p:cNvPr id="52" name="Cube 244"/>
                <p:cNvSpPr/>
                <p:nvPr/>
              </p:nvSpPr>
              <p:spPr>
                <a:xfrm>
                  <a:off x="1401119" y="24022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3" name="Cube 245"/>
                <p:cNvSpPr/>
                <p:nvPr/>
              </p:nvSpPr>
              <p:spPr>
                <a:xfrm>
                  <a:off x="2981520" y="24022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4" name="Cube 246"/>
                <p:cNvSpPr/>
                <p:nvPr/>
              </p:nvSpPr>
              <p:spPr>
                <a:xfrm>
                  <a:off x="2553480" y="312515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5" name="Cube 247"/>
                <p:cNvSpPr/>
                <p:nvPr/>
              </p:nvSpPr>
              <p:spPr>
                <a:xfrm>
                  <a:off x="1776960" y="312515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6" name="Cube 248"/>
                <p:cNvSpPr/>
                <p:nvPr/>
              </p:nvSpPr>
              <p:spPr>
                <a:xfrm>
                  <a:off x="2178360" y="24022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7" name="Cube 249"/>
                <p:cNvSpPr/>
                <p:nvPr/>
              </p:nvSpPr>
              <p:spPr>
                <a:xfrm>
                  <a:off x="2967119" y="38829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8" name="Cube 250"/>
                <p:cNvSpPr/>
                <p:nvPr/>
              </p:nvSpPr>
              <p:spPr>
                <a:xfrm>
                  <a:off x="2182320" y="386279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59" name="Cube 251"/>
                <p:cNvSpPr/>
                <p:nvPr/>
              </p:nvSpPr>
              <p:spPr>
                <a:xfrm>
                  <a:off x="1371599" y="388800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0" name="Cube 252"/>
                <p:cNvSpPr/>
                <p:nvPr/>
              </p:nvSpPr>
              <p:spPr>
                <a:xfrm>
                  <a:off x="3342960" y="312515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61" name="Group 192"/>
              <p:cNvGrpSpPr/>
              <p:nvPr/>
            </p:nvGrpSpPr>
            <p:grpSpPr>
              <a:xfrm>
                <a:off x="1770840" y="2383560"/>
                <a:ext cx="1596240" cy="1657799"/>
                <a:chOff x="1770840" y="2383560"/>
                <a:chExt cx="1596240" cy="1657799"/>
              </a:xfrm>
            </p:grpSpPr>
            <p:sp>
              <p:nvSpPr>
                <p:cNvPr id="62" name="Cube 232"/>
                <p:cNvSpPr/>
                <p:nvPr/>
              </p:nvSpPr>
              <p:spPr>
                <a:xfrm>
                  <a:off x="1770840" y="239183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3" name="Cube 233"/>
                <p:cNvSpPr/>
                <p:nvPr/>
              </p:nvSpPr>
              <p:spPr>
                <a:xfrm>
                  <a:off x="2569680" y="238356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4" name="Cube 234"/>
                <p:cNvSpPr/>
                <p:nvPr/>
              </p:nvSpPr>
              <p:spPr>
                <a:xfrm>
                  <a:off x="1976760" y="2787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5" name="Cube 235"/>
                <p:cNvSpPr/>
                <p:nvPr/>
              </p:nvSpPr>
              <p:spPr>
                <a:xfrm>
                  <a:off x="2396880" y="2787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6" name="Cube 236"/>
                <p:cNvSpPr/>
                <p:nvPr/>
              </p:nvSpPr>
              <p:spPr>
                <a:xfrm>
                  <a:off x="2783880" y="2787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7" name="Cube 237"/>
                <p:cNvSpPr/>
                <p:nvPr/>
              </p:nvSpPr>
              <p:spPr>
                <a:xfrm>
                  <a:off x="3192120" y="278748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8" name="Cube 238"/>
                <p:cNvSpPr/>
                <p:nvPr/>
              </p:nvSpPr>
              <p:spPr>
                <a:xfrm>
                  <a:off x="1969920" y="348767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9" name="Cube 239"/>
                <p:cNvSpPr/>
                <p:nvPr/>
              </p:nvSpPr>
              <p:spPr>
                <a:xfrm>
                  <a:off x="2390040" y="348767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0" name="Cube 240"/>
                <p:cNvSpPr/>
                <p:nvPr/>
              </p:nvSpPr>
              <p:spPr>
                <a:xfrm>
                  <a:off x="2777400" y="348767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1" name="Cube 241"/>
                <p:cNvSpPr/>
                <p:nvPr/>
              </p:nvSpPr>
              <p:spPr>
                <a:xfrm>
                  <a:off x="3185279" y="348767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2" name="Cube 242"/>
                <p:cNvSpPr/>
                <p:nvPr/>
              </p:nvSpPr>
              <p:spPr>
                <a:xfrm>
                  <a:off x="1770840" y="3881159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3" name="Cube 243"/>
                <p:cNvSpPr/>
                <p:nvPr/>
              </p:nvSpPr>
              <p:spPr>
                <a:xfrm>
                  <a:off x="2569680" y="3872520"/>
                  <a:ext cx="174960" cy="1602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</p:grpSp>
      <p:grpSp>
        <p:nvGrpSpPr>
          <p:cNvPr id="74" name="Group 5"/>
          <p:cNvGrpSpPr/>
          <p:nvPr/>
        </p:nvGrpSpPr>
        <p:grpSpPr>
          <a:xfrm>
            <a:off x="5115000" y="1469660"/>
            <a:ext cx="3179160" cy="2948399"/>
            <a:chOff x="5181840" y="1097280"/>
            <a:chExt cx="3179160" cy="2948399"/>
          </a:xfrm>
        </p:grpSpPr>
        <p:grpSp>
          <p:nvGrpSpPr>
            <p:cNvPr id="75" name="Group 4"/>
            <p:cNvGrpSpPr/>
            <p:nvPr/>
          </p:nvGrpSpPr>
          <p:grpSpPr>
            <a:xfrm>
              <a:off x="5582520" y="2130480"/>
              <a:ext cx="2540160" cy="1915199"/>
              <a:chOff x="5582520" y="2130480"/>
              <a:chExt cx="2540160" cy="1915199"/>
            </a:xfrm>
          </p:grpSpPr>
          <p:sp>
            <p:nvSpPr>
              <p:cNvPr id="76" name="Freeform 159"/>
              <p:cNvSpPr/>
              <p:nvPr/>
            </p:nvSpPr>
            <p:spPr>
              <a:xfrm>
                <a:off x="6301440" y="2130480"/>
                <a:ext cx="1821240" cy="1328400"/>
              </a:xfrm>
              <a:custGeom>
                <a:avLst/>
                <a:gdLst>
                  <a:gd name="f0" fmla="val 0"/>
                  <a:gd name="f1" fmla="val 3147012"/>
                  <a:gd name="f2" fmla="val 2295407"/>
                  <a:gd name="f3" fmla="val 1798931"/>
                  <a:gd name="f4" fmla="val 25400"/>
                  <a:gd name="f5" fmla="val 1583031"/>
                  <a:gd name="f6" fmla="val 1467320"/>
                  <a:gd name="f7" fmla="val 173566"/>
                  <a:gd name="f8" fmla="val 1113131"/>
                  <a:gd name="f9" fmla="val 177799"/>
                  <a:gd name="f10" fmla="val 837964"/>
                  <a:gd name="f11" fmla="val 196143"/>
                  <a:gd name="f12" fmla="val 332081"/>
                  <a:gd name="f13" fmla="val 76199"/>
                  <a:gd name="f14" fmla="val 122531"/>
                  <a:gd name="f15" fmla="val 253999"/>
                  <a:gd name="f16" fmla="val 433210"/>
                  <a:gd name="f17" fmla="val 20931"/>
                  <a:gd name="f18" fmla="val 584199"/>
                  <a:gd name="f19" fmla="val 198731"/>
                  <a:gd name="f20" fmla="val 711199"/>
                  <a:gd name="f21" fmla="val 376531"/>
                  <a:gd name="f22" fmla="val 838199"/>
                  <a:gd name="f23" fmla="val 1087731"/>
                  <a:gd name="f24" fmla="val 812799"/>
                  <a:gd name="f25" fmla="val 1189331"/>
                  <a:gd name="f26" fmla="val 1015999"/>
                  <a:gd name="f27" fmla="val 1290931"/>
                  <a:gd name="f28" fmla="val 1219199"/>
                  <a:gd name="f29" fmla="val 757531"/>
                  <a:gd name="f30" fmla="val 1739898"/>
                  <a:gd name="f31" fmla="val 808331"/>
                  <a:gd name="f32" fmla="val 1930398"/>
                  <a:gd name="f33" fmla="val 859131"/>
                  <a:gd name="f34" fmla="val 2120898"/>
                  <a:gd name="f35" fmla="val 1311157"/>
                  <a:gd name="f36" fmla="val 2294465"/>
                  <a:gd name="f37" fmla="val 1494131"/>
                  <a:gd name="f38" fmla="val 2158999"/>
                  <a:gd name="f39" fmla="val 1677105"/>
                  <a:gd name="f40" fmla="val 2023533"/>
                  <a:gd name="f41" fmla="val 1775412"/>
                  <a:gd name="f42" fmla="val 1131240"/>
                  <a:gd name="f43" fmla="val 1906175"/>
                  <a:gd name="f44" fmla="val 1117599"/>
                  <a:gd name="f45" fmla="val 2036938"/>
                  <a:gd name="f46" fmla="val 1103958"/>
                  <a:gd name="f47" fmla="val 2116902"/>
                  <a:gd name="f48" fmla="val 1889007"/>
                  <a:gd name="f49" fmla="val 2278709"/>
                  <a:gd name="f50" fmla="val 2077155"/>
                  <a:gd name="f51" fmla="val 2440516"/>
                  <a:gd name="f52" fmla="val 2265303"/>
                  <a:gd name="f53" fmla="val 2745316"/>
                  <a:gd name="f54" fmla="val 2877020"/>
                  <a:gd name="f55" fmla="val 2246488"/>
                  <a:gd name="f56" fmla="val 3008724"/>
                  <a:gd name="f57" fmla="val 2197569"/>
                  <a:gd name="f58" fmla="val 2103024"/>
                  <a:gd name="f59" fmla="val 3068931"/>
                  <a:gd name="f60" fmla="val 1783643"/>
                  <a:gd name="f61" fmla="val 2990850"/>
                  <a:gd name="f62" fmla="val 1464262"/>
                  <a:gd name="f63" fmla="val 2620198"/>
                  <a:gd name="f64" fmla="val 623240"/>
                  <a:gd name="f65" fmla="val 2408531"/>
                  <a:gd name="f66" fmla="val 330199"/>
                  <a:gd name="f67" fmla="val 2196864"/>
                  <a:gd name="f68" fmla="val 37158"/>
                  <a:gd name="f69" fmla="val 2014831"/>
                  <a:gd name="f70" fmla="val 508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3147012" h="2295407">
                    <a:moveTo>
                      <a:pt x="f3" y="f4"/>
                    </a:moveTo>
                    <a:cubicBezTo>
                      <a:pt x="f5" y="f0"/>
                      <a:pt x="f6" y="f7"/>
                      <a:pt x="f8" y="f9"/>
                    </a:cubicBez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0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2"/>
                      <a:pt x="f43" y="f44"/>
                    </a:cubicBezTo>
                    <a:cubicBezTo>
                      <a:pt x="f45" y="f46"/>
                      <a:pt x="f47" y="f48"/>
                      <a:pt x="f49" y="f50"/>
                    </a:cubicBezTo>
                    <a:cubicBezTo>
                      <a:pt x="f51" y="f52"/>
                      <a:pt x="f53" y="f2"/>
                      <a:pt x="f54" y="f55"/>
                    </a:cubicBezTo>
                    <a:cubicBezTo>
                      <a:pt x="f56" y="f57"/>
                      <a:pt x="f1" y="f58"/>
                      <a:pt x="f59" y="f60"/>
                    </a:cubicBezTo>
                    <a:cubicBezTo>
                      <a:pt x="f61" y="f62"/>
                      <a:pt x="f63" y="f64"/>
                      <a:pt x="f65" y="f66"/>
                    </a:cubicBezTo>
                    <a:cubicBezTo>
                      <a:pt x="f67" y="f68"/>
                      <a:pt x="f69" y="f70"/>
                      <a:pt x="f3" y="f4"/>
                    </a:cubicBezTo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2882B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77" name="Oval 160"/>
              <p:cNvSpPr/>
              <p:nvPr/>
            </p:nvSpPr>
            <p:spPr>
              <a:xfrm>
                <a:off x="7210079" y="2189520"/>
                <a:ext cx="396360" cy="39636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78" name="Straight Arrow Connector 161"/>
              <p:cNvCxnSpPr/>
              <p:nvPr/>
            </p:nvCxnSpPr>
            <p:spPr>
              <a:xfrm>
                <a:off x="5809320" y="2391120"/>
                <a:ext cx="633240" cy="719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79" name="Straight Arrow Connector 162"/>
              <p:cNvCxnSpPr/>
              <p:nvPr/>
            </p:nvCxnSpPr>
            <p:spPr>
              <a:xfrm>
                <a:off x="6669720" y="2391120"/>
                <a:ext cx="633239" cy="719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0" name="Straight Arrow Connector 163"/>
              <p:cNvCxnSpPr/>
              <p:nvPr/>
            </p:nvCxnSpPr>
            <p:spPr>
              <a:xfrm flipV="1">
                <a:off x="6210360" y="2471399"/>
                <a:ext cx="265679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1" name="Straight Arrow Connector 164"/>
              <p:cNvCxnSpPr/>
              <p:nvPr/>
            </p:nvCxnSpPr>
            <p:spPr>
              <a:xfrm flipH="1" flipV="1">
                <a:off x="7496640" y="2471399"/>
                <a:ext cx="273600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2" name="Straight Arrow Connector 165"/>
              <p:cNvCxnSpPr/>
              <p:nvPr/>
            </p:nvCxnSpPr>
            <p:spPr>
              <a:xfrm flipV="1">
                <a:off x="7070760" y="2471399"/>
                <a:ext cx="264960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83" name="Straight Arrow Connector 166"/>
              <p:cNvCxnSpPr/>
              <p:nvPr/>
            </p:nvCxnSpPr>
            <p:spPr>
              <a:xfrm flipH="1" flipV="1">
                <a:off x="6636240" y="2471399"/>
                <a:ext cx="273600" cy="651241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sp>
            <p:nvSpPr>
              <p:cNvPr id="84" name="Oval 4"/>
              <p:cNvSpPr/>
              <p:nvPr/>
            </p:nvSpPr>
            <p:spPr>
              <a:xfrm>
                <a:off x="5582520" y="227771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5" name="Oval 168"/>
              <p:cNvSpPr/>
              <p:nvPr/>
            </p:nvSpPr>
            <p:spPr>
              <a:xfrm>
                <a:off x="6442920" y="227771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6" name="Oval 169"/>
              <p:cNvSpPr/>
              <p:nvPr/>
            </p:nvSpPr>
            <p:spPr>
              <a:xfrm>
                <a:off x="7302959" y="227771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7" name="Oval 4"/>
              <p:cNvSpPr/>
              <p:nvPr/>
            </p:nvSpPr>
            <p:spPr>
              <a:xfrm>
                <a:off x="5582520" y="381887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8" name="Oval 171"/>
              <p:cNvSpPr/>
              <p:nvPr/>
            </p:nvSpPr>
            <p:spPr>
              <a:xfrm>
                <a:off x="6442920" y="381887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89" name="Oval 172"/>
              <p:cNvSpPr/>
              <p:nvPr/>
            </p:nvSpPr>
            <p:spPr>
              <a:xfrm>
                <a:off x="7302959" y="3818879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0" name="Oval 4"/>
              <p:cNvSpPr/>
              <p:nvPr/>
            </p:nvSpPr>
            <p:spPr>
              <a:xfrm>
                <a:off x="6016680" y="3089520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1" name="Oval 174"/>
              <p:cNvSpPr/>
              <p:nvPr/>
            </p:nvSpPr>
            <p:spPr>
              <a:xfrm>
                <a:off x="6877080" y="3089520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000000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92" name="Oval 175"/>
              <p:cNvSpPr/>
              <p:nvPr/>
            </p:nvSpPr>
            <p:spPr>
              <a:xfrm>
                <a:off x="7736760" y="3089520"/>
                <a:ext cx="226800" cy="22680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blipFill>
                <a:blip r:embed="rId4">
                  <a:alphaModFix/>
                </a:blip>
                <a:stretch>
                  <a:fillRect/>
                </a:stretch>
              </a:blipFill>
              <a:ln w="15840">
                <a:solidFill>
                  <a:srgbClr val="790611"/>
                </a:solidFill>
                <a:prstDash val="solid"/>
                <a:miter/>
              </a:ln>
            </p:spPr>
            <p:txBody>
              <a:bodyPr vert="horz" wrap="none" lIns="91440" tIns="45720" rIns="91440" bIns="45720" anchor="ctr" anchorCtr="0" compatLnSpc="0">
                <a:noAutofit/>
              </a:bodyPr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endParaRPr lang="en-US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cxnSp>
            <p:nvCxnSpPr>
              <p:cNvPr id="93" name="Straight Arrow Connector 176"/>
              <p:cNvCxnSpPr/>
              <p:nvPr/>
            </p:nvCxnSpPr>
            <p:spPr>
              <a:xfrm>
                <a:off x="5809320" y="3932280"/>
                <a:ext cx="633240" cy="216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4" name="Straight Arrow Connector 177"/>
              <p:cNvCxnSpPr/>
              <p:nvPr/>
            </p:nvCxnSpPr>
            <p:spPr>
              <a:xfrm>
                <a:off x="6669720" y="3932280"/>
                <a:ext cx="633239" cy="216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5" name="Straight Arrow Connector 178"/>
              <p:cNvCxnSpPr/>
              <p:nvPr/>
            </p:nvCxnSpPr>
            <p:spPr>
              <a:xfrm flipH="1" flipV="1">
                <a:off x="6210360" y="3283199"/>
                <a:ext cx="265679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6" name="Straight Arrow Connector 179"/>
              <p:cNvCxnSpPr/>
              <p:nvPr/>
            </p:nvCxnSpPr>
            <p:spPr>
              <a:xfrm flipV="1">
                <a:off x="7496640" y="3283199"/>
                <a:ext cx="273600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7" name="Straight Arrow Connector 180"/>
              <p:cNvCxnSpPr/>
              <p:nvPr/>
            </p:nvCxnSpPr>
            <p:spPr>
              <a:xfrm flipH="1" flipV="1">
                <a:off x="7070760" y="3283199"/>
                <a:ext cx="264960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cxnSp>
            <p:nvCxnSpPr>
              <p:cNvPr id="98" name="Straight Arrow Connector 181"/>
              <p:cNvCxnSpPr/>
              <p:nvPr/>
            </p:nvCxnSpPr>
            <p:spPr>
              <a:xfrm flipV="1">
                <a:off x="6636240" y="3283199"/>
                <a:ext cx="273600" cy="568800"/>
              </a:xfrm>
              <a:prstGeom prst="bentConnector3">
                <a:avLst/>
              </a:prstGeom>
              <a:noFill/>
              <a:ln w="15840">
                <a:solidFill>
                  <a:srgbClr val="790611"/>
                </a:solidFill>
                <a:prstDash val="solid"/>
                <a:miter/>
              </a:ln>
            </p:spPr>
          </p:cxnSp>
          <p:grpSp>
            <p:nvGrpSpPr>
              <p:cNvPr id="99" name="Group 182"/>
              <p:cNvGrpSpPr/>
              <p:nvPr/>
            </p:nvGrpSpPr>
            <p:grpSpPr>
              <a:xfrm>
                <a:off x="6464520" y="2321640"/>
                <a:ext cx="1470960" cy="970200"/>
                <a:chOff x="6464520" y="2321640"/>
                <a:chExt cx="1470960" cy="970200"/>
              </a:xfrm>
            </p:grpSpPr>
            <p:sp>
              <p:nvSpPr>
                <p:cNvPr id="100" name="Cube 184"/>
                <p:cNvSpPr/>
                <p:nvPr/>
              </p:nvSpPr>
              <p:spPr>
                <a:xfrm>
                  <a:off x="7346879" y="2321640"/>
                  <a:ext cx="19188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1" name="Cube 185"/>
                <p:cNvSpPr/>
                <p:nvPr/>
              </p:nvSpPr>
              <p:spPr>
                <a:xfrm>
                  <a:off x="6876720" y="3115800"/>
                  <a:ext cx="19188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2" name="Cube 187"/>
                <p:cNvSpPr/>
                <p:nvPr/>
              </p:nvSpPr>
              <p:spPr>
                <a:xfrm>
                  <a:off x="6464520" y="2321640"/>
                  <a:ext cx="19188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3" name="Cube 191"/>
                <p:cNvSpPr/>
                <p:nvPr/>
              </p:nvSpPr>
              <p:spPr>
                <a:xfrm>
                  <a:off x="7743600" y="3115800"/>
                  <a:ext cx="191880" cy="17604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6B4A0B"/>
                </a:solidFill>
                <a:ln w="38160">
                  <a:solidFill>
                    <a:srgbClr val="4B3307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04" name="Group 192"/>
              <p:cNvGrpSpPr/>
              <p:nvPr/>
            </p:nvGrpSpPr>
            <p:grpSpPr>
              <a:xfrm>
                <a:off x="6894360" y="2300760"/>
                <a:ext cx="875520" cy="620279"/>
                <a:chOff x="6894360" y="2300760"/>
                <a:chExt cx="875520" cy="620279"/>
              </a:xfrm>
            </p:grpSpPr>
            <p:sp>
              <p:nvSpPr>
                <p:cNvPr id="105" name="Cube 194"/>
                <p:cNvSpPr/>
                <p:nvPr/>
              </p:nvSpPr>
              <p:spPr>
                <a:xfrm>
                  <a:off x="6894360" y="2300760"/>
                  <a:ext cx="19188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6" name="Cube 197"/>
                <p:cNvSpPr/>
                <p:nvPr/>
              </p:nvSpPr>
              <p:spPr>
                <a:xfrm>
                  <a:off x="7129800" y="2744639"/>
                  <a:ext cx="19188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7" name="Cube 198"/>
                <p:cNvSpPr/>
                <p:nvPr/>
              </p:nvSpPr>
              <p:spPr>
                <a:xfrm>
                  <a:off x="7578000" y="2744639"/>
                  <a:ext cx="191880" cy="176400"/>
                </a:xfrm>
                <a:custGeom>
                  <a:avLst>
                    <a:gd name="f0" fmla="val 54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-2147483647"/>
                    <a:gd name="f9" fmla="val 2147483647"/>
                    <a:gd name="f10" fmla="val 21600"/>
                    <a:gd name="f11" fmla="+- 0 0 0"/>
                    <a:gd name="f12" fmla="abs f4"/>
                    <a:gd name="f13" fmla="abs f5"/>
                    <a:gd name="f14" fmla="abs f6"/>
                    <a:gd name="f15" fmla="pin 0 f0 21600"/>
                    <a:gd name="f16" fmla="*/ f11 f1 1"/>
                    <a:gd name="f17" fmla="?: f12 f4 1"/>
                    <a:gd name="f18" fmla="?: f13 f5 1"/>
                    <a:gd name="f19" fmla="?: f14 f6 1"/>
                    <a:gd name="f20" fmla="val f15"/>
                    <a:gd name="f21" fmla="*/ f16 1 f3"/>
                    <a:gd name="f22" fmla="*/ f17 1 21600"/>
                    <a:gd name="f23" fmla="*/ f18 1 21600"/>
                    <a:gd name="f24" fmla="*/ 21600 f17 1"/>
                    <a:gd name="f25" fmla="*/ 21600 f18 1"/>
                    <a:gd name="f26" fmla="+- f7 f20 0"/>
                    <a:gd name="f27" fmla="+- f21 0 f2"/>
                    <a:gd name="f28" fmla="min f23 f22"/>
                    <a:gd name="f29" fmla="*/ f24 1 f19"/>
                    <a:gd name="f30" fmla="*/ f25 1 f19"/>
                    <a:gd name="f31" fmla="+- f30 0 f20"/>
                    <a:gd name="f32" fmla="+- f29 0 f20"/>
                    <a:gd name="f33" fmla="+- f29 0 f26"/>
                    <a:gd name="f34" fmla="+- f30 0 f26"/>
                    <a:gd name="f35" fmla="val f29"/>
                    <a:gd name="f36" fmla="val f30"/>
                    <a:gd name="f37" fmla="*/ f7 f28 1"/>
                    <a:gd name="f38" fmla="*/ f15 f28 1"/>
                    <a:gd name="f39" fmla="*/ f26 f28 1"/>
                    <a:gd name="f40" fmla="*/ f30 f28 1"/>
                    <a:gd name="f41" fmla="*/ f29 f28 1"/>
                    <a:gd name="f42" fmla="*/ f33 1 2"/>
                    <a:gd name="f43" fmla="*/ f34 1 2"/>
                    <a:gd name="f44" fmla="*/ f32 f28 1"/>
                    <a:gd name="f45" fmla="*/ f36 f28 1"/>
                    <a:gd name="f46" fmla="*/ f35 f28 1"/>
                    <a:gd name="f47" fmla="*/ f31 f28 1"/>
                    <a:gd name="f48" fmla="+- f26 f42 0"/>
                    <a:gd name="f49" fmla="+- f26 f43 0"/>
                    <a:gd name="f50" fmla="*/ f42 f28 1"/>
                    <a:gd name="f51" fmla="*/ f43 f28 1"/>
                    <a:gd name="f52" fmla="*/ f48 f28 1"/>
                    <a:gd name="f53" fmla="*/ f49 f28 1"/>
                  </a:gdLst>
                  <a:ahLst>
                    <a:ahXY gdRefY="f0" minY="f7" maxY="f10">
                      <a:pos x="f37" y="f38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7">
                      <a:pos x="f52" y="f37"/>
                    </a:cxn>
                    <a:cxn ang="f27">
                      <a:pos x="f50" y="f39"/>
                    </a:cxn>
                    <a:cxn ang="f27">
                      <a:pos x="f37" y="f53"/>
                    </a:cxn>
                    <a:cxn ang="f27">
                      <a:pos x="f50" y="f40"/>
                    </a:cxn>
                    <a:cxn ang="f27">
                      <a:pos x="f44" y="f53"/>
                    </a:cxn>
                    <a:cxn ang="f27">
                      <a:pos x="f41" y="f51"/>
                    </a:cxn>
                  </a:cxnLst>
                  <a:rect l="f37" t="f39" r="f44" b="f45"/>
                  <a:pathLst>
                    <a:path>
                      <a:moveTo>
                        <a:pt x="f37" y="f45"/>
                      </a:moveTo>
                      <a:lnTo>
                        <a:pt x="f37" y="f39"/>
                      </a:ln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lnTo>
                        <a:pt x="f44" y="f45"/>
                      </a:lnTo>
                      <a:close/>
                    </a:path>
                    <a:path>
                      <a:moveTo>
                        <a:pt x="f37" y="f39"/>
                      </a:moveTo>
                      <a:lnTo>
                        <a:pt x="f39" y="f37"/>
                      </a:lnTo>
                      <a:lnTo>
                        <a:pt x="f46" y="f37"/>
                      </a:lnTo>
                      <a:lnTo>
                        <a:pt x="f44" y="f39"/>
                      </a:lnTo>
                      <a:close/>
                    </a:path>
                    <a:path>
                      <a:moveTo>
                        <a:pt x="f44" y="f45"/>
                      </a:moveTo>
                      <a:lnTo>
                        <a:pt x="f44" y="f39"/>
                      </a:lnTo>
                      <a:lnTo>
                        <a:pt x="f46" y="f37"/>
                      </a:lnTo>
                      <a:lnTo>
                        <a:pt x="f46" y="f47"/>
                      </a:lnTo>
                      <a:close/>
                    </a:path>
                  </a:pathLst>
                </a:custGeom>
                <a:solidFill>
                  <a:srgbClr val="908342"/>
                </a:solidFill>
                <a:ln w="38160">
                  <a:solidFill>
                    <a:srgbClr val="655B2D"/>
                  </a:solidFill>
                  <a:prstDash val="solid"/>
                  <a:miter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</p:grpSp>
        <p:sp>
          <p:nvSpPr>
            <p:cNvPr id="108" name="TextBox 253"/>
            <p:cNvSpPr/>
            <p:nvPr/>
          </p:nvSpPr>
          <p:spPr>
            <a:xfrm>
              <a:off x="5181840" y="1097280"/>
              <a:ext cx="3179160" cy="94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Update Functions</a:t>
              </a:r>
            </a:p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1" u="none" strike="noStrike" kern="1200" spc="0" dirty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User Computation</a:t>
              </a:r>
            </a:p>
          </p:txBody>
        </p:sp>
      </p:grpSp>
      <p:sp>
        <p:nvSpPr>
          <p:cNvPr id="110" name="Oval 3"/>
          <p:cNvSpPr/>
          <p:nvPr/>
        </p:nvSpPr>
        <p:spPr>
          <a:xfrm>
            <a:off x="4391777" y="1311382"/>
            <a:ext cx="4521600" cy="3465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noFill/>
          <a:ln w="38160">
            <a:solidFill>
              <a:srgbClr val="DD7E0E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4343400" y="4572000"/>
            <a:ext cx="44196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3" name="Group 7"/>
          <p:cNvGrpSpPr/>
          <p:nvPr/>
        </p:nvGrpSpPr>
        <p:grpSpPr>
          <a:xfrm>
            <a:off x="4191000" y="2390472"/>
            <a:ext cx="4862506" cy="3416320"/>
            <a:chOff x="4232379" y="2542872"/>
            <a:chExt cx="4862506" cy="3416320"/>
          </a:xfrm>
        </p:grpSpPr>
        <p:sp>
          <p:nvSpPr>
            <p:cNvPr id="49" name="TextBox 48"/>
            <p:cNvSpPr txBox="1"/>
            <p:nvPr/>
          </p:nvSpPr>
          <p:spPr>
            <a:xfrm>
              <a:off x="4232379" y="2542872"/>
              <a:ext cx="4683021" cy="3416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cs typeface="Consolas"/>
                </a:rPr>
                <a:t>Pagerank</a:t>
              </a:r>
              <a:r>
                <a:rPr lang="en-US" dirty="0" smtClean="0">
                  <a:cs typeface="Consolas"/>
                </a:rPr>
                <a:t>(scope){</a:t>
              </a:r>
            </a:p>
            <a:p>
              <a:r>
                <a:rPr lang="en-US" dirty="0" smtClean="0">
                  <a:cs typeface="Consolas"/>
                </a:rPr>
                <a:t>  </a:t>
              </a:r>
              <a:r>
                <a:rPr lang="en-US" dirty="0" smtClean="0">
                  <a:solidFill>
                    <a:srgbClr val="008000"/>
                  </a:solidFill>
                  <a:cs typeface="Consolas"/>
                </a:rPr>
                <a:t>// Update the current vertex data</a:t>
              </a:r>
              <a:endParaRPr lang="en-US" baseline="-25000" dirty="0">
                <a:solidFill>
                  <a:srgbClr val="008000"/>
                </a:solidFill>
                <a:cs typeface="Consolas"/>
              </a:endParaRPr>
            </a:p>
            <a:p>
              <a:endParaRPr lang="en-US" dirty="0" smtClean="0">
                <a:cs typeface="Consolas"/>
              </a:endParaRPr>
            </a:p>
            <a:p>
              <a:endParaRPr lang="en-US" dirty="0" smtClean="0">
                <a:cs typeface="Consolas"/>
              </a:endParaRPr>
            </a:p>
            <a:p>
              <a:endParaRPr lang="en-US" dirty="0">
                <a:cs typeface="Consolas"/>
              </a:endParaRPr>
            </a:p>
            <a:p>
              <a:endParaRPr lang="en-US" dirty="0" smtClean="0">
                <a:cs typeface="Consolas"/>
              </a:endParaRPr>
            </a:p>
            <a:p>
              <a:endParaRPr lang="en-US" dirty="0" smtClean="0">
                <a:cs typeface="Consolas"/>
              </a:endParaRPr>
            </a:p>
            <a:p>
              <a:endParaRPr lang="en-US" dirty="0" smtClean="0">
                <a:cs typeface="Consolas"/>
              </a:endParaRPr>
            </a:p>
            <a:p>
              <a:r>
                <a:rPr lang="en-US" dirty="0">
                  <a:cs typeface="Consolas"/>
                </a:rPr>
                <a:t> </a:t>
              </a:r>
              <a:r>
                <a:rPr lang="en-US" dirty="0" smtClean="0">
                  <a:cs typeface="Consolas"/>
                </a:rPr>
                <a:t> </a:t>
              </a:r>
              <a:r>
                <a:rPr lang="en-US" dirty="0" smtClean="0">
                  <a:solidFill>
                    <a:srgbClr val="008000"/>
                  </a:solidFill>
                  <a:cs typeface="Consolas"/>
                </a:rPr>
                <a:t>// Reschedule Neighbors if needed</a:t>
              </a:r>
            </a:p>
            <a:p>
              <a:r>
                <a:rPr lang="en-US" dirty="0">
                  <a:cs typeface="Consolas"/>
                </a:rPr>
                <a:t> </a:t>
              </a:r>
              <a:r>
                <a:rPr lang="en-US" dirty="0" smtClean="0">
                  <a:cs typeface="Consolas"/>
                </a:rPr>
                <a:t> if </a:t>
              </a:r>
              <a:r>
                <a:rPr lang="en-US" dirty="0" err="1" smtClean="0">
                  <a:cs typeface="Consolas"/>
                </a:rPr>
                <a:t>vertex.PageRank</a:t>
              </a:r>
              <a:r>
                <a:rPr lang="en-US" dirty="0" smtClean="0">
                  <a:cs typeface="Consolas"/>
                </a:rPr>
                <a:t> changes then </a:t>
              </a:r>
            </a:p>
            <a:p>
              <a:r>
                <a:rPr lang="en-US" dirty="0">
                  <a:cs typeface="Consolas"/>
                </a:rPr>
                <a:t> </a:t>
              </a:r>
              <a:r>
                <a:rPr lang="en-US" dirty="0" smtClean="0">
                  <a:cs typeface="Consolas"/>
                </a:rPr>
                <a:t>   </a:t>
              </a:r>
              <a:r>
                <a:rPr lang="en-US" dirty="0" err="1" smtClean="0">
                  <a:cs typeface="Consolas"/>
                </a:rPr>
                <a:t>reschedule_all_neighbors</a:t>
              </a:r>
              <a:r>
                <a:rPr lang="en-US" dirty="0" smtClean="0">
                  <a:cs typeface="Consolas"/>
                </a:rPr>
                <a:t>; </a:t>
              </a:r>
            </a:p>
            <a:p>
              <a:r>
                <a:rPr lang="en-US" dirty="0" smtClean="0">
                  <a:cs typeface="Consolas"/>
                </a:rPr>
                <a:t>}</a:t>
              </a:r>
            </a:p>
          </p:txBody>
        </p:sp>
        <p:graphicFrame>
          <p:nvGraphicFramePr>
            <p:cNvPr id="58" name="Object 5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2955259"/>
                </p:ext>
              </p:extLst>
            </p:nvPr>
          </p:nvGraphicFramePr>
          <p:xfrm>
            <a:off x="4360119" y="3285945"/>
            <a:ext cx="4734766" cy="1040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1" name="Equation" r:id="rId5" imgW="3060700" imgH="660400" progId="Equation.3">
                    <p:embed/>
                  </p:oleObj>
                </mc:Choice>
                <mc:Fallback>
                  <p:oleObj name="Equation" r:id="rId5" imgW="3060700" imgH="660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60119" y="3285945"/>
                          <a:ext cx="4734766" cy="104027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Rectangle 8"/>
          <p:cNvSpPr/>
          <p:nvPr/>
        </p:nvSpPr>
        <p:spPr bwMode="auto">
          <a:xfrm>
            <a:off x="4194303" y="2459317"/>
            <a:ext cx="4800600" cy="3429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8" name="Freeform 87"/>
          <p:cNvSpPr/>
          <p:nvPr/>
        </p:nvSpPr>
        <p:spPr bwMode="auto">
          <a:xfrm>
            <a:off x="697405" y="2284590"/>
            <a:ext cx="3489040" cy="2544877"/>
          </a:xfrm>
          <a:custGeom>
            <a:avLst/>
            <a:gdLst>
              <a:gd name="connsiteX0" fmla="*/ 1930400 w 3149600"/>
              <a:gd name="connsiteY0" fmla="*/ 159926 h 2455333"/>
              <a:gd name="connsiteX1" fmla="*/ 237067 w 3149600"/>
              <a:gd name="connsiteY1" fmla="*/ 193793 h 2455333"/>
              <a:gd name="connsiteX2" fmla="*/ 508000 w 3149600"/>
              <a:gd name="connsiteY2" fmla="*/ 1322682 h 2455333"/>
              <a:gd name="connsiteX3" fmla="*/ 993423 w 3149600"/>
              <a:gd name="connsiteY3" fmla="*/ 2304815 h 2455333"/>
              <a:gd name="connsiteX4" fmla="*/ 1569156 w 3149600"/>
              <a:gd name="connsiteY4" fmla="*/ 2225793 h 2455333"/>
              <a:gd name="connsiteX5" fmla="*/ 1919111 w 3149600"/>
              <a:gd name="connsiteY5" fmla="*/ 1175926 h 2455333"/>
              <a:gd name="connsiteX6" fmla="*/ 2291645 w 3149600"/>
              <a:gd name="connsiteY6" fmla="*/ 2135482 h 2455333"/>
              <a:gd name="connsiteX7" fmla="*/ 2889956 w 3149600"/>
              <a:gd name="connsiteY7" fmla="*/ 2304815 h 2455333"/>
              <a:gd name="connsiteX8" fmla="*/ 3081867 w 3149600"/>
              <a:gd name="connsiteY8" fmla="*/ 1841970 h 2455333"/>
              <a:gd name="connsiteX9" fmla="*/ 2483556 w 3149600"/>
              <a:gd name="connsiteY9" fmla="*/ 600193 h 2455333"/>
              <a:gd name="connsiteX10" fmla="*/ 1930400 w 3149600"/>
              <a:gd name="connsiteY10" fmla="*/ 159926 h 2455333"/>
              <a:gd name="connsiteX0" fmla="*/ 1969911 w 3155244"/>
              <a:gd name="connsiteY0" fmla="*/ 96426 h 2468033"/>
              <a:gd name="connsiteX1" fmla="*/ 242711 w 3155244"/>
              <a:gd name="connsiteY1" fmla="*/ 206493 h 2468033"/>
              <a:gd name="connsiteX2" fmla="*/ 513644 w 3155244"/>
              <a:gd name="connsiteY2" fmla="*/ 1335382 h 2468033"/>
              <a:gd name="connsiteX3" fmla="*/ 999067 w 3155244"/>
              <a:gd name="connsiteY3" fmla="*/ 2317515 h 2468033"/>
              <a:gd name="connsiteX4" fmla="*/ 1574800 w 3155244"/>
              <a:gd name="connsiteY4" fmla="*/ 2238493 h 2468033"/>
              <a:gd name="connsiteX5" fmla="*/ 1924755 w 3155244"/>
              <a:gd name="connsiteY5" fmla="*/ 1188626 h 2468033"/>
              <a:gd name="connsiteX6" fmla="*/ 2297289 w 3155244"/>
              <a:gd name="connsiteY6" fmla="*/ 2148182 h 2468033"/>
              <a:gd name="connsiteX7" fmla="*/ 2895600 w 3155244"/>
              <a:gd name="connsiteY7" fmla="*/ 2317515 h 2468033"/>
              <a:gd name="connsiteX8" fmla="*/ 3087511 w 3155244"/>
              <a:gd name="connsiteY8" fmla="*/ 1854670 h 2468033"/>
              <a:gd name="connsiteX9" fmla="*/ 2489200 w 3155244"/>
              <a:gd name="connsiteY9" fmla="*/ 612893 h 2468033"/>
              <a:gd name="connsiteX10" fmla="*/ 1969911 w 3155244"/>
              <a:gd name="connsiteY10" fmla="*/ 96426 h 2468033"/>
              <a:gd name="connsiteX0" fmla="*/ 1969911 w 3165592"/>
              <a:gd name="connsiteY0" fmla="*/ 96426 h 2468033"/>
              <a:gd name="connsiteX1" fmla="*/ 242711 w 3165592"/>
              <a:gd name="connsiteY1" fmla="*/ 206493 h 2468033"/>
              <a:gd name="connsiteX2" fmla="*/ 513644 w 3165592"/>
              <a:gd name="connsiteY2" fmla="*/ 1335382 h 2468033"/>
              <a:gd name="connsiteX3" fmla="*/ 999067 w 3165592"/>
              <a:gd name="connsiteY3" fmla="*/ 2317515 h 2468033"/>
              <a:gd name="connsiteX4" fmla="*/ 1574800 w 3165592"/>
              <a:gd name="connsiteY4" fmla="*/ 2238493 h 2468033"/>
              <a:gd name="connsiteX5" fmla="*/ 1924755 w 3165592"/>
              <a:gd name="connsiteY5" fmla="*/ 1188626 h 2468033"/>
              <a:gd name="connsiteX6" fmla="*/ 2297289 w 3165592"/>
              <a:gd name="connsiteY6" fmla="*/ 2148182 h 2468033"/>
              <a:gd name="connsiteX7" fmla="*/ 2895600 w 3165592"/>
              <a:gd name="connsiteY7" fmla="*/ 2317515 h 2468033"/>
              <a:gd name="connsiteX8" fmla="*/ 3087511 w 3165592"/>
              <a:gd name="connsiteY8" fmla="*/ 1854670 h 2468033"/>
              <a:gd name="connsiteX9" fmla="*/ 2427111 w 3165592"/>
              <a:gd name="connsiteY9" fmla="*/ 477426 h 2468033"/>
              <a:gd name="connsiteX10" fmla="*/ 1969911 w 3165592"/>
              <a:gd name="connsiteY10" fmla="*/ 96426 h 2468033"/>
              <a:gd name="connsiteX0" fmla="*/ 1881011 w 3152892"/>
              <a:gd name="connsiteY0" fmla="*/ 96426 h 2468033"/>
              <a:gd name="connsiteX1" fmla="*/ 230011 w 3152892"/>
              <a:gd name="connsiteY1" fmla="*/ 206493 h 2468033"/>
              <a:gd name="connsiteX2" fmla="*/ 500944 w 3152892"/>
              <a:gd name="connsiteY2" fmla="*/ 1335382 h 2468033"/>
              <a:gd name="connsiteX3" fmla="*/ 986367 w 3152892"/>
              <a:gd name="connsiteY3" fmla="*/ 2317515 h 2468033"/>
              <a:gd name="connsiteX4" fmla="*/ 1562100 w 3152892"/>
              <a:gd name="connsiteY4" fmla="*/ 2238493 h 2468033"/>
              <a:gd name="connsiteX5" fmla="*/ 1912055 w 3152892"/>
              <a:gd name="connsiteY5" fmla="*/ 1188626 h 2468033"/>
              <a:gd name="connsiteX6" fmla="*/ 2284589 w 3152892"/>
              <a:gd name="connsiteY6" fmla="*/ 2148182 h 2468033"/>
              <a:gd name="connsiteX7" fmla="*/ 2882900 w 3152892"/>
              <a:gd name="connsiteY7" fmla="*/ 2317515 h 2468033"/>
              <a:gd name="connsiteX8" fmla="*/ 3074811 w 3152892"/>
              <a:gd name="connsiteY8" fmla="*/ 1854670 h 2468033"/>
              <a:gd name="connsiteX9" fmla="*/ 2414411 w 3152892"/>
              <a:gd name="connsiteY9" fmla="*/ 477426 h 2468033"/>
              <a:gd name="connsiteX10" fmla="*/ 1881011 w 3152892"/>
              <a:gd name="connsiteY10" fmla="*/ 96426 h 24680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690511 w 2962392"/>
              <a:gd name="connsiteY0" fmla="*/ 83726 h 2455333"/>
              <a:gd name="connsiteX1" fmla="*/ 547511 w 2962392"/>
              <a:gd name="connsiteY1" fmla="*/ 159926 h 2455333"/>
              <a:gd name="connsiteX2" fmla="*/ 39511 w 2962392"/>
              <a:gd name="connsiteY2" fmla="*/ 193793 h 2455333"/>
              <a:gd name="connsiteX3" fmla="*/ 310444 w 2962392"/>
              <a:gd name="connsiteY3" fmla="*/ 1322682 h 2455333"/>
              <a:gd name="connsiteX4" fmla="*/ 795867 w 2962392"/>
              <a:gd name="connsiteY4" fmla="*/ 2304815 h 2455333"/>
              <a:gd name="connsiteX5" fmla="*/ 1371600 w 2962392"/>
              <a:gd name="connsiteY5" fmla="*/ 2225793 h 2455333"/>
              <a:gd name="connsiteX6" fmla="*/ 1721555 w 2962392"/>
              <a:gd name="connsiteY6" fmla="*/ 1175926 h 2455333"/>
              <a:gd name="connsiteX7" fmla="*/ 2094089 w 2962392"/>
              <a:gd name="connsiteY7" fmla="*/ 2135482 h 2455333"/>
              <a:gd name="connsiteX8" fmla="*/ 2692400 w 2962392"/>
              <a:gd name="connsiteY8" fmla="*/ 2304815 h 2455333"/>
              <a:gd name="connsiteX9" fmla="*/ 2884311 w 2962392"/>
              <a:gd name="connsiteY9" fmla="*/ 1841970 h 2455333"/>
              <a:gd name="connsiteX10" fmla="*/ 2223911 w 2962392"/>
              <a:gd name="connsiteY10" fmla="*/ 464726 h 2455333"/>
              <a:gd name="connsiteX11" fmla="*/ 1690511 w 2962392"/>
              <a:gd name="connsiteY11" fmla="*/ 83726 h 2455333"/>
              <a:gd name="connsiteX0" fmla="*/ 17921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92111 w 3063992"/>
              <a:gd name="connsiteY11" fmla="*/ 50800 h 2422407"/>
              <a:gd name="connsiteX0" fmla="*/ 1715911 w 3063992"/>
              <a:gd name="connsiteY0" fmla="*/ 50800 h 2422407"/>
              <a:gd name="connsiteX1" fmla="*/ 649111 w 3063992"/>
              <a:gd name="connsiteY1" fmla="*/ 127000 h 2422407"/>
              <a:gd name="connsiteX2" fmla="*/ 39511 w 3063992"/>
              <a:gd name="connsiteY2" fmla="*/ 279400 h 2422407"/>
              <a:gd name="connsiteX3" fmla="*/ 412044 w 3063992"/>
              <a:gd name="connsiteY3" fmla="*/ 1289756 h 2422407"/>
              <a:gd name="connsiteX4" fmla="*/ 897467 w 3063992"/>
              <a:gd name="connsiteY4" fmla="*/ 2271889 h 2422407"/>
              <a:gd name="connsiteX5" fmla="*/ 1473200 w 3063992"/>
              <a:gd name="connsiteY5" fmla="*/ 2192867 h 2422407"/>
              <a:gd name="connsiteX6" fmla="*/ 1823155 w 3063992"/>
              <a:gd name="connsiteY6" fmla="*/ 1143000 h 2422407"/>
              <a:gd name="connsiteX7" fmla="*/ 2195689 w 3063992"/>
              <a:gd name="connsiteY7" fmla="*/ 2102556 h 2422407"/>
              <a:gd name="connsiteX8" fmla="*/ 2794000 w 3063992"/>
              <a:gd name="connsiteY8" fmla="*/ 2271889 h 2422407"/>
              <a:gd name="connsiteX9" fmla="*/ 2985911 w 3063992"/>
              <a:gd name="connsiteY9" fmla="*/ 1809044 h 2422407"/>
              <a:gd name="connsiteX10" fmla="*/ 2325511 w 3063992"/>
              <a:gd name="connsiteY10" fmla="*/ 431800 h 2422407"/>
              <a:gd name="connsiteX11" fmla="*/ 1715911 w 3063992"/>
              <a:gd name="connsiteY11" fmla="*/ 50800 h 2422407"/>
              <a:gd name="connsiteX0" fmla="*/ 1779411 w 3127492"/>
              <a:gd name="connsiteY0" fmla="*/ 38100 h 2409707"/>
              <a:gd name="connsiteX1" fmla="*/ 1093611 w 3127492"/>
              <a:gd name="connsiteY1" fmla="*/ 190500 h 2409707"/>
              <a:gd name="connsiteX2" fmla="*/ 103011 w 3127492"/>
              <a:gd name="connsiteY2" fmla="*/ 266700 h 2409707"/>
              <a:gd name="connsiteX3" fmla="*/ 475544 w 3127492"/>
              <a:gd name="connsiteY3" fmla="*/ 1277056 h 2409707"/>
              <a:gd name="connsiteX4" fmla="*/ 960967 w 3127492"/>
              <a:gd name="connsiteY4" fmla="*/ 2259189 h 2409707"/>
              <a:gd name="connsiteX5" fmla="*/ 1536700 w 3127492"/>
              <a:gd name="connsiteY5" fmla="*/ 2180167 h 2409707"/>
              <a:gd name="connsiteX6" fmla="*/ 1886655 w 3127492"/>
              <a:gd name="connsiteY6" fmla="*/ 1130300 h 2409707"/>
              <a:gd name="connsiteX7" fmla="*/ 2259189 w 3127492"/>
              <a:gd name="connsiteY7" fmla="*/ 2089856 h 2409707"/>
              <a:gd name="connsiteX8" fmla="*/ 2857500 w 3127492"/>
              <a:gd name="connsiteY8" fmla="*/ 2259189 h 2409707"/>
              <a:gd name="connsiteX9" fmla="*/ 3049411 w 3127492"/>
              <a:gd name="connsiteY9" fmla="*/ 1796344 h 2409707"/>
              <a:gd name="connsiteX10" fmla="*/ 2389011 w 3127492"/>
              <a:gd name="connsiteY10" fmla="*/ 419100 h 2409707"/>
              <a:gd name="connsiteX11" fmla="*/ 1779411 w 3127492"/>
              <a:gd name="connsiteY11" fmla="*/ 38100 h 2409707"/>
              <a:gd name="connsiteX0" fmla="*/ 1855611 w 3127492"/>
              <a:gd name="connsiteY0" fmla="*/ 38100 h 2333507"/>
              <a:gd name="connsiteX1" fmla="*/ 1093611 w 3127492"/>
              <a:gd name="connsiteY1" fmla="*/ 114300 h 2333507"/>
              <a:gd name="connsiteX2" fmla="*/ 103011 w 3127492"/>
              <a:gd name="connsiteY2" fmla="*/ 190500 h 2333507"/>
              <a:gd name="connsiteX3" fmla="*/ 475544 w 3127492"/>
              <a:gd name="connsiteY3" fmla="*/ 1200856 h 2333507"/>
              <a:gd name="connsiteX4" fmla="*/ 960967 w 3127492"/>
              <a:gd name="connsiteY4" fmla="*/ 2182989 h 2333507"/>
              <a:gd name="connsiteX5" fmla="*/ 1536700 w 3127492"/>
              <a:gd name="connsiteY5" fmla="*/ 2103967 h 2333507"/>
              <a:gd name="connsiteX6" fmla="*/ 1886655 w 3127492"/>
              <a:gd name="connsiteY6" fmla="*/ 1054100 h 2333507"/>
              <a:gd name="connsiteX7" fmla="*/ 2259189 w 3127492"/>
              <a:gd name="connsiteY7" fmla="*/ 2013656 h 2333507"/>
              <a:gd name="connsiteX8" fmla="*/ 2857500 w 3127492"/>
              <a:gd name="connsiteY8" fmla="*/ 2182989 h 2333507"/>
              <a:gd name="connsiteX9" fmla="*/ 3049411 w 3127492"/>
              <a:gd name="connsiteY9" fmla="*/ 1720144 h 2333507"/>
              <a:gd name="connsiteX10" fmla="*/ 2389011 w 3127492"/>
              <a:gd name="connsiteY10" fmla="*/ 342900 h 2333507"/>
              <a:gd name="connsiteX11" fmla="*/ 1855611 w 3127492"/>
              <a:gd name="connsiteY11" fmla="*/ 38100 h 2333507"/>
              <a:gd name="connsiteX0" fmla="*/ 1765300 w 3037181"/>
              <a:gd name="connsiteY0" fmla="*/ 38100 h 2374900"/>
              <a:gd name="connsiteX1" fmla="*/ 1003300 w 3037181"/>
              <a:gd name="connsiteY1" fmla="*/ 114300 h 2374900"/>
              <a:gd name="connsiteX2" fmla="*/ 12700 w 3037181"/>
              <a:gd name="connsiteY2" fmla="*/ 190500 h 2374900"/>
              <a:gd name="connsiteX3" fmla="*/ 1079500 w 3037181"/>
              <a:gd name="connsiteY3" fmla="*/ 952500 h 2374900"/>
              <a:gd name="connsiteX4" fmla="*/ 870656 w 3037181"/>
              <a:gd name="connsiteY4" fmla="*/ 2182989 h 2374900"/>
              <a:gd name="connsiteX5" fmla="*/ 1446389 w 3037181"/>
              <a:gd name="connsiteY5" fmla="*/ 2103967 h 2374900"/>
              <a:gd name="connsiteX6" fmla="*/ 1796344 w 3037181"/>
              <a:gd name="connsiteY6" fmla="*/ 1054100 h 2374900"/>
              <a:gd name="connsiteX7" fmla="*/ 2168878 w 3037181"/>
              <a:gd name="connsiteY7" fmla="*/ 2013656 h 2374900"/>
              <a:gd name="connsiteX8" fmla="*/ 2767189 w 3037181"/>
              <a:gd name="connsiteY8" fmla="*/ 2182989 h 2374900"/>
              <a:gd name="connsiteX9" fmla="*/ 2959100 w 3037181"/>
              <a:gd name="connsiteY9" fmla="*/ 1720144 h 2374900"/>
              <a:gd name="connsiteX10" fmla="*/ 2298700 w 3037181"/>
              <a:gd name="connsiteY10" fmla="*/ 342900 h 2374900"/>
              <a:gd name="connsiteX11" fmla="*/ 1765300 w 3037181"/>
              <a:gd name="connsiteY11" fmla="*/ 38100 h 2374900"/>
              <a:gd name="connsiteX0" fmla="*/ 1765300 w 3037181"/>
              <a:gd name="connsiteY0" fmla="*/ 38100 h 2239433"/>
              <a:gd name="connsiteX1" fmla="*/ 1003300 w 3037181"/>
              <a:gd name="connsiteY1" fmla="*/ 114300 h 2239433"/>
              <a:gd name="connsiteX2" fmla="*/ 12700 w 3037181"/>
              <a:gd name="connsiteY2" fmla="*/ 190500 h 2239433"/>
              <a:gd name="connsiteX3" fmla="*/ 1079500 w 3037181"/>
              <a:gd name="connsiteY3" fmla="*/ 952500 h 2239433"/>
              <a:gd name="connsiteX4" fmla="*/ 698500 w 3037181"/>
              <a:gd name="connsiteY4" fmla="*/ 1866899 h 2239433"/>
              <a:gd name="connsiteX5" fmla="*/ 1446389 w 3037181"/>
              <a:gd name="connsiteY5" fmla="*/ 2103967 h 2239433"/>
              <a:gd name="connsiteX6" fmla="*/ 1796344 w 3037181"/>
              <a:gd name="connsiteY6" fmla="*/ 1054100 h 2239433"/>
              <a:gd name="connsiteX7" fmla="*/ 2168878 w 3037181"/>
              <a:gd name="connsiteY7" fmla="*/ 2013656 h 2239433"/>
              <a:gd name="connsiteX8" fmla="*/ 2767189 w 3037181"/>
              <a:gd name="connsiteY8" fmla="*/ 2182989 h 2239433"/>
              <a:gd name="connsiteX9" fmla="*/ 2959100 w 3037181"/>
              <a:gd name="connsiteY9" fmla="*/ 1720144 h 2239433"/>
              <a:gd name="connsiteX10" fmla="*/ 2298700 w 3037181"/>
              <a:gd name="connsiteY10" fmla="*/ 342900 h 2239433"/>
              <a:gd name="connsiteX11" fmla="*/ 1765300 w 3037181"/>
              <a:gd name="connsiteY11" fmla="*/ 38100 h 2239433"/>
              <a:gd name="connsiteX0" fmla="*/ 1765300 w 3037181"/>
              <a:gd name="connsiteY0" fmla="*/ 38100 h 2231908"/>
              <a:gd name="connsiteX1" fmla="*/ 1003300 w 3037181"/>
              <a:gd name="connsiteY1" fmla="*/ 114300 h 2231908"/>
              <a:gd name="connsiteX2" fmla="*/ 12700 w 3037181"/>
              <a:gd name="connsiteY2" fmla="*/ 190500 h 2231908"/>
              <a:gd name="connsiteX3" fmla="*/ 1079500 w 3037181"/>
              <a:gd name="connsiteY3" fmla="*/ 952500 h 2231908"/>
              <a:gd name="connsiteX4" fmla="*/ 698500 w 3037181"/>
              <a:gd name="connsiteY4" fmla="*/ 1866899 h 2231908"/>
              <a:gd name="connsiteX5" fmla="*/ 1384300 w 3037181"/>
              <a:gd name="connsiteY5" fmla="*/ 2095500 h 2231908"/>
              <a:gd name="connsiteX6" fmla="*/ 1796344 w 3037181"/>
              <a:gd name="connsiteY6" fmla="*/ 1054100 h 2231908"/>
              <a:gd name="connsiteX7" fmla="*/ 2168878 w 3037181"/>
              <a:gd name="connsiteY7" fmla="*/ 2013656 h 2231908"/>
              <a:gd name="connsiteX8" fmla="*/ 2767189 w 3037181"/>
              <a:gd name="connsiteY8" fmla="*/ 2182989 h 2231908"/>
              <a:gd name="connsiteX9" fmla="*/ 2959100 w 3037181"/>
              <a:gd name="connsiteY9" fmla="*/ 1720144 h 2231908"/>
              <a:gd name="connsiteX10" fmla="*/ 2298700 w 3037181"/>
              <a:gd name="connsiteY10" fmla="*/ 342900 h 2231908"/>
              <a:gd name="connsiteX11" fmla="*/ 1765300 w 3037181"/>
              <a:gd name="connsiteY11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38100 h 2231908"/>
              <a:gd name="connsiteX1" fmla="*/ 1092200 w 3126081"/>
              <a:gd name="connsiteY1" fmla="*/ 114300 h 2231908"/>
              <a:gd name="connsiteX2" fmla="*/ 101600 w 3126081"/>
              <a:gd name="connsiteY2" fmla="*/ 190500 h 2231908"/>
              <a:gd name="connsiteX3" fmla="*/ 177800 w 3126081"/>
              <a:gd name="connsiteY3" fmla="*/ 647700 h 2231908"/>
              <a:gd name="connsiteX4" fmla="*/ 1168400 w 3126081"/>
              <a:gd name="connsiteY4" fmla="*/ 952500 h 2231908"/>
              <a:gd name="connsiteX5" fmla="*/ 787400 w 3126081"/>
              <a:gd name="connsiteY5" fmla="*/ 1866899 h 2231908"/>
              <a:gd name="connsiteX6" fmla="*/ 1473200 w 3126081"/>
              <a:gd name="connsiteY6" fmla="*/ 2095500 h 2231908"/>
              <a:gd name="connsiteX7" fmla="*/ 1885244 w 3126081"/>
              <a:gd name="connsiteY7" fmla="*/ 1054100 h 2231908"/>
              <a:gd name="connsiteX8" fmla="*/ 2257778 w 3126081"/>
              <a:gd name="connsiteY8" fmla="*/ 2013656 h 2231908"/>
              <a:gd name="connsiteX9" fmla="*/ 2856089 w 3126081"/>
              <a:gd name="connsiteY9" fmla="*/ 2182989 h 2231908"/>
              <a:gd name="connsiteX10" fmla="*/ 3048000 w 3126081"/>
              <a:gd name="connsiteY10" fmla="*/ 1720144 h 2231908"/>
              <a:gd name="connsiteX11" fmla="*/ 2387600 w 3126081"/>
              <a:gd name="connsiteY11" fmla="*/ 342900 h 2231908"/>
              <a:gd name="connsiteX12" fmla="*/ 1854200 w 3126081"/>
              <a:gd name="connsiteY12" fmla="*/ 38100 h 2231908"/>
              <a:gd name="connsiteX0" fmla="*/ 1854200 w 3126081"/>
              <a:gd name="connsiteY0" fmla="*/ 51741 h 2245549"/>
              <a:gd name="connsiteX1" fmla="*/ 1092200 w 3126081"/>
              <a:gd name="connsiteY1" fmla="*/ 127941 h 2245549"/>
              <a:gd name="connsiteX2" fmla="*/ 101600 w 3126081"/>
              <a:gd name="connsiteY2" fmla="*/ 204141 h 2245549"/>
              <a:gd name="connsiteX3" fmla="*/ 177800 w 3126081"/>
              <a:gd name="connsiteY3" fmla="*/ 661341 h 2245549"/>
              <a:gd name="connsiteX4" fmla="*/ 1168400 w 3126081"/>
              <a:gd name="connsiteY4" fmla="*/ 966141 h 2245549"/>
              <a:gd name="connsiteX5" fmla="*/ 787400 w 3126081"/>
              <a:gd name="connsiteY5" fmla="*/ 1880540 h 2245549"/>
              <a:gd name="connsiteX6" fmla="*/ 1473200 w 3126081"/>
              <a:gd name="connsiteY6" fmla="*/ 2109141 h 2245549"/>
              <a:gd name="connsiteX7" fmla="*/ 1885244 w 3126081"/>
              <a:gd name="connsiteY7" fmla="*/ 1067741 h 2245549"/>
              <a:gd name="connsiteX8" fmla="*/ 2257778 w 3126081"/>
              <a:gd name="connsiteY8" fmla="*/ 2027297 h 2245549"/>
              <a:gd name="connsiteX9" fmla="*/ 2856089 w 3126081"/>
              <a:gd name="connsiteY9" fmla="*/ 2196630 h 2245549"/>
              <a:gd name="connsiteX10" fmla="*/ 3048000 w 3126081"/>
              <a:gd name="connsiteY10" fmla="*/ 1733785 h 2245549"/>
              <a:gd name="connsiteX11" fmla="*/ 2387600 w 3126081"/>
              <a:gd name="connsiteY11" fmla="*/ 280341 h 2245549"/>
              <a:gd name="connsiteX12" fmla="*/ 1854200 w 3126081"/>
              <a:gd name="connsiteY12" fmla="*/ 51741 h 2245549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78000 w 3126081"/>
              <a:gd name="connsiteY0" fmla="*/ 25400 h 2295407"/>
              <a:gd name="connsiteX1" fmla="*/ 1092200 w 3126081"/>
              <a:gd name="connsiteY1" fmla="*/ 177799 h 2295407"/>
              <a:gd name="connsiteX2" fmla="*/ 101600 w 3126081"/>
              <a:gd name="connsiteY2" fmla="*/ 253999 h 2295407"/>
              <a:gd name="connsiteX3" fmla="*/ 177800 w 3126081"/>
              <a:gd name="connsiteY3" fmla="*/ 711199 h 2295407"/>
              <a:gd name="connsiteX4" fmla="*/ 1168400 w 3126081"/>
              <a:gd name="connsiteY4" fmla="*/ 1015999 h 2295407"/>
              <a:gd name="connsiteX5" fmla="*/ 787400 w 3126081"/>
              <a:gd name="connsiteY5" fmla="*/ 1930398 h 2295407"/>
              <a:gd name="connsiteX6" fmla="*/ 1473200 w 3126081"/>
              <a:gd name="connsiteY6" fmla="*/ 2158999 h 2295407"/>
              <a:gd name="connsiteX7" fmla="*/ 1885244 w 3126081"/>
              <a:gd name="connsiteY7" fmla="*/ 1117599 h 2295407"/>
              <a:gd name="connsiteX8" fmla="*/ 2257778 w 3126081"/>
              <a:gd name="connsiteY8" fmla="*/ 2077155 h 2295407"/>
              <a:gd name="connsiteX9" fmla="*/ 2856089 w 3126081"/>
              <a:gd name="connsiteY9" fmla="*/ 2246488 h 2295407"/>
              <a:gd name="connsiteX10" fmla="*/ 3048000 w 3126081"/>
              <a:gd name="connsiteY10" fmla="*/ 1783643 h 2295407"/>
              <a:gd name="connsiteX11" fmla="*/ 2387600 w 3126081"/>
              <a:gd name="connsiteY11" fmla="*/ 330199 h 2295407"/>
              <a:gd name="connsiteX12" fmla="*/ 1778000 w 3126081"/>
              <a:gd name="connsiteY12" fmla="*/ 25400 h 2295407"/>
              <a:gd name="connsiteX0" fmla="*/ 1798931 w 3147012"/>
              <a:gd name="connsiteY0" fmla="*/ 25400 h 2295407"/>
              <a:gd name="connsiteX1" fmla="*/ 1113131 w 3147012"/>
              <a:gd name="connsiteY1" fmla="*/ 177799 h 2295407"/>
              <a:gd name="connsiteX2" fmla="*/ 122531 w 3147012"/>
              <a:gd name="connsiteY2" fmla="*/ 253999 h 2295407"/>
              <a:gd name="connsiteX3" fmla="*/ 198731 w 3147012"/>
              <a:gd name="connsiteY3" fmla="*/ 711199 h 2295407"/>
              <a:gd name="connsiteX4" fmla="*/ 1189331 w 3147012"/>
              <a:gd name="connsiteY4" fmla="*/ 1015999 h 2295407"/>
              <a:gd name="connsiteX5" fmla="*/ 808331 w 3147012"/>
              <a:gd name="connsiteY5" fmla="*/ 1930398 h 2295407"/>
              <a:gd name="connsiteX6" fmla="*/ 1494131 w 3147012"/>
              <a:gd name="connsiteY6" fmla="*/ 2158999 h 2295407"/>
              <a:gd name="connsiteX7" fmla="*/ 1906175 w 3147012"/>
              <a:gd name="connsiteY7" fmla="*/ 1117599 h 2295407"/>
              <a:gd name="connsiteX8" fmla="*/ 2278709 w 3147012"/>
              <a:gd name="connsiteY8" fmla="*/ 2077155 h 2295407"/>
              <a:gd name="connsiteX9" fmla="*/ 2877020 w 3147012"/>
              <a:gd name="connsiteY9" fmla="*/ 2246488 h 2295407"/>
              <a:gd name="connsiteX10" fmla="*/ 3068931 w 3147012"/>
              <a:gd name="connsiteY10" fmla="*/ 1783643 h 2295407"/>
              <a:gd name="connsiteX11" fmla="*/ 2408531 w 3147012"/>
              <a:gd name="connsiteY11" fmla="*/ 330199 h 2295407"/>
              <a:gd name="connsiteX12" fmla="*/ 1798931 w 3147012"/>
              <a:gd name="connsiteY12" fmla="*/ 25400 h 2295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47012" h="2295407">
                <a:moveTo>
                  <a:pt x="1798931" y="25400"/>
                </a:moveTo>
                <a:cubicBezTo>
                  <a:pt x="1583031" y="0"/>
                  <a:pt x="1467320" y="173566"/>
                  <a:pt x="1113131" y="177799"/>
                </a:cubicBezTo>
                <a:cubicBezTo>
                  <a:pt x="837964" y="196143"/>
                  <a:pt x="332081" y="76199"/>
                  <a:pt x="122531" y="253999"/>
                </a:cubicBezTo>
                <a:cubicBezTo>
                  <a:pt x="0" y="433210"/>
                  <a:pt x="20931" y="584199"/>
                  <a:pt x="198731" y="711199"/>
                </a:cubicBezTo>
                <a:cubicBezTo>
                  <a:pt x="376531" y="838199"/>
                  <a:pt x="1087731" y="812799"/>
                  <a:pt x="1189331" y="1015999"/>
                </a:cubicBezTo>
                <a:cubicBezTo>
                  <a:pt x="1290931" y="1219199"/>
                  <a:pt x="757531" y="1739898"/>
                  <a:pt x="808331" y="1930398"/>
                </a:cubicBezTo>
                <a:cubicBezTo>
                  <a:pt x="859131" y="2120898"/>
                  <a:pt x="1311157" y="2294465"/>
                  <a:pt x="1494131" y="2158999"/>
                </a:cubicBezTo>
                <a:cubicBezTo>
                  <a:pt x="1677105" y="2023533"/>
                  <a:pt x="1775412" y="1131240"/>
                  <a:pt x="1906175" y="1117599"/>
                </a:cubicBezTo>
                <a:cubicBezTo>
                  <a:pt x="2036938" y="1103958"/>
                  <a:pt x="2116902" y="1889007"/>
                  <a:pt x="2278709" y="2077155"/>
                </a:cubicBezTo>
                <a:cubicBezTo>
                  <a:pt x="2440516" y="2265303"/>
                  <a:pt x="2745316" y="2295407"/>
                  <a:pt x="2877020" y="2246488"/>
                </a:cubicBezTo>
                <a:cubicBezTo>
                  <a:pt x="3008724" y="2197569"/>
                  <a:pt x="3147012" y="2103024"/>
                  <a:pt x="3068931" y="1783643"/>
                </a:cubicBezTo>
                <a:cubicBezTo>
                  <a:pt x="2990850" y="1464262"/>
                  <a:pt x="2620198" y="623240"/>
                  <a:pt x="2408531" y="330199"/>
                </a:cubicBezTo>
                <a:cubicBezTo>
                  <a:pt x="2196864" y="37158"/>
                  <a:pt x="2014831" y="50800"/>
                  <a:pt x="1798931" y="25400"/>
                </a:cubicBez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21" name="Straight Arrow Connector 120"/>
          <p:cNvCxnSpPr>
            <a:endCxn id="88" idx="11"/>
          </p:cNvCxnSpPr>
          <p:nvPr/>
        </p:nvCxnSpPr>
        <p:spPr bwMode="auto">
          <a:xfrm flipH="1">
            <a:off x="3367703" y="1828800"/>
            <a:ext cx="1813897" cy="821876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pSp>
        <p:nvGrpSpPr>
          <p:cNvPr id="5" name="Group 127"/>
          <p:cNvGrpSpPr/>
          <p:nvPr/>
        </p:nvGrpSpPr>
        <p:grpSpPr>
          <a:xfrm>
            <a:off x="1143000" y="1828800"/>
            <a:ext cx="2055740" cy="1328766"/>
            <a:chOff x="2061955" y="1677810"/>
            <a:chExt cx="2055740" cy="1328766"/>
          </a:xfrm>
        </p:grpSpPr>
        <p:sp>
          <p:nvSpPr>
            <p:cNvPr id="89" name="Oval 88"/>
            <p:cNvSpPr/>
            <p:nvPr/>
          </p:nvSpPr>
          <p:spPr bwMode="auto">
            <a:xfrm>
              <a:off x="3357360" y="2246242"/>
              <a:ext cx="760335" cy="760334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cxnSp>
          <p:nvCxnSpPr>
            <p:cNvPr id="123" name="Straight Arrow Connector 122"/>
            <p:cNvCxnSpPr>
              <a:endCxn id="89" idx="1"/>
            </p:cNvCxnSpPr>
            <p:nvPr/>
          </p:nvCxnSpPr>
          <p:spPr bwMode="auto">
            <a:xfrm>
              <a:off x="2061955" y="1677810"/>
              <a:ext cx="1406753" cy="679780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Update Functions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09599" y="762000"/>
            <a:ext cx="8458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User-defined program</a:t>
            </a:r>
            <a:r>
              <a:rPr lang="en-US" sz="3200" dirty="0"/>
              <a:t>:</a:t>
            </a:r>
            <a:r>
              <a:rPr lang="en-US" sz="3200" dirty="0" smtClean="0"/>
              <a:t> applied to a</a:t>
            </a:r>
            <a:br>
              <a:rPr lang="en-US" sz="3200" dirty="0" smtClean="0"/>
            </a:br>
            <a:r>
              <a:rPr lang="en-US" sz="3200" b="1" dirty="0" smtClean="0">
                <a:solidFill>
                  <a:srgbClr val="C00000"/>
                </a:solidFill>
              </a:rPr>
              <a:t>vertex</a:t>
            </a:r>
            <a:r>
              <a:rPr lang="en-US" sz="3200" dirty="0" smtClean="0"/>
              <a:t> and transforms data in </a:t>
            </a:r>
            <a:r>
              <a:rPr lang="en-US" sz="3200" b="1" dirty="0" smtClean="0">
                <a:solidFill>
                  <a:schemeClr val="accent6"/>
                </a:solidFill>
              </a:rPr>
              <a:t>scope</a:t>
            </a:r>
            <a:r>
              <a:rPr lang="en-US" sz="3200" b="1" dirty="0" smtClean="0"/>
              <a:t> </a:t>
            </a:r>
            <a:r>
              <a:rPr lang="en-US" sz="3200" dirty="0" smtClean="0"/>
              <a:t>of vertex</a:t>
            </a:r>
            <a:endParaRPr lang="en-US" sz="3200" b="1" dirty="0"/>
          </a:p>
        </p:txBody>
      </p:sp>
      <p:cxnSp>
        <p:nvCxnSpPr>
          <p:cNvPr id="91" name="Straight Arrow Connector 90"/>
          <p:cNvCxnSpPr>
            <a:stCxn id="97" idx="6"/>
            <a:endCxn id="98" idx="2"/>
          </p:cNvCxnSpPr>
          <p:nvPr/>
        </p:nvCxnSpPr>
        <p:spPr bwMode="auto">
          <a:xfrm>
            <a:off x="1403520" y="2783766"/>
            <a:ext cx="1212472" cy="17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2" name="Straight Arrow Connector 91"/>
          <p:cNvCxnSpPr>
            <a:stCxn id="102" idx="0"/>
            <a:endCxn id="97" idx="3"/>
          </p:cNvCxnSpPr>
          <p:nvPr/>
        </p:nvCxnSpPr>
        <p:spPr bwMode="auto">
          <a:xfrm flipV="1">
            <a:off x="773029" y="2937612"/>
            <a:ext cx="259073" cy="118346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3" name="Straight Arrow Connector 92"/>
          <p:cNvCxnSpPr>
            <a:stCxn id="104" idx="1"/>
            <a:endCxn id="98" idx="5"/>
          </p:cNvCxnSpPr>
          <p:nvPr/>
        </p:nvCxnSpPr>
        <p:spPr bwMode="auto">
          <a:xfrm rot="16200000" flipV="1">
            <a:off x="2625789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4" name="Straight Arrow Connector 93"/>
          <p:cNvCxnSpPr>
            <a:stCxn id="103" idx="7"/>
            <a:endCxn id="98" idx="3"/>
          </p:cNvCxnSpPr>
          <p:nvPr/>
        </p:nvCxnSpPr>
        <p:spPr bwMode="auto">
          <a:xfrm rot="5400000" flipH="1" flipV="1">
            <a:off x="1801980" y="3307065"/>
            <a:ext cx="1247188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95" name="Straight Arrow Connector 94"/>
          <p:cNvCxnSpPr>
            <a:stCxn id="103" idx="1"/>
            <a:endCxn id="97" idx="5"/>
          </p:cNvCxnSpPr>
          <p:nvPr/>
        </p:nvCxnSpPr>
        <p:spPr bwMode="auto">
          <a:xfrm rot="16200000" flipV="1">
            <a:off x="978174" y="3299234"/>
            <a:ext cx="1247188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sp>
        <p:nvSpPr>
          <p:cNvPr id="97" name="Oval 96"/>
          <p:cNvSpPr/>
          <p:nvPr/>
        </p:nvSpPr>
        <p:spPr bwMode="auto">
          <a:xfrm>
            <a:off x="968377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98" name="Oval 97"/>
          <p:cNvSpPr/>
          <p:nvPr/>
        </p:nvSpPr>
        <p:spPr bwMode="auto">
          <a:xfrm>
            <a:off x="2615992" y="256619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0" name="Oval 99"/>
          <p:cNvSpPr/>
          <p:nvPr/>
        </p:nvSpPr>
        <p:spPr bwMode="auto">
          <a:xfrm>
            <a:off x="968376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1" name="Oval 100"/>
          <p:cNvSpPr/>
          <p:nvPr/>
        </p:nvSpPr>
        <p:spPr bwMode="auto">
          <a:xfrm>
            <a:off x="2615992" y="5517925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2" name="Oval 4"/>
          <p:cNvSpPr/>
          <p:nvPr/>
        </p:nvSpPr>
        <p:spPr bwMode="auto">
          <a:xfrm>
            <a:off x="555457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3" name="Oval 102"/>
          <p:cNvSpPr/>
          <p:nvPr/>
        </p:nvSpPr>
        <p:spPr bwMode="auto">
          <a:xfrm>
            <a:off x="1800015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sp>
        <p:nvSpPr>
          <p:cNvPr id="104" name="Oval 103"/>
          <p:cNvSpPr/>
          <p:nvPr/>
        </p:nvSpPr>
        <p:spPr bwMode="auto">
          <a:xfrm>
            <a:off x="3447630" y="4121076"/>
            <a:ext cx="435143" cy="43514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ＭＳ Ｐゴシック" pitchFamily="-111" charset="-128"/>
            </a:endParaRPr>
          </a:p>
        </p:txBody>
      </p:sp>
      <p:cxnSp>
        <p:nvCxnSpPr>
          <p:cNvPr id="106" name="Straight Arrow Connector 105"/>
          <p:cNvCxnSpPr>
            <a:stCxn id="100" idx="6"/>
            <a:endCxn id="101" idx="2"/>
          </p:cNvCxnSpPr>
          <p:nvPr/>
        </p:nvCxnSpPr>
        <p:spPr bwMode="auto">
          <a:xfrm>
            <a:off x="1403519" y="5735496"/>
            <a:ext cx="1212473" cy="158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7" name="Straight Arrow Connector 106"/>
          <p:cNvCxnSpPr>
            <a:stCxn id="100" idx="1"/>
            <a:endCxn id="102" idx="4"/>
          </p:cNvCxnSpPr>
          <p:nvPr/>
        </p:nvCxnSpPr>
        <p:spPr bwMode="auto">
          <a:xfrm flipH="1" flipV="1">
            <a:off x="773029" y="4556218"/>
            <a:ext cx="259072" cy="10254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8" name="Straight Arrow Connector 107"/>
          <p:cNvCxnSpPr>
            <a:stCxn id="101" idx="7"/>
            <a:endCxn id="104" idx="3"/>
          </p:cNvCxnSpPr>
          <p:nvPr/>
        </p:nvCxnSpPr>
        <p:spPr bwMode="auto">
          <a:xfrm rot="5400000" flipH="1" flipV="1">
            <a:off x="2704804" y="4775100"/>
            <a:ext cx="1089157" cy="52394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09" name="Straight Arrow Connector 108"/>
          <p:cNvCxnSpPr>
            <a:stCxn id="101" idx="1"/>
            <a:endCxn id="103" idx="5"/>
          </p:cNvCxnSpPr>
          <p:nvPr/>
        </p:nvCxnSpPr>
        <p:spPr bwMode="auto">
          <a:xfrm rot="16200000" flipV="1">
            <a:off x="1880997" y="4782930"/>
            <a:ext cx="1089157" cy="50828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cxnSp>
        <p:nvCxnSpPr>
          <p:cNvPr id="110" name="Straight Arrow Connector 109"/>
          <p:cNvCxnSpPr>
            <a:stCxn id="100" idx="7"/>
            <a:endCxn id="103" idx="3"/>
          </p:cNvCxnSpPr>
          <p:nvPr/>
        </p:nvCxnSpPr>
        <p:spPr bwMode="auto">
          <a:xfrm rot="5400000" flipH="1" flipV="1">
            <a:off x="1057189" y="4775099"/>
            <a:ext cx="1089157" cy="52394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cxnSp>
      <p:grpSp>
        <p:nvGrpSpPr>
          <p:cNvPr id="6" name="Group 128"/>
          <p:cNvGrpSpPr/>
          <p:nvPr/>
        </p:nvGrpSpPr>
        <p:grpSpPr>
          <a:xfrm>
            <a:off x="1062245" y="2650677"/>
            <a:ext cx="2743200" cy="1843713"/>
            <a:chOff x="1981200" y="2499687"/>
            <a:chExt cx="2743200" cy="1843713"/>
          </a:xfrm>
        </p:grpSpPr>
        <p:sp>
          <p:nvSpPr>
            <p:cNvPr id="116" name="Cube 115"/>
            <p:cNvSpPr/>
            <p:nvPr/>
          </p:nvSpPr>
          <p:spPr bwMode="auto">
            <a:xfrm>
              <a:off x="3618983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7" name="Cube 116"/>
            <p:cNvSpPr/>
            <p:nvPr/>
          </p:nvSpPr>
          <p:spPr bwMode="auto">
            <a:xfrm>
              <a:off x="281940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8" name="Cube 117"/>
            <p:cNvSpPr/>
            <p:nvPr/>
          </p:nvSpPr>
          <p:spPr bwMode="auto">
            <a:xfrm>
              <a:off x="1981200" y="2499687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9" name="Cube 118"/>
            <p:cNvSpPr/>
            <p:nvPr/>
          </p:nvSpPr>
          <p:spPr bwMode="auto">
            <a:xfrm>
              <a:off x="4450080" y="406908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3" name="Cube 112"/>
            <p:cNvSpPr/>
            <p:nvPr/>
          </p:nvSpPr>
          <p:spPr bwMode="auto">
            <a:xfrm>
              <a:off x="2752244" y="2514600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4" name="Cube 113"/>
            <p:cNvSpPr/>
            <p:nvPr/>
          </p:nvSpPr>
          <p:spPr bwMode="auto">
            <a:xfrm>
              <a:off x="320334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  <p:sp>
          <p:nvSpPr>
            <p:cNvPr id="115" name="Cube 114"/>
            <p:cNvSpPr/>
            <p:nvPr/>
          </p:nvSpPr>
          <p:spPr bwMode="auto">
            <a:xfrm>
              <a:off x="4038600" y="3309835"/>
              <a:ext cx="274320" cy="274320"/>
            </a:xfrm>
            <a:prstGeom prst="cub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-111" charset="-128"/>
              </a:endParaRPr>
            </a:p>
          </p:txBody>
        </p:sp>
      </p:grpSp>
      <p:sp>
        <p:nvSpPr>
          <p:cNvPr id="65" name="Rectangle 64"/>
          <p:cNvSpPr/>
          <p:nvPr/>
        </p:nvSpPr>
        <p:spPr bwMode="auto">
          <a:xfrm>
            <a:off x="4318740" y="4594084"/>
            <a:ext cx="4800600" cy="114300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512817" y="4876800"/>
            <a:ext cx="1554983" cy="1469886"/>
            <a:chOff x="7512817" y="4876800"/>
            <a:chExt cx="1554983" cy="1469886"/>
          </a:xfrm>
        </p:grpSpPr>
        <p:sp>
          <p:nvSpPr>
            <p:cNvPr id="7" name="TextBox 6"/>
            <p:cNvSpPr txBox="1"/>
            <p:nvPr/>
          </p:nvSpPr>
          <p:spPr>
            <a:xfrm>
              <a:off x="7512817" y="5638800"/>
              <a:ext cx="1554983" cy="707886"/>
            </a:xfrm>
            <a:prstGeom prst="rect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Dynamic </a:t>
              </a:r>
              <a:br>
                <a:rPr lang="en-US" sz="2000" b="1" dirty="0" smtClean="0"/>
              </a:br>
              <a:r>
                <a:rPr lang="en-US" sz="2000" b="1" dirty="0" smtClean="0"/>
                <a:t>computation</a:t>
              </a:r>
              <a:endParaRPr lang="en-US" sz="2000" b="1" dirty="0"/>
            </a:p>
          </p:txBody>
        </p:sp>
        <p:cxnSp>
          <p:nvCxnSpPr>
            <p:cNvPr id="11" name="Straight Arrow Connector 10"/>
            <p:cNvCxnSpPr>
              <a:stCxn id="7" idx="0"/>
            </p:cNvCxnSpPr>
            <p:nvPr/>
          </p:nvCxnSpPr>
          <p:spPr bwMode="auto">
            <a:xfrm flipH="1" flipV="1">
              <a:off x="8153400" y="4876800"/>
              <a:ext cx="136909" cy="762000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4" name="TextBox 43"/>
          <p:cNvSpPr txBox="1"/>
          <p:nvPr/>
        </p:nvSpPr>
        <p:spPr>
          <a:xfrm>
            <a:off x="555457" y="2286744"/>
            <a:ext cx="8038829" cy="218521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Update function applied (asynchronously) </a:t>
            </a:r>
          </a:p>
          <a:p>
            <a:pPr algn="ctr"/>
            <a:r>
              <a:rPr lang="en-US" sz="3600" dirty="0" smtClean="0"/>
              <a:t>in parallel until convergence</a:t>
            </a:r>
          </a:p>
          <a:p>
            <a:pPr algn="ctr"/>
            <a:endParaRPr lang="en-US" sz="3600" dirty="0"/>
          </a:p>
          <a:p>
            <a:pPr algn="ctr"/>
            <a:r>
              <a:rPr lang="en-US" sz="2400" dirty="0" smtClean="0"/>
              <a:t>Many schedulers available to prioritize computation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07609" y="4783439"/>
            <a:ext cx="4841173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Why Dynamic?</a:t>
            </a:r>
            <a:endParaRPr lang="en-US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05613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6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9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2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1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3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4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8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0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1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3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4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6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87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9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0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3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5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6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8" dur="indefinite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99" dur="indefinite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1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2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4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5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7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8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3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14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9" grpId="0" animBg="1"/>
      <p:bldP spid="9" grpId="1" animBg="1"/>
      <p:bldP spid="88" grpId="0" animBg="1"/>
      <p:bldP spid="88" grpId="1" animBg="1"/>
      <p:bldP spid="34" grpId="0"/>
      <p:bldP spid="97" grpId="0" animBg="1"/>
      <p:bldP spid="98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65" grpId="0" animBg="1"/>
      <p:bldP spid="65" grpId="1" animBg="1"/>
      <p:bldP spid="44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3200" b="0">
                <a:solidFill>
                  <a:srgbClr val="000000"/>
                </a:solidFill>
              </a:rPr>
              <a:t>PageRank update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71599" y="1920239"/>
            <a:ext cx="6126480" cy="4206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Input: Vertex data R(v) from Sv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Input: Edge data {w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u,v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: u ∈ N[v]} from Sv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Input: Neighbor vertex data {R(u) : u ∈ N[v]} from Sv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old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(v) ← R(v) // Save old PageRank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R(v) ← α/n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For each u ∈ N[v] do // Loop over neighbors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R(v) ← R(v) + (1 − α) ∗ w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u,v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∗ R(u)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// If the PageRank changes sufficiently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if |R(v) − R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old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(v)| &gt; ǫ then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// Schedule neighbors to be updated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return {u : u ∈ N[v]}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Output: Modified scope S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with new R(v)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hift Towards Use Of Parallelism in M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F099C9E0-EC50-4CF6-964B-C6D5C14D44B5}" type="slidenum">
              <a:t>2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43025" y="76200"/>
            <a:ext cx="7800975" cy="762000"/>
          </a:xfrm>
        </p:spPr>
        <p:txBody>
          <a:bodyPr/>
          <a:lstStyle/>
          <a:p>
            <a:pPr lvl="0" algn="l"/>
            <a:r>
              <a:rPr lang="en-US" sz="3800" b="0">
                <a:solidFill>
                  <a:srgbClr val="1F497D"/>
                </a:solidFill>
                <a:latin typeface="Calibri" pitchFamily="18"/>
              </a:rPr>
              <a:t>Shift Towards Use Of Parallelism in ML</a:t>
            </a:r>
          </a:p>
        </p:txBody>
      </p:sp>
      <p:sp>
        <p:nvSpPr>
          <p:cNvPr id="14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2989263"/>
            <a:ext cx="8305800" cy="2438400"/>
          </a:xfrm>
        </p:spPr>
        <p:txBody>
          <a:bodyPr/>
          <a:lstStyle/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  ML experts   </a:t>
            </a:r>
            <a:r>
              <a:rPr lang="en-US" sz="2800" b="1">
                <a:solidFill>
                  <a:srgbClr val="000000"/>
                </a:solidFill>
                <a:latin typeface="Calibri" pitchFamily="18"/>
              </a:rPr>
              <a:t>repeatedly</a:t>
            </a:r>
            <a:r>
              <a:rPr lang="en-US" sz="2800">
                <a:solidFill>
                  <a:srgbClr val="000000"/>
                </a:solidFill>
                <a:latin typeface="Calibri" pitchFamily="18"/>
              </a:rPr>
              <a:t> solve the same parallel design challenges:</a:t>
            </a:r>
          </a:p>
          <a:p>
            <a:pPr lvl="1">
              <a:spcBef>
                <a:spcPts val="479"/>
              </a:spcBef>
              <a:spcAft>
                <a:spcPts val="0"/>
              </a:spcAft>
              <a:buSzPts val="2741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Calibri" pitchFamily="18"/>
              </a:rPr>
              <a:t>Race conditions, distributed state, communication…</a:t>
            </a:r>
          </a:p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Resulting code is very specialized:</a:t>
            </a:r>
          </a:p>
          <a:p>
            <a:pPr lvl="1">
              <a:spcBef>
                <a:spcPts val="479"/>
              </a:spcBef>
              <a:spcAft>
                <a:spcPts val="0"/>
              </a:spcAft>
              <a:buSzPts val="2741"/>
              <a:buBlip>
                <a:blip r:embed="rId4"/>
              </a:buBlip>
            </a:pPr>
            <a:r>
              <a:rPr lang="en-US" sz="2000">
                <a:solidFill>
                  <a:srgbClr val="000000"/>
                </a:solidFill>
                <a:latin typeface="Calibri" pitchFamily="18"/>
              </a:rPr>
              <a:t>difficult to maintain, extend, debug…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51200" y="952560"/>
            <a:ext cx="8983080" cy="1938240"/>
            <a:chOff x="151200" y="952560"/>
            <a:chExt cx="8983080" cy="1938240"/>
          </a:xfrm>
        </p:grpSpPr>
        <p:pic>
          <p:nvPicPr>
            <p:cNvPr id="4" name="Picture 2"/>
            <p:cNvPicPr>
              <a:picLocks noChangeAspect="1"/>
            </p:cNvPicPr>
            <p:nvPr/>
          </p:nvPicPr>
          <p:blipFill>
            <a:blip r:embed="rId5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151200" y="1431720"/>
              <a:ext cx="1447560" cy="987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1762199" y="1562040"/>
              <a:ext cx="1360440" cy="856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7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3427559" y="952560"/>
              <a:ext cx="1248840" cy="1466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8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4986360" y="1431720"/>
              <a:ext cx="2133360" cy="86723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9"/>
            <p:cNvSpPr/>
            <p:nvPr/>
          </p:nvSpPr>
          <p:spPr>
            <a:xfrm>
              <a:off x="365760" y="2495520"/>
              <a:ext cx="77220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333399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GPUs</a:t>
              </a:r>
            </a:p>
          </p:txBody>
        </p:sp>
        <p:sp>
          <p:nvSpPr>
            <p:cNvPr id="9" name="TextBox 10"/>
            <p:cNvSpPr/>
            <p:nvPr/>
          </p:nvSpPr>
          <p:spPr>
            <a:xfrm>
              <a:off x="1873800" y="2495520"/>
              <a:ext cx="1200239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333399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Multicore</a:t>
              </a:r>
            </a:p>
          </p:txBody>
        </p:sp>
        <p:sp>
          <p:nvSpPr>
            <p:cNvPr id="10" name="TextBox 11"/>
            <p:cNvSpPr/>
            <p:nvPr/>
          </p:nvSpPr>
          <p:spPr>
            <a:xfrm>
              <a:off x="3549600" y="2495520"/>
              <a:ext cx="1072439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333399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Clusters</a:t>
              </a:r>
            </a:p>
          </p:txBody>
        </p:sp>
        <p:sp>
          <p:nvSpPr>
            <p:cNvPr id="11" name="TextBox 12"/>
            <p:cNvSpPr/>
            <p:nvPr/>
          </p:nvSpPr>
          <p:spPr>
            <a:xfrm>
              <a:off x="5606280" y="2495520"/>
              <a:ext cx="925919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333399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Clouds</a:t>
              </a:r>
            </a:p>
          </p:txBody>
        </p:sp>
        <p:sp>
          <p:nvSpPr>
            <p:cNvPr id="12" name="TextBox 13"/>
            <p:cNvSpPr/>
            <p:nvPr/>
          </p:nvSpPr>
          <p:spPr>
            <a:xfrm>
              <a:off x="7129440" y="2495520"/>
              <a:ext cx="20048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333399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Supercomputers</a:t>
              </a:r>
            </a:p>
          </p:txBody>
        </p:sp>
        <p:pic>
          <p:nvPicPr>
            <p:cNvPr id="13" name="Picture 5"/>
            <p:cNvPicPr>
              <a:picLocks noChangeAspect="1"/>
            </p:cNvPicPr>
            <p:nvPr/>
          </p:nvPicPr>
          <p:blipFill>
            <a:blip r:embed="rId9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7362360" y="1173240"/>
              <a:ext cx="1530720" cy="12182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Rectangle 17"/>
          <p:cNvSpPr/>
          <p:nvPr/>
        </p:nvSpPr>
        <p:spPr>
          <a:xfrm rot="235200">
            <a:off x="726805" y="3190286"/>
            <a:ext cx="2047319" cy="457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0" tIns="91440" rIns="0" bIns="9144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Microsoft YaHei" pitchFamily="2"/>
                <a:cs typeface="Comic Sans MS" pitchFamily="2"/>
              </a:rPr>
              <a:t>Graduate</a:t>
            </a:r>
            <a:r>
              <a:rPr lang="en-US" sz="1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Microsoft YaHei" pitchFamily="2"/>
                <a:cs typeface="Comic Sans MS" pitchFamily="2"/>
              </a:rPr>
              <a:t> </a:t>
            </a: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18"/>
                <a:ea typeface="Microsoft YaHei" pitchFamily="2"/>
                <a:cs typeface="Comic Sans MS" pitchFamily="2"/>
              </a:rPr>
              <a:t>students</a:t>
            </a:r>
          </a:p>
        </p:txBody>
      </p:sp>
      <p:sp>
        <p:nvSpPr>
          <p:cNvPr id="16" name="TextBox 18"/>
          <p:cNvSpPr/>
          <p:nvPr/>
        </p:nvSpPr>
        <p:spPr>
          <a:xfrm>
            <a:off x="457200" y="5505120"/>
            <a:ext cx="822924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Avoid these problems by using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high-level abstractions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3800">
                <a:solidFill>
                  <a:srgbClr val="000000"/>
                </a:solidFill>
              </a:rPr>
              <a:t>The GraphLab Execution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54479" y="2283840"/>
            <a:ext cx="5669279" cy="35683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Input: Data Graph G = (V, E, D)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Input: Initial vertex set T = {v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1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v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2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, ...}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while T is not Empty do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v ← RemoveNext(T 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(T′, S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 ← f(v, S</a:t>
            </a:r>
            <a:r>
              <a:rPr lang="en-US" sz="11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v</a:t>
            </a: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)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 T ← T ∪ T ′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Output: Modified Data Graph G = (V, E, D′)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/>
        </p:nvCxnSpPr>
        <p:spPr bwMode="auto">
          <a:xfrm>
            <a:off x="3589522" y="6182583"/>
            <a:ext cx="4640078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Serializability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2438" y="9906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For </a:t>
            </a:r>
            <a:r>
              <a:rPr lang="en-US" sz="2400" b="1" dirty="0" smtClean="0"/>
              <a:t>every parallel execution</a:t>
            </a:r>
            <a:r>
              <a:rPr lang="en-US" sz="2400" dirty="0" smtClean="0"/>
              <a:t>, there exists a </a:t>
            </a:r>
            <a:r>
              <a:rPr lang="en-US" sz="2400" b="1" dirty="0" smtClean="0"/>
              <a:t>sequential execution </a:t>
            </a:r>
            <a:r>
              <a:rPr lang="en-US" sz="2400" dirty="0" smtClean="0"/>
              <a:t>of update functions which produces the same result.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611020" y="5078534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3611020" y="4180910"/>
            <a:ext cx="4618580" cy="1588"/>
          </a:xfrm>
          <a:prstGeom prst="line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triangle" w="lg" len="lg"/>
          </a:ln>
          <a:effectLst/>
        </p:spPr>
      </p:cxnSp>
      <p:sp>
        <p:nvSpPr>
          <p:cNvPr id="8" name="Rounded Rectangle 7"/>
          <p:cNvSpPr/>
          <p:nvPr/>
        </p:nvSpPr>
        <p:spPr bwMode="auto">
          <a:xfrm>
            <a:off x="2017785" y="3789363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1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051983" y="4720541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 2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0" name="Oval 4"/>
          <p:cNvSpPr/>
          <p:nvPr/>
        </p:nvSpPr>
        <p:spPr bwMode="auto">
          <a:xfrm>
            <a:off x="5433473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3970595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2" name="Oval 4"/>
          <p:cNvSpPr/>
          <p:nvPr/>
        </p:nvSpPr>
        <p:spPr bwMode="auto">
          <a:xfrm>
            <a:off x="4635400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3" name="Oval 4"/>
          <p:cNvSpPr/>
          <p:nvPr/>
        </p:nvSpPr>
        <p:spPr bwMode="auto">
          <a:xfrm>
            <a:off x="5933994" y="4900734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4" name="Oval 4"/>
          <p:cNvSpPr/>
          <p:nvPr/>
        </p:nvSpPr>
        <p:spPr bwMode="auto">
          <a:xfrm>
            <a:off x="5933994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5" name="Oval 4"/>
          <p:cNvSpPr/>
          <p:nvPr/>
        </p:nvSpPr>
        <p:spPr bwMode="auto">
          <a:xfrm>
            <a:off x="3970595" y="3976218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051983" y="5836806"/>
            <a:ext cx="1452675" cy="7317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Single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6238" y="4349929"/>
            <a:ext cx="1149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Parallel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76238" y="5925706"/>
            <a:ext cx="1599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Sequential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47385" y="3769668"/>
            <a:ext cx="778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</a:t>
            </a:r>
            <a:endParaRPr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44958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3" name="Oval 4"/>
          <p:cNvSpPr/>
          <p:nvPr/>
        </p:nvSpPr>
        <p:spPr bwMode="auto">
          <a:xfrm>
            <a:off x="6096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sp>
        <p:nvSpPr>
          <p:cNvPr id="24" name="Oval 4"/>
          <p:cNvSpPr/>
          <p:nvPr/>
        </p:nvSpPr>
        <p:spPr bwMode="auto">
          <a:xfrm>
            <a:off x="3048000" y="2514600"/>
            <a:ext cx="373711" cy="373711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  <p:cxnSp>
        <p:nvCxnSpPr>
          <p:cNvPr id="25" name="Straight Connector 24"/>
          <p:cNvCxnSpPr/>
          <p:nvPr/>
        </p:nvCxnSpPr>
        <p:spPr bwMode="auto">
          <a:xfrm>
            <a:off x="3421711" y="2701455"/>
            <a:ext cx="10740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 rot="10800000">
            <a:off x="4869512" y="2701455"/>
            <a:ext cx="1226489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71925" y="3979069"/>
            <a:ext cx="2337110" cy="1298227"/>
            <a:chOff x="4122995" y="4128618"/>
            <a:chExt cx="2337110" cy="1298227"/>
          </a:xfrm>
        </p:grpSpPr>
        <p:sp>
          <p:nvSpPr>
            <p:cNvPr id="34" name="Oval 4"/>
            <p:cNvSpPr/>
            <p:nvPr/>
          </p:nvSpPr>
          <p:spPr bwMode="auto">
            <a:xfrm>
              <a:off x="5585873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122995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6" name="Oval 4"/>
            <p:cNvSpPr/>
            <p:nvPr/>
          </p:nvSpPr>
          <p:spPr bwMode="auto">
            <a:xfrm>
              <a:off x="4787800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7" name="Oval 4"/>
            <p:cNvSpPr/>
            <p:nvPr/>
          </p:nvSpPr>
          <p:spPr bwMode="auto">
            <a:xfrm>
              <a:off x="6086394" y="5053134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8" name="Oval 4"/>
            <p:cNvSpPr/>
            <p:nvPr/>
          </p:nvSpPr>
          <p:spPr bwMode="auto">
            <a:xfrm>
              <a:off x="6086394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9" name="Oval 4"/>
            <p:cNvSpPr/>
            <p:nvPr/>
          </p:nvSpPr>
          <p:spPr bwMode="auto">
            <a:xfrm>
              <a:off x="4122995" y="4128618"/>
              <a:ext cx="373711" cy="373711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3581400" y="3657600"/>
            <a:ext cx="5356040" cy="2779146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-11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64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03195 0.2916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4479 0.157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0" y="79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03316 0.15694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" y="78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02361 0.2919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4948 0.2916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1460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33333E-6 L 0.09879 0.15671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animBg="1"/>
      <p:bldP spid="20" grpId="0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rializability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3"/>
          <p:cNvGrpSpPr/>
          <p:nvPr/>
        </p:nvGrpSpPr>
        <p:grpSpPr>
          <a:xfrm>
            <a:off x="2068560" y="1528920"/>
            <a:ext cx="4260146" cy="4368557"/>
            <a:chOff x="2068560" y="1528920"/>
            <a:chExt cx="4260146" cy="4368557"/>
          </a:xfrm>
        </p:grpSpPr>
        <p:sp>
          <p:nvSpPr>
            <p:cNvPr id="3" name="Rounded Rectangle 156"/>
            <p:cNvSpPr/>
            <p:nvPr/>
          </p:nvSpPr>
          <p:spPr>
            <a:xfrm>
              <a:off x="2068560" y="4517279"/>
              <a:ext cx="2142360" cy="11091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Rounded Rectangle 154"/>
            <p:cNvSpPr/>
            <p:nvPr/>
          </p:nvSpPr>
          <p:spPr>
            <a:xfrm>
              <a:off x="2068560" y="1528920"/>
              <a:ext cx="2142360" cy="11091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>
              <a:gsLst>
                <a:gs pos="0">
                  <a:srgbClr val="FFD2BC"/>
                </a:gs>
                <a:gs pos="100000">
                  <a:srgbClr val="FFF1EC"/>
                </a:gs>
              </a:gsLst>
              <a:lin ang="16200000"/>
            </a:gradFill>
            <a:ln w="9360">
              <a:solidFill>
                <a:srgbClr val="F59240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Freeform 155"/>
            <p:cNvSpPr/>
            <p:nvPr/>
          </p:nvSpPr>
          <p:spPr>
            <a:xfrm rot="7312200">
              <a:off x="3449786" y="3018557"/>
              <a:ext cx="3029400" cy="2728440"/>
            </a:xfrm>
            <a:custGeom>
              <a:avLst/>
              <a:gdLst>
                <a:gd name="f0" fmla="val 0"/>
                <a:gd name="f1" fmla="val 3147012"/>
                <a:gd name="f2" fmla="val 2295407"/>
                <a:gd name="f3" fmla="val 1798931"/>
                <a:gd name="f4" fmla="val 25400"/>
                <a:gd name="f5" fmla="val 1583031"/>
                <a:gd name="f6" fmla="val 1467320"/>
                <a:gd name="f7" fmla="val 173566"/>
                <a:gd name="f8" fmla="val 1113131"/>
                <a:gd name="f9" fmla="val 177799"/>
                <a:gd name="f10" fmla="val 837964"/>
                <a:gd name="f11" fmla="val 196143"/>
                <a:gd name="f12" fmla="val 332081"/>
                <a:gd name="f13" fmla="val 76199"/>
                <a:gd name="f14" fmla="val 122531"/>
                <a:gd name="f15" fmla="val 253999"/>
                <a:gd name="f16" fmla="val 433210"/>
                <a:gd name="f17" fmla="val 20931"/>
                <a:gd name="f18" fmla="val 584199"/>
                <a:gd name="f19" fmla="val 198731"/>
                <a:gd name="f20" fmla="val 711199"/>
                <a:gd name="f21" fmla="val 376531"/>
                <a:gd name="f22" fmla="val 838199"/>
                <a:gd name="f23" fmla="val 1087731"/>
                <a:gd name="f24" fmla="val 812799"/>
                <a:gd name="f25" fmla="val 1189331"/>
                <a:gd name="f26" fmla="val 1015999"/>
                <a:gd name="f27" fmla="val 1290931"/>
                <a:gd name="f28" fmla="val 1219199"/>
                <a:gd name="f29" fmla="val 757531"/>
                <a:gd name="f30" fmla="val 1739898"/>
                <a:gd name="f31" fmla="val 808331"/>
                <a:gd name="f32" fmla="val 1930398"/>
                <a:gd name="f33" fmla="val 859131"/>
                <a:gd name="f34" fmla="val 2120898"/>
                <a:gd name="f35" fmla="val 1311157"/>
                <a:gd name="f36" fmla="val 2294465"/>
                <a:gd name="f37" fmla="val 1494131"/>
                <a:gd name="f38" fmla="val 2158999"/>
                <a:gd name="f39" fmla="val 1677105"/>
                <a:gd name="f40" fmla="val 2023533"/>
                <a:gd name="f41" fmla="val 1775412"/>
                <a:gd name="f42" fmla="val 1131240"/>
                <a:gd name="f43" fmla="val 1906175"/>
                <a:gd name="f44" fmla="val 1117599"/>
                <a:gd name="f45" fmla="val 2036938"/>
                <a:gd name="f46" fmla="val 1103958"/>
                <a:gd name="f47" fmla="val 2116902"/>
                <a:gd name="f48" fmla="val 1889007"/>
                <a:gd name="f49" fmla="val 2278709"/>
                <a:gd name="f50" fmla="val 2077155"/>
                <a:gd name="f51" fmla="val 2440516"/>
                <a:gd name="f52" fmla="val 2265303"/>
                <a:gd name="f53" fmla="val 2745316"/>
                <a:gd name="f54" fmla="val 2877020"/>
                <a:gd name="f55" fmla="val 2246488"/>
                <a:gd name="f56" fmla="val 3008724"/>
                <a:gd name="f57" fmla="val 2197569"/>
                <a:gd name="f58" fmla="val 2103024"/>
                <a:gd name="f59" fmla="val 3068931"/>
                <a:gd name="f60" fmla="val 1783643"/>
                <a:gd name="f61" fmla="val 2990850"/>
                <a:gd name="f62" fmla="val 1464262"/>
                <a:gd name="f63" fmla="val 2620198"/>
                <a:gd name="f64" fmla="val 623240"/>
                <a:gd name="f65" fmla="val 2408531"/>
                <a:gd name="f66" fmla="val 330199"/>
                <a:gd name="f67" fmla="val 2196864"/>
                <a:gd name="f68" fmla="val 37158"/>
                <a:gd name="f69" fmla="val 2014831"/>
                <a:gd name="f70" fmla="val 508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47012" h="2295407">
                  <a:moveTo>
                    <a:pt x="f3" y="f4"/>
                  </a:moveTo>
                  <a:cubicBezTo>
                    <a:pt x="f5" y="f0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cubicBezTo>
                    <a:pt x="f0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50"/>
                  </a:cubicBezTo>
                  <a:cubicBezTo>
                    <a:pt x="f51" y="f52"/>
                    <a:pt x="f53" y="f2"/>
                    <a:pt x="f54" y="f55"/>
                  </a:cubicBezTo>
                  <a:cubicBezTo>
                    <a:pt x="f56" y="f57"/>
                    <a:pt x="f1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cubicBezTo>
                    <a:pt x="f67" y="f68"/>
                    <a:pt x="f69" y="f70"/>
                    <a:pt x="f3" y="f4"/>
                  </a:cubicBezTo>
                  <a:close/>
                </a:path>
              </a:pathLst>
            </a:custGeom>
            <a:gradFill>
              <a:gsLst>
                <a:gs pos="0">
                  <a:srgbClr val="FFD2BC"/>
                </a:gs>
                <a:gs pos="100000">
                  <a:srgbClr val="FFF1EC"/>
                </a:gs>
              </a:gsLst>
              <a:lin ang="8886000"/>
            </a:gradFill>
            <a:ln w="9360">
              <a:solidFill>
                <a:srgbClr val="F59240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Freeform 160"/>
            <p:cNvSpPr/>
            <p:nvPr/>
          </p:nvSpPr>
          <p:spPr>
            <a:xfrm rot="10800000">
              <a:off x="2798280" y="1534320"/>
              <a:ext cx="1527840" cy="4155120"/>
            </a:xfrm>
            <a:custGeom>
              <a:avLst/>
              <a:gdLst>
                <a:gd name="f0" fmla="val 1684214"/>
                <a:gd name="f1" fmla="val 1777249"/>
                <a:gd name="f2" fmla="val 1704921"/>
                <a:gd name="f3" fmla="val 1195107"/>
                <a:gd name="f4" fmla="val 1099810"/>
                <a:gd name="f5" fmla="val 346054"/>
                <a:gd name="f6" fmla="val 828314"/>
                <a:gd name="f7" fmla="val 106754"/>
                <a:gd name="f8" fmla="val 556819"/>
                <a:gd name="f9" fmla="val -132546"/>
                <a:gd name="f10" fmla="val 69046"/>
                <a:gd name="f11" fmla="val 67638"/>
                <a:gd name="f12" fmla="val 55241"/>
                <a:gd name="f13" fmla="val 341452"/>
                <a:gd name="f14" fmla="val 41436"/>
                <a:gd name="f15" fmla="val 615266"/>
                <a:gd name="f16" fmla="val 754687"/>
                <a:gd name="f17" fmla="val 1252630"/>
                <a:gd name="f18" fmla="val 745484"/>
                <a:gd name="f19" fmla="val 1749637"/>
                <a:gd name="f20" fmla="val 736281"/>
                <a:gd name="f21" fmla="val 2246644"/>
                <a:gd name="f22" fmla="val -4581"/>
                <a:gd name="f23" fmla="val 3024368"/>
                <a:gd name="f24" fmla="val 21"/>
                <a:gd name="f25" fmla="val 3323492"/>
                <a:gd name="f26" fmla="val 4622"/>
                <a:gd name="f27" fmla="val 3622616"/>
                <a:gd name="f28" fmla="val 423370"/>
                <a:gd name="f29" fmla="val 3857313"/>
                <a:gd name="f30" fmla="val 704069"/>
                <a:gd name="f31" fmla="val 3599606"/>
                <a:gd name="f32" fmla="val 984768"/>
                <a:gd name="f33" fmla="val 3341899"/>
                <a:gd name="f34" fmla="val 1663507"/>
                <a:gd name="f35" fmla="val 235939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684732" h="3710149">
                  <a:moveTo>
                    <a:pt x="f0" y="f1"/>
                  </a:moveTo>
                  <a:cubicBezTo>
                    <a:pt x="f2" y="f3"/>
                    <a:pt x="f4" y="f5"/>
                    <a:pt x="f6" y="f7"/>
                  </a:cubicBezTo>
                  <a:cubicBezTo>
                    <a:pt x="f8" y="f9"/>
                    <a:pt x="f10" y="f11"/>
                    <a:pt x="f12" y="f13"/>
                  </a:cubicBez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35"/>
                    <a:pt x="f0" y="f1"/>
                  </a:cubicBezTo>
                  <a:close/>
                </a:path>
              </a:pathLst>
            </a:custGeom>
            <a:gradFill>
              <a:gsLst>
                <a:gs pos="0">
                  <a:srgbClr val="FFD2BC"/>
                </a:gs>
                <a:gs pos="100000">
                  <a:srgbClr val="FFF1EC"/>
                </a:gs>
              </a:gsLst>
              <a:lin ang="5400000"/>
            </a:gradFill>
            <a:ln w="9360">
              <a:solidFill>
                <a:srgbClr val="F59240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7" name="Group 162"/>
          <p:cNvGrpSpPr/>
          <p:nvPr/>
        </p:nvGrpSpPr>
        <p:grpSpPr>
          <a:xfrm>
            <a:off x="2116800" y="1674360"/>
            <a:ext cx="3867840" cy="3539880"/>
            <a:chOff x="2116800" y="1674360"/>
            <a:chExt cx="3867840" cy="3539880"/>
          </a:xfrm>
        </p:grpSpPr>
        <p:sp>
          <p:nvSpPr>
            <p:cNvPr id="8" name="Oval 157"/>
            <p:cNvSpPr/>
            <p:nvPr/>
          </p:nvSpPr>
          <p:spPr>
            <a:xfrm>
              <a:off x="5257080" y="4473360"/>
              <a:ext cx="727560" cy="727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Oval 158"/>
            <p:cNvSpPr/>
            <p:nvPr/>
          </p:nvSpPr>
          <p:spPr>
            <a:xfrm>
              <a:off x="2116800" y="4486680"/>
              <a:ext cx="727560" cy="727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59"/>
            <p:cNvSpPr/>
            <p:nvPr/>
          </p:nvSpPr>
          <p:spPr>
            <a:xfrm>
              <a:off x="2125800" y="1674360"/>
              <a:ext cx="727560" cy="727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Oval 161"/>
            <p:cNvSpPr/>
            <p:nvPr/>
          </p:nvSpPr>
          <p:spPr>
            <a:xfrm>
              <a:off x="2932919" y="3168000"/>
              <a:ext cx="727560" cy="727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3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41C638E4-B8D2-4ED4-B5B7-40D3BA7FAC14}" type="slidenum">
              <a:t>22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1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000" b="0">
                <a:solidFill>
                  <a:srgbClr val="1F497D"/>
                </a:solidFill>
                <a:latin typeface="Calibri" pitchFamily="18"/>
              </a:rPr>
              <a:t>Serializability Example</a:t>
            </a:r>
          </a:p>
        </p:txBody>
      </p:sp>
      <p:sp>
        <p:nvSpPr>
          <p:cNvPr id="14" name="Freeform 78"/>
          <p:cNvSpPr/>
          <p:nvPr/>
        </p:nvSpPr>
        <p:spPr>
          <a:xfrm>
            <a:off x="3594240" y="1570679"/>
            <a:ext cx="3340079" cy="2436120"/>
          </a:xfrm>
          <a:custGeom>
            <a:avLst/>
            <a:gdLst>
              <a:gd name="f0" fmla="val 0"/>
              <a:gd name="f1" fmla="val 3147012"/>
              <a:gd name="f2" fmla="val 2295407"/>
              <a:gd name="f3" fmla="val 1798931"/>
              <a:gd name="f4" fmla="val 25400"/>
              <a:gd name="f5" fmla="val 1583031"/>
              <a:gd name="f6" fmla="val 1467320"/>
              <a:gd name="f7" fmla="val 173566"/>
              <a:gd name="f8" fmla="val 1113131"/>
              <a:gd name="f9" fmla="val 177799"/>
              <a:gd name="f10" fmla="val 837964"/>
              <a:gd name="f11" fmla="val 196143"/>
              <a:gd name="f12" fmla="val 332081"/>
              <a:gd name="f13" fmla="val 76199"/>
              <a:gd name="f14" fmla="val 122531"/>
              <a:gd name="f15" fmla="val 253999"/>
              <a:gd name="f16" fmla="val 433210"/>
              <a:gd name="f17" fmla="val 20931"/>
              <a:gd name="f18" fmla="val 584199"/>
              <a:gd name="f19" fmla="val 198731"/>
              <a:gd name="f20" fmla="val 711199"/>
              <a:gd name="f21" fmla="val 376531"/>
              <a:gd name="f22" fmla="val 838199"/>
              <a:gd name="f23" fmla="val 1087731"/>
              <a:gd name="f24" fmla="val 812799"/>
              <a:gd name="f25" fmla="val 1189331"/>
              <a:gd name="f26" fmla="val 1015999"/>
              <a:gd name="f27" fmla="val 1290931"/>
              <a:gd name="f28" fmla="val 1219199"/>
              <a:gd name="f29" fmla="val 757531"/>
              <a:gd name="f30" fmla="val 1739898"/>
              <a:gd name="f31" fmla="val 808331"/>
              <a:gd name="f32" fmla="val 1930398"/>
              <a:gd name="f33" fmla="val 859131"/>
              <a:gd name="f34" fmla="val 2120898"/>
              <a:gd name="f35" fmla="val 1311157"/>
              <a:gd name="f36" fmla="val 2294465"/>
              <a:gd name="f37" fmla="val 1494131"/>
              <a:gd name="f38" fmla="val 2158999"/>
              <a:gd name="f39" fmla="val 1677105"/>
              <a:gd name="f40" fmla="val 2023533"/>
              <a:gd name="f41" fmla="val 1775412"/>
              <a:gd name="f42" fmla="val 1131240"/>
              <a:gd name="f43" fmla="val 1906175"/>
              <a:gd name="f44" fmla="val 1117599"/>
              <a:gd name="f45" fmla="val 2036938"/>
              <a:gd name="f46" fmla="val 1103958"/>
              <a:gd name="f47" fmla="val 2116902"/>
              <a:gd name="f48" fmla="val 1889007"/>
              <a:gd name="f49" fmla="val 2278709"/>
              <a:gd name="f50" fmla="val 2077155"/>
              <a:gd name="f51" fmla="val 2440516"/>
              <a:gd name="f52" fmla="val 2265303"/>
              <a:gd name="f53" fmla="val 2745316"/>
              <a:gd name="f54" fmla="val 2877020"/>
              <a:gd name="f55" fmla="val 2246488"/>
              <a:gd name="f56" fmla="val 3008724"/>
              <a:gd name="f57" fmla="val 2197569"/>
              <a:gd name="f58" fmla="val 2103024"/>
              <a:gd name="f59" fmla="val 3068931"/>
              <a:gd name="f60" fmla="val 1783643"/>
              <a:gd name="f61" fmla="val 2990850"/>
              <a:gd name="f62" fmla="val 1464262"/>
              <a:gd name="f63" fmla="val 2620198"/>
              <a:gd name="f64" fmla="val 623240"/>
              <a:gd name="f65" fmla="val 2408531"/>
              <a:gd name="f66" fmla="val 330199"/>
              <a:gd name="f67" fmla="val 2196864"/>
              <a:gd name="f68" fmla="val 37158"/>
              <a:gd name="f69" fmla="val 2014831"/>
              <a:gd name="f70" fmla="val 508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147012" h="2295407">
                <a:moveTo>
                  <a:pt x="f3" y="f4"/>
                </a:moveTo>
                <a:cubicBezTo>
                  <a:pt x="f5" y="f0"/>
                  <a:pt x="f6" y="f7"/>
                  <a:pt x="f8" y="f9"/>
                </a:cubicBezTo>
                <a:cubicBezTo>
                  <a:pt x="f10" y="f11"/>
                  <a:pt x="f12" y="f13"/>
                  <a:pt x="f14" y="f15"/>
                </a:cubicBezTo>
                <a:cubicBezTo>
                  <a:pt x="f0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2"/>
                  <a:pt x="f54" y="f55"/>
                </a:cubicBezTo>
                <a:cubicBezTo>
                  <a:pt x="f56" y="f57"/>
                  <a:pt x="f1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3" y="f4"/>
                </a:cubicBezTo>
                <a:close/>
              </a:path>
            </a:pathLst>
          </a:custGeom>
          <a:gradFill>
            <a:gsLst>
              <a:gs pos="0">
                <a:srgbClr val="FFD2BC"/>
              </a:gs>
              <a:gs pos="100000">
                <a:srgbClr val="FFF1EC"/>
              </a:gs>
            </a:gsLst>
            <a:lin ang="16200000"/>
          </a:gradFill>
          <a:ln w="9360">
            <a:solidFill>
              <a:srgbClr val="F59240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Oval 79"/>
          <p:cNvSpPr/>
          <p:nvPr/>
        </p:nvSpPr>
        <p:spPr>
          <a:xfrm>
            <a:off x="5261040" y="1678679"/>
            <a:ext cx="727560" cy="7275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0504D"/>
          </a:soli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6" name="Straight Arrow Connector 80"/>
          <p:cNvCxnSpPr/>
          <p:nvPr/>
        </p:nvCxnSpPr>
        <p:spPr>
          <a:xfrm>
            <a:off x="2692800" y="2048399"/>
            <a:ext cx="1160639" cy="180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17" name="Straight Arrow Connector 81"/>
          <p:cNvCxnSpPr/>
          <p:nvPr/>
        </p:nvCxnSpPr>
        <p:spPr>
          <a:xfrm>
            <a:off x="4269960" y="2048399"/>
            <a:ext cx="1161000" cy="180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18" name="Straight Arrow Connector 82"/>
          <p:cNvCxnSpPr/>
          <p:nvPr/>
        </p:nvCxnSpPr>
        <p:spPr>
          <a:xfrm flipV="1">
            <a:off x="3427920" y="2195640"/>
            <a:ext cx="486720" cy="11941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19" name="Straight Arrow Connector 83"/>
          <p:cNvCxnSpPr/>
          <p:nvPr/>
        </p:nvCxnSpPr>
        <p:spPr>
          <a:xfrm flipH="1" flipV="1">
            <a:off x="5786640" y="2195640"/>
            <a:ext cx="501480" cy="11941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20" name="Straight Arrow Connector 84"/>
          <p:cNvCxnSpPr/>
          <p:nvPr/>
        </p:nvCxnSpPr>
        <p:spPr>
          <a:xfrm flipV="1">
            <a:off x="5005440" y="2195640"/>
            <a:ext cx="486360" cy="11941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21" name="Straight Arrow Connector 85"/>
          <p:cNvCxnSpPr/>
          <p:nvPr/>
        </p:nvCxnSpPr>
        <p:spPr>
          <a:xfrm flipH="1" flipV="1">
            <a:off x="4209120" y="2195640"/>
            <a:ext cx="501480" cy="11941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sp>
        <p:nvSpPr>
          <p:cNvPr id="22" name="Oval 4"/>
          <p:cNvSpPr/>
          <p:nvPr/>
        </p:nvSpPr>
        <p:spPr>
          <a:xfrm>
            <a:off x="2276280" y="18403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3" name="Oval 87"/>
          <p:cNvSpPr/>
          <p:nvPr/>
        </p:nvSpPr>
        <p:spPr>
          <a:xfrm>
            <a:off x="3853800" y="18403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4" name="Oval 88"/>
          <p:cNvSpPr/>
          <p:nvPr/>
        </p:nvSpPr>
        <p:spPr>
          <a:xfrm>
            <a:off x="5430960" y="18403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5" name="Oval 4"/>
          <p:cNvSpPr/>
          <p:nvPr/>
        </p:nvSpPr>
        <p:spPr>
          <a:xfrm>
            <a:off x="2276280" y="4666320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6" name="Oval 90"/>
          <p:cNvSpPr/>
          <p:nvPr/>
        </p:nvSpPr>
        <p:spPr>
          <a:xfrm>
            <a:off x="3853800" y="4666320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7" name="Oval 91"/>
          <p:cNvSpPr/>
          <p:nvPr/>
        </p:nvSpPr>
        <p:spPr>
          <a:xfrm>
            <a:off x="5430960" y="4666320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8" name="Oval 4"/>
          <p:cNvSpPr/>
          <p:nvPr/>
        </p:nvSpPr>
        <p:spPr>
          <a:xfrm>
            <a:off x="3072600" y="33289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9" name="Oval 93"/>
          <p:cNvSpPr/>
          <p:nvPr/>
        </p:nvSpPr>
        <p:spPr>
          <a:xfrm>
            <a:off x="4649760" y="33289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0" name="Oval 94"/>
          <p:cNvSpPr/>
          <p:nvPr/>
        </p:nvSpPr>
        <p:spPr>
          <a:xfrm>
            <a:off x="6227279" y="3328919"/>
            <a:ext cx="416160" cy="4161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31" name="Straight Arrow Connector 95"/>
          <p:cNvCxnSpPr/>
          <p:nvPr/>
        </p:nvCxnSpPr>
        <p:spPr>
          <a:xfrm>
            <a:off x="2692800" y="4874400"/>
            <a:ext cx="1160639" cy="396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32" name="Straight Arrow Connector 96"/>
          <p:cNvCxnSpPr/>
          <p:nvPr/>
        </p:nvCxnSpPr>
        <p:spPr>
          <a:xfrm>
            <a:off x="4269960" y="4874400"/>
            <a:ext cx="1161000" cy="396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33" name="Straight Arrow Connector 97"/>
          <p:cNvCxnSpPr/>
          <p:nvPr/>
        </p:nvCxnSpPr>
        <p:spPr>
          <a:xfrm flipH="1" flipV="1">
            <a:off x="3427920" y="3684239"/>
            <a:ext cx="486720" cy="10429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34" name="Straight Arrow Connector 98"/>
          <p:cNvCxnSpPr/>
          <p:nvPr/>
        </p:nvCxnSpPr>
        <p:spPr>
          <a:xfrm flipV="1">
            <a:off x="5786640" y="3684239"/>
            <a:ext cx="501480" cy="10429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35" name="Straight Arrow Connector 99"/>
          <p:cNvCxnSpPr/>
          <p:nvPr/>
        </p:nvCxnSpPr>
        <p:spPr>
          <a:xfrm flipH="1" flipV="1">
            <a:off x="5005440" y="3684239"/>
            <a:ext cx="486360" cy="10429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cxnSp>
        <p:nvCxnSpPr>
          <p:cNvPr id="36" name="Straight Arrow Connector 100"/>
          <p:cNvCxnSpPr/>
          <p:nvPr/>
        </p:nvCxnSpPr>
        <p:spPr>
          <a:xfrm flipV="1">
            <a:off x="4209120" y="3684239"/>
            <a:ext cx="501480" cy="1042920"/>
          </a:xfrm>
          <a:prstGeom prst="bentConnector3">
            <a:avLst/>
          </a:prstGeom>
          <a:noFill/>
          <a:ln w="9360">
            <a:solidFill>
              <a:srgbClr val="BE4B48"/>
            </a:solidFill>
            <a:prstDash val="solid"/>
          </a:ln>
        </p:spPr>
      </p:cxnSp>
      <p:grpSp>
        <p:nvGrpSpPr>
          <p:cNvPr id="37" name="Group 182"/>
          <p:cNvGrpSpPr/>
          <p:nvPr/>
        </p:nvGrpSpPr>
        <p:grpSpPr>
          <a:xfrm>
            <a:off x="3893760" y="1921320"/>
            <a:ext cx="2698200" cy="1779120"/>
            <a:chOff x="3893760" y="1921320"/>
            <a:chExt cx="2698200" cy="1779120"/>
          </a:xfrm>
        </p:grpSpPr>
        <p:sp>
          <p:nvSpPr>
            <p:cNvPr id="38" name="Cube 106"/>
            <p:cNvSpPr/>
            <p:nvPr/>
          </p:nvSpPr>
          <p:spPr>
            <a:xfrm>
              <a:off x="5511600" y="192132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Cube 107"/>
            <p:cNvSpPr/>
            <p:nvPr/>
          </p:nvSpPr>
          <p:spPr>
            <a:xfrm>
              <a:off x="4649040" y="337716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Cube 108"/>
            <p:cNvSpPr/>
            <p:nvPr/>
          </p:nvSpPr>
          <p:spPr>
            <a:xfrm>
              <a:off x="3893760" y="192132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1" name="Cube 109"/>
            <p:cNvSpPr/>
            <p:nvPr/>
          </p:nvSpPr>
          <p:spPr>
            <a:xfrm>
              <a:off x="6239520" y="337716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42" name="Group 192"/>
          <p:cNvGrpSpPr/>
          <p:nvPr/>
        </p:nvGrpSpPr>
        <p:grpSpPr>
          <a:xfrm>
            <a:off x="4681800" y="1883160"/>
            <a:ext cx="1605959" cy="1136880"/>
            <a:chOff x="4681800" y="1883160"/>
            <a:chExt cx="1605959" cy="1136880"/>
          </a:xfrm>
        </p:grpSpPr>
        <p:sp>
          <p:nvSpPr>
            <p:cNvPr id="43" name="Cube 103"/>
            <p:cNvSpPr/>
            <p:nvPr/>
          </p:nvSpPr>
          <p:spPr>
            <a:xfrm>
              <a:off x="4681800" y="188316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4" name="Cube 104"/>
            <p:cNvSpPr/>
            <p:nvPr/>
          </p:nvSpPr>
          <p:spPr>
            <a:xfrm>
              <a:off x="5113440" y="269676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5" name="Cube 105"/>
            <p:cNvSpPr/>
            <p:nvPr/>
          </p:nvSpPr>
          <p:spPr>
            <a:xfrm>
              <a:off x="5935319" y="2696760"/>
              <a:ext cx="352440" cy="323280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-2147483647"/>
                <a:gd name="f9" fmla="val 2147483647"/>
                <a:gd name="f10" fmla="val 21600"/>
                <a:gd name="f11" fmla="+- 0 0 0"/>
                <a:gd name="f12" fmla="abs f4"/>
                <a:gd name="f13" fmla="abs f5"/>
                <a:gd name="f14" fmla="abs f6"/>
                <a:gd name="f15" fmla="pin 0 f0 21600"/>
                <a:gd name="f16" fmla="*/ f11 f1 1"/>
                <a:gd name="f17" fmla="?: f12 f4 1"/>
                <a:gd name="f18" fmla="?: f13 f5 1"/>
                <a:gd name="f19" fmla="?: f14 f6 1"/>
                <a:gd name="f20" fmla="val f15"/>
                <a:gd name="f21" fmla="*/ f16 1 f3"/>
                <a:gd name="f22" fmla="*/ f17 1 21600"/>
                <a:gd name="f23" fmla="*/ f18 1 21600"/>
                <a:gd name="f24" fmla="*/ 21600 f17 1"/>
                <a:gd name="f25" fmla="*/ 21600 f18 1"/>
                <a:gd name="f26" fmla="+- f7 f20 0"/>
                <a:gd name="f27" fmla="+- f21 0 f2"/>
                <a:gd name="f28" fmla="min f23 f22"/>
                <a:gd name="f29" fmla="*/ f24 1 f19"/>
                <a:gd name="f30" fmla="*/ f25 1 f19"/>
                <a:gd name="f31" fmla="+- f30 0 f20"/>
                <a:gd name="f32" fmla="+- f29 0 f20"/>
                <a:gd name="f33" fmla="+- f29 0 f26"/>
                <a:gd name="f34" fmla="+- f30 0 f26"/>
                <a:gd name="f35" fmla="val f29"/>
                <a:gd name="f36" fmla="val f30"/>
                <a:gd name="f37" fmla="*/ f7 f28 1"/>
                <a:gd name="f38" fmla="*/ f15 f28 1"/>
                <a:gd name="f39" fmla="*/ f26 f28 1"/>
                <a:gd name="f40" fmla="*/ f30 f28 1"/>
                <a:gd name="f41" fmla="*/ f29 f28 1"/>
                <a:gd name="f42" fmla="*/ f33 1 2"/>
                <a:gd name="f43" fmla="*/ f34 1 2"/>
                <a:gd name="f44" fmla="*/ f32 f28 1"/>
                <a:gd name="f45" fmla="*/ f36 f28 1"/>
                <a:gd name="f46" fmla="*/ f35 f28 1"/>
                <a:gd name="f47" fmla="*/ f31 f28 1"/>
                <a:gd name="f48" fmla="+- f26 f42 0"/>
                <a:gd name="f49" fmla="+- f26 f43 0"/>
                <a:gd name="f50" fmla="*/ f42 f28 1"/>
                <a:gd name="f51" fmla="*/ f43 f28 1"/>
                <a:gd name="f52" fmla="*/ f48 f28 1"/>
                <a:gd name="f53" fmla="*/ f49 f28 1"/>
              </a:gdLst>
              <a:ahLst>
                <a:ahXY gdRefY="f0" minY="f7" maxY="f10">
                  <a:pos x="f37" y="f3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2" y="f37"/>
                </a:cxn>
                <a:cxn ang="f27">
                  <a:pos x="f50" y="f39"/>
                </a:cxn>
                <a:cxn ang="f27">
                  <a:pos x="f37" y="f53"/>
                </a:cxn>
                <a:cxn ang="f27">
                  <a:pos x="f50" y="f40"/>
                </a:cxn>
                <a:cxn ang="f27">
                  <a:pos x="f44" y="f53"/>
                </a:cxn>
                <a:cxn ang="f27">
                  <a:pos x="f41" y="f51"/>
                </a:cxn>
              </a:cxnLst>
              <a:rect l="f37" t="f39" r="f44" b="f45"/>
              <a:pathLst>
                <a:path>
                  <a:moveTo>
                    <a:pt x="f37" y="f45"/>
                  </a:moveTo>
                  <a:lnTo>
                    <a:pt x="f37" y="f39"/>
                  </a:lnTo>
                  <a:lnTo>
                    <a:pt x="f39" y="f37"/>
                  </a:lnTo>
                  <a:lnTo>
                    <a:pt x="f46" y="f37"/>
                  </a:lnTo>
                  <a:lnTo>
                    <a:pt x="f46" y="f47"/>
                  </a:lnTo>
                  <a:lnTo>
                    <a:pt x="f44" y="f45"/>
                  </a:lnTo>
                  <a:close/>
                </a:path>
                <a:path>
                  <a:moveTo>
                    <a:pt x="f37" y="f39"/>
                  </a:moveTo>
                  <a:lnTo>
                    <a:pt x="f39" y="f37"/>
                  </a:lnTo>
                  <a:lnTo>
                    <a:pt x="f46" y="f37"/>
                  </a:lnTo>
                  <a:lnTo>
                    <a:pt x="f44" y="f39"/>
                  </a:lnTo>
                  <a:close/>
                </a:path>
                <a:path>
                  <a:moveTo>
                    <a:pt x="f44" y="f45"/>
                  </a:moveTo>
                  <a:lnTo>
                    <a:pt x="f44" y="f39"/>
                  </a:lnTo>
                  <a:lnTo>
                    <a:pt x="f46" y="f37"/>
                  </a:lnTo>
                  <a:lnTo>
                    <a:pt x="f46" y="f47"/>
                  </a:lnTo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46" name="Group 130"/>
          <p:cNvGrpSpPr/>
          <p:nvPr/>
        </p:nvGrpSpPr>
        <p:grpSpPr>
          <a:xfrm>
            <a:off x="3984480" y="2156400"/>
            <a:ext cx="3987359" cy="1507679"/>
            <a:chOff x="3984480" y="2156400"/>
            <a:chExt cx="3987359" cy="1507679"/>
          </a:xfrm>
        </p:grpSpPr>
        <p:cxnSp>
          <p:nvCxnSpPr>
            <p:cNvPr id="47" name="Shape 69"/>
            <p:cNvCxnSpPr/>
            <p:nvPr/>
          </p:nvCxnSpPr>
          <p:spPr>
            <a:xfrm flipH="1" flipV="1">
              <a:off x="5803920" y="2293200"/>
              <a:ext cx="716400" cy="1083600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  <p:cxnSp>
          <p:nvCxnSpPr>
            <p:cNvPr id="48" name="Shape 72"/>
            <p:cNvCxnSpPr/>
            <p:nvPr/>
          </p:nvCxnSpPr>
          <p:spPr>
            <a:xfrm flipV="1">
              <a:off x="3984480" y="2156400"/>
              <a:ext cx="1133280" cy="177120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  <p:cxnSp>
          <p:nvCxnSpPr>
            <p:cNvPr id="49" name="Shape 69"/>
            <p:cNvCxnSpPr/>
            <p:nvPr/>
          </p:nvCxnSpPr>
          <p:spPr>
            <a:xfrm flipV="1">
              <a:off x="4648320" y="2204279"/>
              <a:ext cx="286559" cy="1459800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  <p:sp>
          <p:nvSpPr>
            <p:cNvPr id="50" name="TextBox 129"/>
            <p:cNvSpPr/>
            <p:nvPr/>
          </p:nvSpPr>
          <p:spPr>
            <a:xfrm>
              <a:off x="6922440" y="2714400"/>
              <a:ext cx="1049399" cy="51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1" i="0" u="none" strike="noStrike" kern="1200" spc="0">
                  <a:ln>
                    <a:noFill/>
                  </a:ln>
                  <a:solidFill>
                    <a:srgbClr val="00FF00"/>
                  </a:solidFill>
                  <a:latin typeface="Arial" pitchFamily="18"/>
                  <a:ea typeface="Microsoft YaHei" pitchFamily="2"/>
                  <a:cs typeface="Mangal" pitchFamily="2"/>
                </a:rPr>
                <a:t>Read</a:t>
              </a:r>
            </a:p>
          </p:txBody>
        </p:sp>
      </p:grpSp>
      <p:grpSp>
        <p:nvGrpSpPr>
          <p:cNvPr id="51" name="Group 150"/>
          <p:cNvGrpSpPr/>
          <p:nvPr/>
        </p:nvGrpSpPr>
        <p:grpSpPr>
          <a:xfrm>
            <a:off x="4641840" y="1136160"/>
            <a:ext cx="2534040" cy="1844640"/>
            <a:chOff x="4641840" y="1136160"/>
            <a:chExt cx="2534040" cy="1844640"/>
          </a:xfrm>
        </p:grpSpPr>
        <p:grpSp>
          <p:nvGrpSpPr>
            <p:cNvPr id="52" name="Group 144"/>
            <p:cNvGrpSpPr/>
            <p:nvPr/>
          </p:nvGrpSpPr>
          <p:grpSpPr>
            <a:xfrm>
              <a:off x="4641840" y="1854360"/>
              <a:ext cx="1370520" cy="1126440"/>
              <a:chOff x="4641840" y="1854360"/>
              <a:chExt cx="1370520" cy="1126440"/>
            </a:xfrm>
          </p:grpSpPr>
          <p:cxnSp>
            <p:nvCxnSpPr>
              <p:cNvPr id="53" name="Shape 72"/>
              <p:cNvCxnSpPr/>
              <p:nvPr/>
            </p:nvCxnSpPr>
            <p:spPr>
              <a:xfrm flipH="1">
                <a:off x="4641840" y="1854360"/>
                <a:ext cx="664919" cy="313200"/>
              </a:xfrm>
              <a:prstGeom prst="bentConnector3">
                <a:avLst/>
              </a:prstGeom>
              <a:noFill/>
              <a:ln w="76320">
                <a:solidFill>
                  <a:srgbClr val="FF0000"/>
                </a:solidFill>
                <a:prstDash val="solid"/>
                <a:tailEnd type="arrow"/>
              </a:ln>
            </p:spPr>
          </p:cxnSp>
          <p:cxnSp>
            <p:nvCxnSpPr>
              <p:cNvPr id="54" name="Shape 72"/>
              <p:cNvCxnSpPr/>
              <p:nvPr/>
            </p:nvCxnSpPr>
            <p:spPr>
              <a:xfrm flipH="1">
                <a:off x="4856040" y="2193120"/>
                <a:ext cx="161640" cy="705600"/>
              </a:xfrm>
              <a:prstGeom prst="bentConnector3">
                <a:avLst/>
              </a:prstGeom>
              <a:noFill/>
              <a:ln w="76320">
                <a:solidFill>
                  <a:srgbClr val="FF0000"/>
                </a:solidFill>
                <a:prstDash val="solid"/>
                <a:tailEnd type="arrow"/>
              </a:ln>
            </p:spPr>
          </p:cxnSp>
          <p:cxnSp>
            <p:nvCxnSpPr>
              <p:cNvPr id="55" name="Shape 72"/>
              <p:cNvCxnSpPr/>
              <p:nvPr/>
            </p:nvCxnSpPr>
            <p:spPr>
              <a:xfrm>
                <a:off x="5744520" y="2323080"/>
                <a:ext cx="267840" cy="657720"/>
              </a:xfrm>
              <a:prstGeom prst="bentConnector3">
                <a:avLst/>
              </a:prstGeom>
              <a:noFill/>
              <a:ln w="76320">
                <a:solidFill>
                  <a:srgbClr val="FF0000"/>
                </a:solidFill>
                <a:prstDash val="solid"/>
                <a:tailEnd type="arrow"/>
              </a:ln>
            </p:spPr>
          </p:cxnSp>
        </p:grpSp>
        <p:sp>
          <p:nvSpPr>
            <p:cNvPr id="56" name="TextBox 149"/>
            <p:cNvSpPr/>
            <p:nvPr/>
          </p:nvSpPr>
          <p:spPr>
            <a:xfrm>
              <a:off x="6111360" y="1136160"/>
              <a:ext cx="1064520" cy="516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1" i="0" u="none" strike="noStrike" kern="1200" spc="0">
                  <a:ln>
                    <a:noFill/>
                  </a:ln>
                  <a:solidFill>
                    <a:srgbClr val="FF0000"/>
                  </a:solidFill>
                  <a:latin typeface="Arial" pitchFamily="18"/>
                  <a:ea typeface="Microsoft YaHei" pitchFamily="2"/>
                  <a:cs typeface="Mangal" pitchFamily="2"/>
                </a:rPr>
                <a:t>Write</a:t>
              </a:r>
            </a:p>
          </p:txBody>
        </p:sp>
      </p:grpSp>
      <p:sp>
        <p:nvSpPr>
          <p:cNvPr id="57" name="TextBox 152"/>
          <p:cNvSpPr/>
          <p:nvPr/>
        </p:nvSpPr>
        <p:spPr>
          <a:xfrm>
            <a:off x="0" y="5306670"/>
            <a:ext cx="9143640" cy="577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Update functions </a:t>
            </a:r>
            <a:r>
              <a:rPr lang="en-US" sz="3200" b="1" i="1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one</a:t>
            </a:r>
            <a:r>
              <a:rPr lang="en-US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</a:t>
            </a:r>
            <a:r>
              <a:rPr lang="en-US" sz="2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vertex apart can be run in parallel.</a:t>
            </a:r>
          </a:p>
        </p:txBody>
      </p:sp>
      <p:sp>
        <p:nvSpPr>
          <p:cNvPr id="58" name="TextBox 164"/>
          <p:cNvSpPr/>
          <p:nvPr/>
        </p:nvSpPr>
        <p:spPr>
          <a:xfrm>
            <a:off x="555977" y="6028036"/>
            <a:ext cx="7701840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Edge Consistency</a:t>
            </a:r>
          </a:p>
        </p:txBody>
      </p:sp>
      <p:grpSp>
        <p:nvGrpSpPr>
          <p:cNvPr id="59" name="Group 12"/>
          <p:cNvGrpSpPr/>
          <p:nvPr/>
        </p:nvGrpSpPr>
        <p:grpSpPr>
          <a:xfrm>
            <a:off x="4061880" y="3987000"/>
            <a:ext cx="5057280" cy="1210320"/>
            <a:chOff x="4061880" y="3987000"/>
            <a:chExt cx="5057280" cy="1210320"/>
          </a:xfrm>
        </p:grpSpPr>
        <p:sp>
          <p:nvSpPr>
            <p:cNvPr id="60" name="Rectangle 2"/>
            <p:cNvSpPr/>
            <p:nvPr/>
          </p:nvSpPr>
          <p:spPr>
            <a:xfrm>
              <a:off x="6592320" y="4683240"/>
              <a:ext cx="2526840" cy="514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/>
            </a:gradFill>
            <a:ln w="9360">
              <a:solidFill>
                <a:srgbClr val="4A7EB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Microsoft YaHei" pitchFamily="2"/>
                  <a:cs typeface="Mangal" pitchFamily="2"/>
                </a:rPr>
                <a:t>Overlapping regions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Microsoft YaHei" pitchFamily="2"/>
                  <a:cs typeface="Mangal" pitchFamily="2"/>
                </a:rPr>
                <a:t> are only read.</a:t>
              </a:r>
            </a:p>
          </p:txBody>
        </p:sp>
        <p:cxnSp>
          <p:nvCxnSpPr>
            <p:cNvPr id="61" name="Shape 69"/>
            <p:cNvCxnSpPr/>
            <p:nvPr/>
          </p:nvCxnSpPr>
          <p:spPr>
            <a:xfrm flipH="1" flipV="1">
              <a:off x="6879240" y="3987000"/>
              <a:ext cx="740880" cy="864000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  <p:cxnSp>
          <p:nvCxnSpPr>
            <p:cNvPr id="62" name="Shape 69"/>
            <p:cNvCxnSpPr/>
            <p:nvPr/>
          </p:nvCxnSpPr>
          <p:spPr>
            <a:xfrm flipH="1" flipV="1">
              <a:off x="5608440" y="4059719"/>
              <a:ext cx="1705320" cy="773641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  <p:cxnSp>
          <p:nvCxnSpPr>
            <p:cNvPr id="63" name="Shape 69"/>
            <p:cNvCxnSpPr/>
            <p:nvPr/>
          </p:nvCxnSpPr>
          <p:spPr>
            <a:xfrm flipH="1">
              <a:off x="4061880" y="4939920"/>
              <a:ext cx="2530440" cy="124920"/>
            </a:xfrm>
            <a:prstGeom prst="bentConnector3">
              <a:avLst/>
            </a:prstGeom>
            <a:noFill/>
            <a:ln w="76320">
              <a:solidFill>
                <a:srgbClr val="00FF00"/>
              </a:solidFill>
              <a:prstDash val="solid"/>
              <a:tailEnd type="arrow"/>
            </a:ln>
          </p:spPr>
        </p:cxnSp>
      </p:grpSp>
      <p:sp>
        <p:nvSpPr>
          <p:cNvPr id="64" name="TextBox 250"/>
          <p:cNvSpPr/>
          <p:nvPr/>
        </p:nvSpPr>
        <p:spPr>
          <a:xfrm>
            <a:off x="1549439" y="1803960"/>
            <a:ext cx="6015960" cy="283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 Stronger / Weaker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consistency levels available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3600" b="0" i="0" u="none" strike="noStrike" kern="1200" spc="0">
              <a:ln>
                <a:noFill/>
              </a:ln>
              <a:solidFill>
                <a:srgbClr val="FFFFFF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0" i="1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User-tunable consistency levels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0" i="1" u="none" strike="noStrike" kern="1200" spc="0">
                <a:ln>
                  <a:noFill/>
                </a:ln>
                <a:solidFill>
                  <a:srgbClr val="FFFFFF"/>
                </a:solidFill>
                <a:latin typeface="Calibri" pitchFamily="18"/>
                <a:ea typeface="Microsoft YaHei" pitchFamily="2"/>
                <a:cs typeface="Mangal" pitchFamily="2"/>
              </a:rPr>
              <a:t>trades off parallelism &amp; consistency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3800" b="0">
                <a:solidFill>
                  <a:srgbClr val="000000"/>
                </a:solidFill>
                <a:latin typeface="Calibri" pitchFamily="18"/>
              </a:rPr>
              <a:t>Distributed Consistency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519" y="2516760"/>
            <a:ext cx="2471399" cy="683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pPr lvl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1F497D"/>
                </a:solidFill>
                <a:latin typeface="Calibri" pitchFamily="18"/>
                <a:ea typeface="Microsoft YaHei" pitchFamily="2"/>
                <a:cs typeface="Mangal" pitchFamily="2"/>
              </a:rPr>
              <a:t>Solution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3440" y="2454480"/>
            <a:ext cx="3300479" cy="1020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Solution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960" y="3566160"/>
            <a:ext cx="3598920" cy="68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1F497D"/>
                </a:solidFill>
                <a:latin typeface="Calibri" pitchFamily="18"/>
                <a:ea typeface="Microsoft YaHei" pitchFamily="2"/>
                <a:cs typeface="Mangal" pitchFamily="2"/>
              </a:rPr>
              <a:t>Graph Coloring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3560" y="3657600"/>
            <a:ext cx="4144680" cy="709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Distributed Locking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dge Consistency via Graph Colo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2C75E2C7-5154-4C23-BE79-BD06EBEB14A6}" type="slidenum">
              <a:t>24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3600" b="0">
                <a:solidFill>
                  <a:srgbClr val="1F497D"/>
                </a:solidFill>
                <a:latin typeface="Calibri" pitchFamily="18"/>
              </a:rPr>
              <a:t>Edge Consistency via Graph Coloring</a:t>
            </a:r>
          </a:p>
        </p:txBody>
      </p:sp>
      <p:grpSp>
        <p:nvGrpSpPr>
          <p:cNvPr id="3" name="Group 4"/>
          <p:cNvGrpSpPr/>
          <p:nvPr/>
        </p:nvGrpSpPr>
        <p:grpSpPr>
          <a:xfrm>
            <a:off x="2594160" y="1890360"/>
            <a:ext cx="4321079" cy="2758320"/>
            <a:chOff x="2594160" y="1890360"/>
            <a:chExt cx="4321079" cy="2758320"/>
          </a:xfrm>
        </p:grpSpPr>
        <p:sp>
          <p:nvSpPr>
            <p:cNvPr id="4" name="Oval 4"/>
            <p:cNvSpPr/>
            <p:nvPr/>
          </p:nvSpPr>
          <p:spPr>
            <a:xfrm>
              <a:off x="3303360" y="310032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5" name="Oval 6"/>
            <p:cNvSpPr/>
            <p:nvPr/>
          </p:nvSpPr>
          <p:spPr>
            <a:xfrm>
              <a:off x="4585319" y="310032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25560">
              <a:solidFill>
                <a:srgbClr val="8E3B3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Oval 7"/>
            <p:cNvSpPr/>
            <p:nvPr/>
          </p:nvSpPr>
          <p:spPr>
            <a:xfrm>
              <a:off x="5867640" y="310032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Oval 8"/>
            <p:cNvSpPr/>
            <p:nvPr/>
          </p:nvSpPr>
          <p:spPr>
            <a:xfrm>
              <a:off x="6576839" y="430164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25560">
              <a:solidFill>
                <a:srgbClr val="8E3B3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Oval 9"/>
            <p:cNvSpPr/>
            <p:nvPr/>
          </p:nvSpPr>
          <p:spPr>
            <a:xfrm>
              <a:off x="5249160" y="431028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Oval 10"/>
            <p:cNvSpPr/>
            <p:nvPr/>
          </p:nvSpPr>
          <p:spPr>
            <a:xfrm>
              <a:off x="3921840" y="430164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1"/>
            <p:cNvSpPr/>
            <p:nvPr/>
          </p:nvSpPr>
          <p:spPr>
            <a:xfrm>
              <a:off x="2594160" y="431028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Oval 12"/>
            <p:cNvSpPr/>
            <p:nvPr/>
          </p:nvSpPr>
          <p:spPr>
            <a:xfrm>
              <a:off x="6576839" y="189036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0504D"/>
            </a:solidFill>
            <a:ln w="25560">
              <a:solidFill>
                <a:srgbClr val="8E3B3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Oval 13"/>
            <p:cNvSpPr/>
            <p:nvPr/>
          </p:nvSpPr>
          <p:spPr>
            <a:xfrm>
              <a:off x="5249160" y="189900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Oval 14"/>
            <p:cNvSpPr/>
            <p:nvPr/>
          </p:nvSpPr>
          <p:spPr>
            <a:xfrm>
              <a:off x="3921840" y="189036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Oval 15"/>
            <p:cNvSpPr/>
            <p:nvPr/>
          </p:nvSpPr>
          <p:spPr>
            <a:xfrm>
              <a:off x="2594160" y="1899000"/>
              <a:ext cx="338400" cy="338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BBB59"/>
            </a:solidFill>
            <a:ln w="25560">
              <a:solidFill>
                <a:srgbClr val="728A41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cxnSp>
          <p:nvCxnSpPr>
            <p:cNvPr id="15" name="Straight Arrow Connector 16"/>
            <p:cNvCxnSpPr/>
            <p:nvPr/>
          </p:nvCxnSpPr>
          <p:spPr>
            <a:xfrm flipV="1">
              <a:off x="2932559" y="2068200"/>
              <a:ext cx="988921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16" name="Straight Arrow Connector 17"/>
            <p:cNvCxnSpPr/>
            <p:nvPr/>
          </p:nvCxnSpPr>
          <p:spPr>
            <a:xfrm>
              <a:off x="4260240" y="2059560"/>
              <a:ext cx="988920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17" name="Straight Arrow Connector 18"/>
            <p:cNvCxnSpPr/>
            <p:nvPr/>
          </p:nvCxnSpPr>
          <p:spPr>
            <a:xfrm flipV="1">
              <a:off x="5587560" y="2059560"/>
              <a:ext cx="988919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18" name="Straight Arrow Connector 19"/>
            <p:cNvCxnSpPr/>
            <p:nvPr/>
          </p:nvCxnSpPr>
          <p:spPr>
            <a:xfrm flipV="1">
              <a:off x="3592080" y="2179440"/>
              <a:ext cx="379079" cy="970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19" name="Straight Arrow Connector 20"/>
            <p:cNvCxnSpPr/>
            <p:nvPr/>
          </p:nvCxnSpPr>
          <p:spPr>
            <a:xfrm flipH="1" flipV="1">
              <a:off x="5537880" y="2188080"/>
              <a:ext cx="379080" cy="96192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0" name="Straight Arrow Connector 21"/>
            <p:cNvCxnSpPr/>
            <p:nvPr/>
          </p:nvCxnSpPr>
          <p:spPr>
            <a:xfrm flipV="1">
              <a:off x="4874400" y="2188080"/>
              <a:ext cx="424079" cy="96192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1" name="Straight Arrow Connector 22"/>
            <p:cNvCxnSpPr/>
            <p:nvPr/>
          </p:nvCxnSpPr>
          <p:spPr>
            <a:xfrm flipH="1" flipV="1">
              <a:off x="4210560" y="2179440"/>
              <a:ext cx="424440" cy="970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2" name="Straight Arrow Connector 23"/>
            <p:cNvCxnSpPr/>
            <p:nvPr/>
          </p:nvCxnSpPr>
          <p:spPr>
            <a:xfrm flipV="1">
              <a:off x="2932559" y="4470840"/>
              <a:ext cx="988921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3" name="Straight Arrow Connector 24"/>
            <p:cNvCxnSpPr/>
            <p:nvPr/>
          </p:nvCxnSpPr>
          <p:spPr>
            <a:xfrm>
              <a:off x="4260240" y="4470840"/>
              <a:ext cx="988920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4" name="Straight Arrow Connector 25"/>
            <p:cNvCxnSpPr/>
            <p:nvPr/>
          </p:nvCxnSpPr>
          <p:spPr>
            <a:xfrm flipV="1">
              <a:off x="5587560" y="4470840"/>
              <a:ext cx="988919" cy="864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5" name="Straight Arrow Connector 26"/>
            <p:cNvCxnSpPr/>
            <p:nvPr/>
          </p:nvCxnSpPr>
          <p:spPr>
            <a:xfrm flipH="1" flipV="1">
              <a:off x="3592080" y="3389400"/>
              <a:ext cx="379079" cy="961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6" name="Straight Arrow Connector 27"/>
            <p:cNvCxnSpPr/>
            <p:nvPr/>
          </p:nvCxnSpPr>
          <p:spPr>
            <a:xfrm flipV="1">
              <a:off x="5537880" y="3389400"/>
              <a:ext cx="379080" cy="970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7" name="Straight Arrow Connector 28"/>
            <p:cNvCxnSpPr/>
            <p:nvPr/>
          </p:nvCxnSpPr>
          <p:spPr>
            <a:xfrm flipH="1" flipV="1">
              <a:off x="4874400" y="3389400"/>
              <a:ext cx="424079" cy="970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  <p:cxnSp>
          <p:nvCxnSpPr>
            <p:cNvPr id="28" name="Straight Arrow Connector 29"/>
            <p:cNvCxnSpPr/>
            <p:nvPr/>
          </p:nvCxnSpPr>
          <p:spPr>
            <a:xfrm flipV="1">
              <a:off x="4210560" y="3389400"/>
              <a:ext cx="424440" cy="961560"/>
            </a:xfrm>
            <a:prstGeom prst="bentConnector3">
              <a:avLst/>
            </a:prstGeom>
            <a:noFill/>
            <a:ln w="25560">
              <a:solidFill>
                <a:srgbClr val="C0504D"/>
              </a:solidFill>
              <a:prstDash val="solid"/>
            </a:ln>
          </p:spPr>
        </p:cxnSp>
      </p:grpSp>
      <p:sp>
        <p:nvSpPr>
          <p:cNvPr id="29" name="TextBox 31"/>
          <p:cNvSpPr/>
          <p:nvPr/>
        </p:nvSpPr>
        <p:spPr>
          <a:xfrm>
            <a:off x="808560" y="5062680"/>
            <a:ext cx="7840799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Vertices of the same color are all at least one vertex apart.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Therefore, All vertices of the same color can be run in parallel!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hromatic Distributed En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019D5ACD-CB00-4AC0-9F1B-AD123A494D2D}" type="slidenum">
              <a:t>25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000" b="0">
                <a:solidFill>
                  <a:srgbClr val="1F497D"/>
                </a:solidFill>
                <a:latin typeface="Calibri" pitchFamily="18"/>
              </a:rPr>
              <a:t>Chromatic Distributed Engine</a:t>
            </a:r>
          </a:p>
        </p:txBody>
      </p:sp>
      <p:sp>
        <p:nvSpPr>
          <p:cNvPr id="3" name="Straight Connector 4"/>
          <p:cNvSpPr/>
          <p:nvPr/>
        </p:nvSpPr>
        <p:spPr>
          <a:xfrm>
            <a:off x="4555440" y="1725480"/>
            <a:ext cx="0" cy="483192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TextBox 7"/>
          <p:cNvSpPr/>
          <p:nvPr/>
        </p:nvSpPr>
        <p:spPr>
          <a:xfrm rot="5400000">
            <a:off x="-354420" y="4411981"/>
            <a:ext cx="6408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Time</a:t>
            </a:r>
          </a:p>
        </p:txBody>
      </p:sp>
      <p:sp>
        <p:nvSpPr>
          <p:cNvPr id="5" name="Down Arrow 8"/>
          <p:cNvSpPr/>
          <p:nvPr/>
        </p:nvSpPr>
        <p:spPr>
          <a:xfrm>
            <a:off x="610200" y="1863719"/>
            <a:ext cx="328320" cy="46933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0504D"/>
          </a:solidFill>
          <a:ln w="25560">
            <a:solidFill>
              <a:srgbClr val="8E3B3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9"/>
          <p:cNvSpPr/>
          <p:nvPr/>
        </p:nvSpPr>
        <p:spPr>
          <a:xfrm>
            <a:off x="1959480" y="2103480"/>
            <a:ext cx="2124000" cy="10353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BBB59"/>
          </a:solidFill>
          <a:ln w="25560">
            <a:solidFill>
              <a:srgbClr val="728A41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Execute tasks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on all vertices of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color 0</a:t>
            </a:r>
          </a:p>
        </p:txBody>
      </p:sp>
      <p:sp>
        <p:nvSpPr>
          <p:cNvPr id="7" name="Rectangle 10"/>
          <p:cNvSpPr/>
          <p:nvPr/>
        </p:nvSpPr>
        <p:spPr>
          <a:xfrm>
            <a:off x="5029560" y="2103480"/>
            <a:ext cx="2124000" cy="1422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BBB59"/>
          </a:solidFill>
          <a:ln w="25560">
            <a:solidFill>
              <a:srgbClr val="728A41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Execute tasks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on all vertices of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color 0</a:t>
            </a:r>
          </a:p>
        </p:txBody>
      </p:sp>
      <p:sp>
        <p:nvSpPr>
          <p:cNvPr id="8" name="Rectangle 12"/>
          <p:cNvSpPr/>
          <p:nvPr/>
        </p:nvSpPr>
        <p:spPr>
          <a:xfrm>
            <a:off x="1943640" y="3555000"/>
            <a:ext cx="5191560" cy="37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BBB59"/>
          </a:solidFill>
          <a:ln w="25560">
            <a:solidFill>
              <a:srgbClr val="728A41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Ghost Synchronization Completion + Barrier</a:t>
            </a:r>
          </a:p>
        </p:txBody>
      </p:sp>
      <p:sp>
        <p:nvSpPr>
          <p:cNvPr id="9" name="Rectangle 13"/>
          <p:cNvSpPr/>
          <p:nvPr/>
        </p:nvSpPr>
        <p:spPr>
          <a:xfrm>
            <a:off x="1943640" y="3927960"/>
            <a:ext cx="2124000" cy="1739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F92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Execute tasks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on all vertices of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color 1</a:t>
            </a:r>
          </a:p>
        </p:txBody>
      </p:sp>
      <p:sp>
        <p:nvSpPr>
          <p:cNvPr id="10" name="Rectangle 14"/>
          <p:cNvSpPr/>
          <p:nvPr/>
        </p:nvSpPr>
        <p:spPr>
          <a:xfrm>
            <a:off x="5024880" y="3927960"/>
            <a:ext cx="2124000" cy="952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F92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Execute tasks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on all vertices of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color 1</a:t>
            </a:r>
          </a:p>
        </p:txBody>
      </p:sp>
      <p:sp>
        <p:nvSpPr>
          <p:cNvPr id="11" name="Rectangle 15"/>
          <p:cNvSpPr/>
          <p:nvPr/>
        </p:nvSpPr>
        <p:spPr>
          <a:xfrm>
            <a:off x="1962000" y="5674320"/>
            <a:ext cx="5191560" cy="372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4BACC6"/>
          </a:solidFill>
          <a:ln w="25560">
            <a:solidFill>
              <a:srgbClr val="377F92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Ghost Synchronization Completion + Barrier</a:t>
            </a:r>
          </a:p>
        </p:txBody>
      </p:sp>
      <p:grpSp>
        <p:nvGrpSpPr>
          <p:cNvPr id="12" name="Group 27"/>
          <p:cNvGrpSpPr/>
          <p:nvPr/>
        </p:nvGrpSpPr>
        <p:grpSpPr>
          <a:xfrm>
            <a:off x="4080240" y="2201399"/>
            <a:ext cx="938880" cy="1279080"/>
            <a:chOff x="4080240" y="2201399"/>
            <a:chExt cx="938880" cy="1279080"/>
          </a:xfrm>
        </p:grpSpPr>
        <p:cxnSp>
          <p:nvCxnSpPr>
            <p:cNvPr id="13" name="Straight Arrow Connector 21"/>
            <p:cNvCxnSpPr/>
            <p:nvPr/>
          </p:nvCxnSpPr>
          <p:spPr>
            <a:xfrm>
              <a:off x="4086000" y="2201399"/>
              <a:ext cx="927000" cy="539281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14" name="Straight Arrow Connector 22"/>
            <p:cNvCxnSpPr/>
            <p:nvPr/>
          </p:nvCxnSpPr>
          <p:spPr>
            <a:xfrm flipH="1">
              <a:off x="4080240" y="2222640"/>
              <a:ext cx="927000" cy="60696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15" name="Straight Arrow Connector 23"/>
            <p:cNvCxnSpPr/>
            <p:nvPr/>
          </p:nvCxnSpPr>
          <p:spPr>
            <a:xfrm>
              <a:off x="4086000" y="2546280"/>
              <a:ext cx="933120" cy="51912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16" name="Straight Arrow Connector 24"/>
            <p:cNvCxnSpPr/>
            <p:nvPr/>
          </p:nvCxnSpPr>
          <p:spPr>
            <a:xfrm>
              <a:off x="4086000" y="2913120"/>
              <a:ext cx="933120" cy="52596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17" name="Straight Arrow Connector 25"/>
            <p:cNvCxnSpPr/>
            <p:nvPr/>
          </p:nvCxnSpPr>
          <p:spPr>
            <a:xfrm flipH="1">
              <a:off x="4080240" y="2547720"/>
              <a:ext cx="932760" cy="60804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18" name="Straight Arrow Connector 26"/>
            <p:cNvCxnSpPr/>
            <p:nvPr/>
          </p:nvCxnSpPr>
          <p:spPr>
            <a:xfrm flipH="1">
              <a:off x="4080240" y="2921400"/>
              <a:ext cx="932760" cy="559079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</p:grpSp>
      <p:grpSp>
        <p:nvGrpSpPr>
          <p:cNvPr id="19" name="Group 28"/>
          <p:cNvGrpSpPr/>
          <p:nvPr/>
        </p:nvGrpSpPr>
        <p:grpSpPr>
          <a:xfrm>
            <a:off x="4067640" y="4065479"/>
            <a:ext cx="938880" cy="1279441"/>
            <a:chOff x="4067640" y="4065479"/>
            <a:chExt cx="938880" cy="1279441"/>
          </a:xfrm>
        </p:grpSpPr>
        <p:cxnSp>
          <p:nvCxnSpPr>
            <p:cNvPr id="20" name="Straight Arrow Connector 29"/>
            <p:cNvCxnSpPr/>
            <p:nvPr/>
          </p:nvCxnSpPr>
          <p:spPr>
            <a:xfrm>
              <a:off x="4073400" y="4065479"/>
              <a:ext cx="927360" cy="53928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21" name="Straight Arrow Connector 30"/>
            <p:cNvCxnSpPr/>
            <p:nvPr/>
          </p:nvCxnSpPr>
          <p:spPr>
            <a:xfrm flipH="1">
              <a:off x="4067640" y="4087080"/>
              <a:ext cx="927000" cy="60696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22" name="Straight Arrow Connector 31"/>
            <p:cNvCxnSpPr/>
            <p:nvPr/>
          </p:nvCxnSpPr>
          <p:spPr>
            <a:xfrm>
              <a:off x="4073400" y="4410720"/>
              <a:ext cx="933120" cy="51912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23" name="Straight Arrow Connector 32"/>
            <p:cNvCxnSpPr/>
            <p:nvPr/>
          </p:nvCxnSpPr>
          <p:spPr>
            <a:xfrm>
              <a:off x="4073400" y="4777560"/>
              <a:ext cx="933120" cy="52596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24" name="Straight Arrow Connector 33"/>
            <p:cNvCxnSpPr/>
            <p:nvPr/>
          </p:nvCxnSpPr>
          <p:spPr>
            <a:xfrm flipH="1">
              <a:off x="4067640" y="4411800"/>
              <a:ext cx="933120" cy="60804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  <p:cxnSp>
          <p:nvCxnSpPr>
            <p:cNvPr id="25" name="Straight Arrow Connector 34"/>
            <p:cNvCxnSpPr/>
            <p:nvPr/>
          </p:nvCxnSpPr>
          <p:spPr>
            <a:xfrm flipH="1">
              <a:off x="4067640" y="4785480"/>
              <a:ext cx="933120" cy="559440"/>
            </a:xfrm>
            <a:prstGeom prst="bentConnector3">
              <a:avLst/>
            </a:prstGeom>
            <a:noFill/>
            <a:ln w="38160">
              <a:solidFill>
                <a:srgbClr val="0000FF"/>
              </a:solidFill>
              <a:prstDash val="solid"/>
              <a:round/>
              <a:tailEnd type="arrow"/>
            </a:ln>
          </p:spPr>
        </p:cxnSp>
      </p:grpSp>
      <p:pic>
        <p:nvPicPr>
          <p:cNvPr id="27" name="Picture 3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070360" y="828719"/>
            <a:ext cx="2015280" cy="1209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3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978080" y="828719"/>
            <a:ext cx="2015280" cy="12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Factorization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48" y="1030054"/>
            <a:ext cx="8305800" cy="5141913"/>
          </a:xfrm>
        </p:spPr>
        <p:txBody>
          <a:bodyPr/>
          <a:lstStyle/>
          <a:p>
            <a:r>
              <a:rPr lang="en-US" b="1" dirty="0" smtClean="0"/>
              <a:t>Netflix Collaborative Filtering</a:t>
            </a:r>
          </a:p>
          <a:p>
            <a:pPr lvl="1"/>
            <a:r>
              <a:rPr lang="en-US" dirty="0" smtClean="0"/>
              <a:t>Alternating Least Squares Matrix Factorization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11837" y="2074300"/>
            <a:ext cx="70386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FF0000"/>
                </a:solidFill>
              </a:rPr>
              <a:t>odel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 smtClean="0">
                <a:solidFill>
                  <a:srgbClr val="FF0000"/>
                </a:solidFill>
              </a:rPr>
              <a:t>0.5 </a:t>
            </a:r>
            <a:r>
              <a:rPr lang="en-US" b="1" dirty="0">
                <a:solidFill>
                  <a:srgbClr val="FF0000"/>
                </a:solidFill>
              </a:rPr>
              <a:t>million nodes, </a:t>
            </a:r>
            <a:r>
              <a:rPr lang="en-US" b="1" dirty="0" smtClean="0">
                <a:solidFill>
                  <a:srgbClr val="FF0000"/>
                </a:solidFill>
              </a:rPr>
              <a:t>99 </a:t>
            </a:r>
            <a:r>
              <a:rPr lang="en-US" b="1" dirty="0">
                <a:solidFill>
                  <a:srgbClr val="FF0000"/>
                </a:solidFill>
              </a:rPr>
              <a:t>million edges</a:t>
            </a:r>
          </a:p>
          <a:p>
            <a:endParaRPr lang="en-US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1046414" y="2689013"/>
            <a:ext cx="4412709" cy="3736066"/>
            <a:chOff x="3120608" y="2739628"/>
            <a:chExt cx="4412709" cy="3736066"/>
          </a:xfrm>
        </p:grpSpPr>
        <p:grpSp>
          <p:nvGrpSpPr>
            <p:cNvPr id="30" name="Group 29"/>
            <p:cNvGrpSpPr/>
            <p:nvPr/>
          </p:nvGrpSpPr>
          <p:grpSpPr>
            <a:xfrm>
              <a:off x="3120608" y="2739628"/>
              <a:ext cx="3401076" cy="3736066"/>
              <a:chOff x="3128859" y="3328479"/>
              <a:chExt cx="2755672" cy="3165564"/>
            </a:xfrm>
          </p:grpSpPr>
          <p:sp>
            <p:nvSpPr>
              <p:cNvPr id="9" name="Cube 8"/>
              <p:cNvSpPr/>
              <p:nvPr/>
            </p:nvSpPr>
            <p:spPr bwMode="auto">
              <a:xfrm>
                <a:off x="3789920" y="3697884"/>
                <a:ext cx="2094609" cy="1723610"/>
              </a:xfrm>
              <a:prstGeom prst="cube">
                <a:avLst>
                  <a:gd name="adj" fmla="val 0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00"/>
                    </a:solidFill>
                    <a:ea typeface="ＭＳ Ｐゴシック" pitchFamily="-111" charset="-128"/>
                  </a:rPr>
                  <a:t>Netflix</a:t>
                </a: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789920" y="5483328"/>
                <a:ext cx="2094609" cy="61060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 rot="16200000">
                <a:off x="2597692" y="4267912"/>
                <a:ext cx="1715880" cy="575825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128859" y="3328479"/>
                <a:ext cx="80823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Users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391643" y="6093933"/>
                <a:ext cx="9558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0000"/>
                    </a:solidFill>
                  </a:rPr>
                  <a:t>Movies</a:t>
                </a:r>
                <a:endParaRPr lang="en-US" sz="20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16" name="Straight Connector 15"/>
              <p:cNvCxnSpPr/>
              <p:nvPr/>
            </p:nvCxnSpPr>
            <p:spPr bwMode="auto">
              <a:xfrm rot="5400000">
                <a:off x="2491416" y="4555824"/>
                <a:ext cx="1715881" cy="128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 rot="5400000">
                <a:off x="2692698" y="4556146"/>
                <a:ext cx="1715238" cy="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 bwMode="auto">
              <a:xfrm>
                <a:off x="3789920" y="5668828"/>
                <a:ext cx="2094609" cy="1289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rot="10800000" flipV="1">
                <a:off x="3789921" y="5889350"/>
                <a:ext cx="2094610" cy="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2" name="Rectangle 21"/>
              <p:cNvSpPr/>
              <p:nvPr/>
            </p:nvSpPr>
            <p:spPr bwMode="auto">
              <a:xfrm>
                <a:off x="3789920" y="4887941"/>
                <a:ext cx="1630798" cy="162313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 bwMode="auto">
              <a:xfrm>
                <a:off x="5463229" y="5065713"/>
                <a:ext cx="170098" cy="355781"/>
              </a:xfrm>
              <a:prstGeom prst="rect">
                <a:avLst/>
              </a:prstGeom>
              <a:noFill/>
              <a:ln>
                <a:headEnd type="none" w="med" len="med"/>
                <a:tailEnd type="none" w="med" len="med"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5463229" y="5421494"/>
                <a:ext cx="170098" cy="672439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3167720" y="4887941"/>
                <a:ext cx="622200" cy="162313"/>
              </a:xfrm>
              <a:prstGeom prst="rect">
                <a:avLst/>
              </a:prstGeom>
              <a:solidFill>
                <a:schemeClr val="bg1"/>
              </a:solidFill>
              <a:ln>
                <a:headEnd type="none" w="med" len="med"/>
                <a:tailEnd type="none" w="med" len="med"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2000" smtClean="0">
                  <a:solidFill>
                    <a:srgbClr val="000000"/>
                  </a:solidFill>
                  <a:ea typeface="ＭＳ Ｐゴシック" pitchFamily="-111" charset="-128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5463229" y="4887941"/>
                <a:ext cx="170098" cy="162313"/>
              </a:xfrm>
              <a:prstGeom prst="rect">
                <a:avLst/>
              </a:prstGeom>
              <a:noFill/>
              <a:ln w="381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</p:grpSp>
        <p:sp>
          <p:nvSpPr>
            <p:cNvPr id="31" name="Right Brace 30"/>
            <p:cNvSpPr/>
            <p:nvPr/>
          </p:nvSpPr>
          <p:spPr bwMode="auto">
            <a:xfrm>
              <a:off x="6819605" y="5209849"/>
              <a:ext cx="358927" cy="793627"/>
            </a:xfrm>
            <a:prstGeom prst="rightBrace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ＭＳ Ｐゴシック" pitchFamily="-111" charset="-128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78532" y="5319194"/>
              <a:ext cx="3547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</a:t>
              </a:r>
              <a:endParaRPr lang="en-US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98910" y="2837069"/>
            <a:ext cx="1988925" cy="3104424"/>
            <a:chOff x="792552" y="2899052"/>
            <a:chExt cx="1988925" cy="3104424"/>
          </a:xfrm>
        </p:grpSpPr>
        <p:cxnSp>
          <p:nvCxnSpPr>
            <p:cNvPr id="24" name="Straight Connector 23"/>
            <p:cNvCxnSpPr>
              <a:stCxn id="38" idx="3"/>
              <a:endCxn id="46" idx="1"/>
            </p:cNvCxnSpPr>
            <p:nvPr/>
          </p:nvCxnSpPr>
          <p:spPr bwMode="auto">
            <a:xfrm>
              <a:off x="1370034" y="3493007"/>
              <a:ext cx="775293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39" idx="3"/>
              <a:endCxn id="46" idx="1"/>
            </p:cNvCxnSpPr>
            <p:nvPr/>
          </p:nvCxnSpPr>
          <p:spPr bwMode="auto">
            <a:xfrm flipV="1">
              <a:off x="1370034" y="3493007"/>
              <a:ext cx="775293" cy="3507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endCxn id="48" idx="1"/>
            </p:cNvCxnSpPr>
            <p:nvPr/>
          </p:nvCxnSpPr>
          <p:spPr bwMode="auto">
            <a:xfrm>
              <a:off x="1370034" y="3917573"/>
              <a:ext cx="775293" cy="36918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40" idx="3"/>
              <a:endCxn id="50" idx="1"/>
            </p:cNvCxnSpPr>
            <p:nvPr/>
          </p:nvCxnSpPr>
          <p:spPr bwMode="auto">
            <a:xfrm>
              <a:off x="1370034" y="4194463"/>
              <a:ext cx="775293" cy="8491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41" idx="3"/>
              <a:endCxn id="51" idx="1"/>
            </p:cNvCxnSpPr>
            <p:nvPr/>
          </p:nvCxnSpPr>
          <p:spPr bwMode="auto">
            <a:xfrm>
              <a:off x="1370034" y="4545192"/>
              <a:ext cx="775293" cy="849128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44" idx="3"/>
              <a:endCxn id="52" idx="1"/>
            </p:cNvCxnSpPr>
            <p:nvPr/>
          </p:nvCxnSpPr>
          <p:spPr bwMode="auto">
            <a:xfrm>
              <a:off x="1370034" y="5597377"/>
              <a:ext cx="775293" cy="350723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40" idx="3"/>
              <a:endCxn id="49" idx="1"/>
            </p:cNvCxnSpPr>
            <p:nvPr/>
          </p:nvCxnSpPr>
          <p:spPr bwMode="auto">
            <a:xfrm>
              <a:off x="1370034" y="4194463"/>
              <a:ext cx="775293" cy="479944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42" idx="3"/>
              <a:endCxn id="52" idx="1"/>
            </p:cNvCxnSpPr>
            <p:nvPr/>
          </p:nvCxnSpPr>
          <p:spPr bwMode="auto">
            <a:xfrm>
              <a:off x="1370034" y="4895920"/>
              <a:ext cx="775293" cy="105218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/>
            <p:cNvSpPr/>
            <p:nvPr/>
          </p:nvSpPr>
          <p:spPr bwMode="auto">
            <a:xfrm>
              <a:off x="982388" y="3437629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982388" y="3788357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82388" y="4139086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982388" y="4489814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982388" y="4840542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982388" y="5191271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982388" y="5541999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982388" y="5892722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145327" y="3437629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2145327" y="3843737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145327" y="4231383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2145327" y="4619029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2145327" y="4988214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2145327" y="5338942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2145327" y="5892722"/>
              <a:ext cx="387646" cy="110754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cxnSp>
          <p:nvCxnSpPr>
            <p:cNvPr id="53" name="Straight Connector 52"/>
            <p:cNvCxnSpPr>
              <a:stCxn id="50" idx="1"/>
              <a:endCxn id="42" idx="3"/>
            </p:cNvCxnSpPr>
            <p:nvPr/>
          </p:nvCxnSpPr>
          <p:spPr bwMode="auto">
            <a:xfrm flipH="1" flipV="1">
              <a:off x="1370034" y="4895919"/>
              <a:ext cx="775293" cy="147672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792552" y="2905297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Users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915359" y="2899052"/>
              <a:ext cx="8661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Movies</a:t>
              </a:r>
              <a:endParaRPr lang="en-US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320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etflix Collaborative Fil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7DE23424-02B8-45B9-ACD4-F2E03690B648}" type="slidenum">
              <a:t>27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000" b="0">
                <a:solidFill>
                  <a:srgbClr val="1F497D"/>
                </a:solidFill>
                <a:latin typeface="Calibri" pitchFamily="18"/>
              </a:rPr>
              <a:t>Netflix Collaborative Filtering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0" y="1643039"/>
            <a:ext cx="4452840" cy="3592440"/>
            <a:chOff x="0" y="1643039"/>
            <a:chExt cx="4452840" cy="3592440"/>
          </a:xfrm>
        </p:grpSpPr>
        <p:grpSp>
          <p:nvGrpSpPr>
            <p:cNvPr id="5" name="Group 74"/>
            <p:cNvGrpSpPr/>
            <p:nvPr/>
          </p:nvGrpSpPr>
          <p:grpSpPr>
            <a:xfrm>
              <a:off x="0" y="1643039"/>
              <a:ext cx="4452840" cy="3412440"/>
              <a:chOff x="0" y="1643039"/>
              <a:chExt cx="4452840" cy="3412440"/>
            </a:xfrm>
          </p:grpSpPr>
          <p:grpSp>
            <p:nvGrpSpPr>
              <p:cNvPr id="6" name="Group 35"/>
              <p:cNvGrpSpPr/>
              <p:nvPr/>
            </p:nvGrpSpPr>
            <p:grpSpPr>
              <a:xfrm>
                <a:off x="0" y="1643039"/>
                <a:ext cx="4452840" cy="3412440"/>
                <a:chOff x="0" y="1643039"/>
                <a:chExt cx="4452840" cy="3412440"/>
              </a:xfrm>
            </p:grpSpPr>
            <p:pic>
              <p:nvPicPr>
                <p:cNvPr id="7" name="Picture 3"/>
                <p:cNvPicPr>
                  <a:picLocks noChangeAspect="1"/>
                </p:cNvPicPr>
                <p:nvPr/>
              </p:nvPicPr>
              <p:blipFill>
                <a:blip r:embed="rId3">
                  <a:lum bright="-50000"/>
                  <a:alphaModFix/>
                </a:blip>
                <a:srcRect/>
                <a:stretch>
                  <a:fillRect/>
                </a:stretch>
              </p:blipFill>
              <p:spPr>
                <a:xfrm>
                  <a:off x="0" y="1643039"/>
                  <a:ext cx="4385160" cy="341244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8" name="Rectangle 34"/>
                <p:cNvSpPr/>
                <p:nvPr/>
              </p:nvSpPr>
              <p:spPr>
                <a:xfrm>
                  <a:off x="549360" y="1665359"/>
                  <a:ext cx="3903480" cy="2932559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38160">
                  <a:solidFill>
                    <a:srgbClr val="FFFFFF"/>
                  </a:solidFill>
                  <a:prstDash val="solid"/>
                  <a:round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9" name="Straight Connector 24"/>
                <p:cNvSpPr/>
                <p:nvPr/>
              </p:nvSpPr>
              <p:spPr>
                <a:xfrm flipV="1">
                  <a:off x="481680" y="1768320"/>
                  <a:ext cx="3612600" cy="2827080"/>
                </a:xfrm>
                <a:prstGeom prst="line">
                  <a:avLst/>
                </a:prstGeom>
                <a:noFill/>
                <a:ln w="57240">
                  <a:solidFill>
                    <a:srgbClr val="FF0000"/>
                  </a:solidFill>
                  <a:prstDash val="solid"/>
                  <a:round/>
                </a:ln>
              </p:spPr>
              <p:txBody>
                <a:bodyPr vert="horz" wrap="square" lIns="90000" tIns="45000" rIns="90000" bIns="45000" anchor="ctr" anchorCtr="1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" name="Freeform 25"/>
                <p:cNvSpPr/>
                <p:nvPr/>
              </p:nvSpPr>
              <p:spPr>
                <a:xfrm>
                  <a:off x="482040" y="2684880"/>
                  <a:ext cx="3791520" cy="1884600"/>
                </a:xfrm>
                <a:custGeom>
                  <a:avLst/>
                  <a:gdLst>
                    <a:gd name="f0" fmla="val 0"/>
                    <a:gd name="f1" fmla="val 2787528"/>
                    <a:gd name="f2" fmla="val 1385621"/>
                    <a:gd name="f3" fmla="val 217174"/>
                    <a:gd name="f4" fmla="val 1228914"/>
                    <a:gd name="f5" fmla="val 434349"/>
                    <a:gd name="f6" fmla="val 1072207"/>
                    <a:gd name="f7" fmla="val 593793"/>
                    <a:gd name="f8" fmla="val 973234"/>
                    <a:gd name="f9" fmla="val 753238"/>
                    <a:gd name="f10" fmla="val 874261"/>
                    <a:gd name="f11" fmla="val 956667"/>
                    <a:gd name="f12" fmla="val 791783"/>
                    <a:gd name="f13" fmla="val 1077625"/>
                    <a:gd name="f14" fmla="val 731300"/>
                    <a:gd name="f15" fmla="val 1132605"/>
                    <a:gd name="f16" fmla="val 695560"/>
                    <a:gd name="f17" fmla="val 1319540"/>
                    <a:gd name="f18" fmla="val 610333"/>
                    <a:gd name="f19" fmla="val 1506475"/>
                    <a:gd name="f20" fmla="val 525106"/>
                    <a:gd name="f21" fmla="val 1833611"/>
                    <a:gd name="f22" fmla="val 382145"/>
                    <a:gd name="f23" fmla="val 2078276"/>
                    <a:gd name="f24" fmla="val 280423"/>
                    <a:gd name="f25" fmla="val 2322941"/>
                    <a:gd name="f26" fmla="val 17870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87528" h="1385621">
                      <a:moveTo>
                        <a:pt x="f0" y="f2"/>
                      </a:moveTo>
                      <a:cubicBezTo>
                        <a:pt x="f3" y="f4"/>
                        <a:pt x="f5" y="f6"/>
                        <a:pt x="f7" y="f8"/>
                      </a:cubicBezTo>
                      <a:cubicBezTo>
                        <a:pt x="f9" y="f10"/>
                        <a:pt x="f11" y="f12"/>
                        <a:pt x="f11" y="f12"/>
                      </a:cubicBezTo>
                      <a:cubicBezTo>
                        <a:pt x="f13" y="f14"/>
                        <a:pt x="f15" y="f16"/>
                        <a:pt x="f17" y="f18"/>
                      </a:cubicBezTo>
                      <a:cubicBezTo>
                        <a:pt x="f19" y="f20"/>
                        <a:pt x="f21" y="f22"/>
                        <a:pt x="f23" y="f24"/>
                      </a:cubicBezTo>
                      <a:cubicBezTo>
                        <a:pt x="f25" y="f26"/>
                        <a:pt x="f1" y="f0"/>
                        <a:pt x="f1" y="f0"/>
                      </a:cubicBezTo>
                    </a:path>
                  </a:pathLst>
                </a:custGeom>
                <a:noFill/>
                <a:ln w="57240">
                  <a:solidFill>
                    <a:srgbClr val="008000"/>
                  </a:solidFill>
                  <a:prstDash val="solid"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" name="Freeform 33"/>
                <p:cNvSpPr/>
                <p:nvPr/>
              </p:nvSpPr>
              <p:spPr>
                <a:xfrm>
                  <a:off x="504359" y="3806640"/>
                  <a:ext cx="3746880" cy="785160"/>
                </a:xfrm>
                <a:custGeom>
                  <a:avLst/>
                  <a:gdLst>
                    <a:gd name="f0" fmla="val 0"/>
                    <a:gd name="f1" fmla="val 2754540"/>
                    <a:gd name="f2" fmla="val 577342"/>
                    <a:gd name="f3" fmla="val 83846"/>
                    <a:gd name="f4" fmla="val 503112"/>
                    <a:gd name="f5" fmla="val 167692"/>
                    <a:gd name="f6" fmla="val 428882"/>
                    <a:gd name="f7" fmla="val 263908"/>
                    <a:gd name="f8" fmla="val 379396"/>
                    <a:gd name="f9" fmla="val 360125"/>
                    <a:gd name="f10" fmla="val 329909"/>
                    <a:gd name="f11" fmla="val 461839"/>
                    <a:gd name="f12" fmla="val 313414"/>
                    <a:gd name="f13" fmla="val 577299"/>
                    <a:gd name="f14" fmla="val 280423"/>
                    <a:gd name="f15" fmla="val 692759"/>
                    <a:gd name="f16" fmla="val 247432"/>
                    <a:gd name="f17" fmla="val 835709"/>
                    <a:gd name="f18" fmla="val 206194"/>
                    <a:gd name="f19" fmla="val 956667"/>
                    <a:gd name="f20" fmla="val 181451"/>
                    <a:gd name="f21" fmla="val 1077625"/>
                    <a:gd name="f22" fmla="val 156708"/>
                    <a:gd name="f23" fmla="val 1303046"/>
                    <a:gd name="f24" fmla="val 131964"/>
                    <a:gd name="f25" fmla="val 1484483"/>
                    <a:gd name="f26" fmla="val 107221"/>
                    <a:gd name="f27" fmla="val 1803371"/>
                    <a:gd name="f28" fmla="val 54985"/>
                    <a:gd name="f29" fmla="val 2045287"/>
                    <a:gd name="f30" fmla="val 32991"/>
                    <a:gd name="f31" fmla="val 2287203"/>
                    <a:gd name="f32" fmla="val 10997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754540" h="577342">
                      <a:moveTo>
                        <a:pt x="f0" y="f2"/>
                      </a:moveTo>
                      <a:cubicBezTo>
                        <a:pt x="f3" y="f4"/>
                        <a:pt x="f5" y="f6"/>
                        <a:pt x="f7" y="f8"/>
                      </a:cubicBezTo>
                      <a:cubicBezTo>
                        <a:pt x="f9" y="f10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3" y="f24"/>
                      </a:cubicBezTo>
                      <a:cubicBezTo>
                        <a:pt x="f25" y="f26"/>
                        <a:pt x="f27" y="f28"/>
                        <a:pt x="f29" y="f30"/>
                      </a:cubicBezTo>
                      <a:cubicBezTo>
                        <a:pt x="f31" y="f32"/>
                        <a:pt x="f1" y="f0"/>
                        <a:pt x="f1" y="f0"/>
                      </a:cubicBezTo>
                    </a:path>
                  </a:pathLst>
                </a:custGeom>
                <a:noFill/>
                <a:ln w="57240">
                  <a:solidFill>
                    <a:srgbClr val="0000FF"/>
                  </a:solidFill>
                  <a:prstDash val="solid"/>
                </a:ln>
              </p:spPr>
              <p:txBody>
                <a:bodyPr vert="horz" wrap="none" lIns="91440" tIns="45720" rIns="91440" bIns="45720" anchor="ctr" anchorCtr="0" compatLnSpc="0">
                  <a:noAutofit/>
                </a:bodyPr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endParaRPr lang="en-US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cxnSp>
            <p:nvCxnSpPr>
              <p:cNvPr id="12" name="Straight Arrow Connector 57"/>
              <p:cNvCxnSpPr/>
              <p:nvPr/>
            </p:nvCxnSpPr>
            <p:spPr>
              <a:xfrm flipV="1">
                <a:off x="2475720" y="2252520"/>
                <a:ext cx="788400" cy="72000"/>
              </a:xfrm>
              <a:prstGeom prst="bentConnector3">
                <a:avLst/>
              </a:prstGeom>
              <a:noFill/>
              <a:ln w="25560">
                <a:solidFill>
                  <a:srgbClr val="5E4977"/>
                </a:solidFill>
                <a:prstDash val="solid"/>
                <a:tailEnd type="arrow"/>
              </a:ln>
            </p:spPr>
          </p:cxnSp>
          <p:sp>
            <p:nvSpPr>
              <p:cNvPr id="13" name="Rectangle 58"/>
              <p:cNvSpPr/>
              <p:nvPr/>
            </p:nvSpPr>
            <p:spPr>
              <a:xfrm>
                <a:off x="1098360" y="2156040"/>
                <a:ext cx="1377000" cy="3369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8064A2"/>
              </a:solidFill>
              <a:ln w="25560">
                <a:solidFill>
                  <a:srgbClr val="5E4977"/>
                </a:solidFill>
                <a:prstDash val="solid"/>
              </a:ln>
            </p:spPr>
            <p:txBody>
              <a:bodyPr vert="horz" wrap="square" lIns="0" tIns="0" rIns="0" bIns="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en-US" sz="1800" b="0" i="0" u="none" strike="noStrike" kern="1200" spc="0">
                    <a:ln>
                      <a:noFill/>
                    </a:ln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Ideal</a:t>
                </a:r>
              </a:p>
            </p:txBody>
          </p:sp>
          <p:cxnSp>
            <p:nvCxnSpPr>
              <p:cNvPr id="14" name="Straight Arrow Connector 61"/>
              <p:cNvCxnSpPr/>
              <p:nvPr/>
            </p:nvCxnSpPr>
            <p:spPr>
              <a:xfrm>
                <a:off x="2125080" y="2889360"/>
                <a:ext cx="831599" cy="174960"/>
              </a:xfrm>
              <a:prstGeom prst="bentConnector3">
                <a:avLst/>
              </a:prstGeom>
              <a:noFill/>
              <a:ln w="25560">
                <a:solidFill>
                  <a:srgbClr val="9BBB59"/>
                </a:solidFill>
                <a:prstDash val="solid"/>
                <a:tailEnd type="arrow"/>
              </a:ln>
            </p:spPr>
          </p:cxnSp>
          <p:sp>
            <p:nvSpPr>
              <p:cNvPr id="15" name="Rectangle 62"/>
              <p:cNvSpPr/>
              <p:nvPr/>
            </p:nvSpPr>
            <p:spPr>
              <a:xfrm>
                <a:off x="891359" y="2714760"/>
                <a:ext cx="1233720" cy="34956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9BBB59"/>
              </a:solidFill>
              <a:ln w="25560">
                <a:solidFill>
                  <a:srgbClr val="728A41"/>
                </a:solidFill>
                <a:prstDash val="solid"/>
              </a:ln>
            </p:spPr>
            <p:txBody>
              <a:bodyPr vert="horz" wrap="square" lIns="0" tIns="0" rIns="0" bIns="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en-US" sz="1800" b="0" i="0" u="none" strike="noStrike" kern="1200" spc="0">
                    <a:ln>
                      <a:noFill/>
                    </a:ln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D=100</a:t>
                </a:r>
              </a:p>
            </p:txBody>
          </p:sp>
          <p:cxnSp>
            <p:nvCxnSpPr>
              <p:cNvPr id="16" name="Straight Arrow Connector 66"/>
              <p:cNvCxnSpPr/>
              <p:nvPr/>
            </p:nvCxnSpPr>
            <p:spPr>
              <a:xfrm>
                <a:off x="1604880" y="3427200"/>
                <a:ext cx="982800" cy="459000"/>
              </a:xfrm>
              <a:prstGeom prst="bentConnector3">
                <a:avLst/>
              </a:prstGeom>
              <a:noFill/>
              <a:ln w="25560">
                <a:solidFill>
                  <a:srgbClr val="4F81BD"/>
                </a:solidFill>
                <a:prstDash val="solid"/>
                <a:tailEnd type="arrow"/>
              </a:ln>
            </p:spPr>
          </p:cxnSp>
          <p:sp>
            <p:nvSpPr>
              <p:cNvPr id="17" name="Rectangle 67"/>
              <p:cNvSpPr/>
              <p:nvPr/>
            </p:nvSpPr>
            <p:spPr>
              <a:xfrm>
                <a:off x="616680" y="3227760"/>
                <a:ext cx="988200" cy="39888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4F81BD"/>
              </a:solidFill>
              <a:ln w="25560">
                <a:solidFill>
                  <a:srgbClr val="3A5F8B"/>
                </a:solidFill>
                <a:prstDash val="solid"/>
              </a:ln>
            </p:spPr>
            <p:txBody>
              <a:bodyPr vert="horz" wrap="square" lIns="0" tIns="0" rIns="0" bIns="0" anchor="ctr" anchorCtr="0" compatLnSpc="0">
                <a:noAutofit/>
              </a:bodyPr>
              <a:lstStyle/>
              <a:p>
                <a:pPr marL="0" marR="0" lvl="0" indent="0" algn="ctr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/>
                </a:pPr>
                <a:r>
                  <a:rPr lang="en-US" sz="1800" b="0" i="0" u="none" strike="noStrike" kern="1200" spc="0">
                    <a:ln>
                      <a:noFill/>
                    </a:ln>
                    <a:solidFill>
                      <a:srgbClr val="FFFFFF"/>
                    </a:solidFill>
                    <a:latin typeface="Calibri" pitchFamily="18"/>
                    <a:ea typeface="Microsoft YaHei" pitchFamily="2"/>
                    <a:cs typeface="Mangal" pitchFamily="2"/>
                  </a:rPr>
                  <a:t>D=20</a:t>
                </a:r>
              </a:p>
            </p:txBody>
          </p:sp>
        </p:grpSp>
        <p:sp>
          <p:nvSpPr>
            <p:cNvPr id="18" name="TextBox 6"/>
            <p:cNvSpPr/>
            <p:nvPr/>
          </p:nvSpPr>
          <p:spPr>
            <a:xfrm>
              <a:off x="1765440" y="4870800"/>
              <a:ext cx="1498319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# machines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4473360" y="1523880"/>
            <a:ext cx="4672800" cy="3738599"/>
            <a:chOff x="4473360" y="1523880"/>
            <a:chExt cx="4672800" cy="3738599"/>
          </a:xfrm>
        </p:grpSpPr>
        <p:grpSp>
          <p:nvGrpSpPr>
            <p:cNvPr id="20" name="Group 4"/>
            <p:cNvGrpSpPr/>
            <p:nvPr/>
          </p:nvGrpSpPr>
          <p:grpSpPr>
            <a:xfrm>
              <a:off x="4473360" y="1523880"/>
              <a:ext cx="4672800" cy="3676680"/>
              <a:chOff x="4473360" y="1523880"/>
              <a:chExt cx="4672800" cy="3676680"/>
            </a:xfrm>
          </p:grpSpPr>
          <p:grpSp>
            <p:nvGrpSpPr>
              <p:cNvPr id="21" name="Group 56"/>
              <p:cNvGrpSpPr/>
              <p:nvPr/>
            </p:nvGrpSpPr>
            <p:grpSpPr>
              <a:xfrm>
                <a:off x="4473360" y="1523880"/>
                <a:ext cx="4672800" cy="3389759"/>
                <a:chOff x="4473360" y="1523880"/>
                <a:chExt cx="4672800" cy="3389759"/>
              </a:xfrm>
            </p:grpSpPr>
            <p:grpSp>
              <p:nvGrpSpPr>
                <p:cNvPr id="22" name="Group 37"/>
                <p:cNvGrpSpPr/>
                <p:nvPr/>
              </p:nvGrpSpPr>
              <p:grpSpPr>
                <a:xfrm>
                  <a:off x="4473360" y="1523880"/>
                  <a:ext cx="4672800" cy="3389759"/>
                  <a:chOff x="4473360" y="1523880"/>
                  <a:chExt cx="4672800" cy="3389759"/>
                </a:xfrm>
              </p:grpSpPr>
              <p:pic>
                <p:nvPicPr>
                  <p:cNvPr id="23" name="Content Placeholder 3"/>
                  <p:cNvPicPr>
                    <a:picLocks noChangeAspect="1"/>
                  </p:cNvPicPr>
                  <p:nvPr/>
                </p:nvPicPr>
                <p:blipFill>
                  <a:blip r:embed="rId4">
                    <a:lum bright="-50000"/>
                    <a:alphaModFix/>
                  </a:blip>
                  <a:srcRect t="11018" b="4806"/>
                  <a:stretch>
                    <a:fillRect/>
                  </a:stretch>
                </p:blipFill>
                <p:spPr>
                  <a:xfrm>
                    <a:off x="4473360" y="1820880"/>
                    <a:ext cx="4626360" cy="309275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4" name="Rectangle 36"/>
                  <p:cNvSpPr/>
                  <p:nvPr/>
                </p:nvSpPr>
                <p:spPr>
                  <a:xfrm>
                    <a:off x="5081040" y="1523880"/>
                    <a:ext cx="4065120" cy="3054240"/>
                  </a:xfrm>
                  <a:custGeom>
                    <a:avLst/>
                    <a:gdLst>
                      <a:gd name="f0" fmla="val 0"/>
                      <a:gd name="f1" fmla="val 21600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21600" h="21600">
                        <a:moveTo>
                          <a:pt x="f0" y="f0"/>
                        </a:moveTo>
                        <a:lnTo>
                          <a:pt x="f1" y="f0"/>
                        </a:lnTo>
                        <a:lnTo>
                          <a:pt x="f1" y="f1"/>
                        </a:lnTo>
                        <a:lnTo>
                          <a:pt x="f0" y="f1"/>
                        </a:lnTo>
                        <a:lnTo>
                          <a:pt x="f0" y="f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38160">
                    <a:solidFill>
                      <a:srgbClr val="FFFFFF"/>
                    </a:solidFill>
                    <a:prstDash val="solid"/>
                    <a:round/>
                  </a:ln>
                </p:spPr>
                <p:txBody>
                  <a:bodyPr vert="horz" wrap="none" lIns="91440" tIns="45720" rIns="91440" bIns="45720" anchor="ctr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/>
                    </a:pPr>
                    <a:endParaRPr lang="en-US" sz="1800" b="0" i="0" u="none" strike="noStrike" kern="1200">
                      <a:ln>
                        <a:noFill/>
                      </a:ln>
                      <a:latin typeface="Arial" pitchFamily="18"/>
                      <a:ea typeface="Microsoft YaHei" pitchFamily="2"/>
                      <a:cs typeface="Mangal" pitchFamily="2"/>
                    </a:endParaRPr>
                  </a:p>
                </p:txBody>
              </p:sp>
              <p:sp>
                <p:nvSpPr>
                  <p:cNvPr id="25" name="Freeform 5"/>
                  <p:cNvSpPr/>
                  <p:nvPr/>
                </p:nvSpPr>
                <p:spPr>
                  <a:xfrm>
                    <a:off x="4998240" y="1659599"/>
                    <a:ext cx="3957120" cy="453239"/>
                  </a:xfrm>
                  <a:custGeom>
                    <a:avLst/>
                    <a:gdLst>
                      <a:gd name="f0" fmla="val 0"/>
                      <a:gd name="f1" fmla="val 3166896"/>
                      <a:gd name="f2" fmla="val 362901"/>
                      <a:gd name="f3" fmla="val 67351"/>
                      <a:gd name="f4" fmla="val 54985"/>
                      <a:gd name="f5" fmla="val 134702"/>
                      <a:gd name="f6" fmla="val 109970"/>
                      <a:gd name="f7" fmla="val 247413"/>
                      <a:gd name="f8" fmla="val 164955"/>
                      <a:gd name="f9" fmla="val 360124"/>
                      <a:gd name="f10" fmla="val 219940"/>
                      <a:gd name="f11" fmla="val 467337"/>
                      <a:gd name="f12" fmla="val 302418"/>
                      <a:gd name="f13" fmla="val 676264"/>
                      <a:gd name="f14" fmla="val 329910"/>
                      <a:gd name="f15" fmla="val 885191"/>
                      <a:gd name="f16" fmla="val 357402"/>
                      <a:gd name="f17" fmla="val 1500976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166896" h="362901">
                        <a:moveTo>
                          <a:pt x="f0" y="f0"/>
                        </a:moveTo>
                        <a:cubicBezTo>
                          <a:pt x="f3" y="f4"/>
                          <a:pt x="f5" y="f6"/>
                          <a:pt x="f7" y="f8"/>
                        </a:cubicBezTo>
                        <a:cubicBezTo>
                          <a:pt x="f9" y="f10"/>
                          <a:pt x="f11" y="f12"/>
                          <a:pt x="f13" y="f14"/>
                        </a:cubicBezTo>
                        <a:cubicBezTo>
                          <a:pt x="f15" y="f16"/>
                          <a:pt x="f17" y="f14"/>
                          <a:pt x="f17" y="f14"/>
                        </a:cubicBezTo>
                        <a:lnTo>
                          <a:pt x="f1" y="f2"/>
                        </a:lnTo>
                      </a:path>
                    </a:pathLst>
                  </a:custGeom>
                  <a:noFill/>
                  <a:ln w="38160">
                    <a:solidFill>
                      <a:srgbClr val="8064A2"/>
                    </a:solidFill>
                    <a:prstDash val="solid"/>
                  </a:ln>
                </p:spPr>
                <p:txBody>
                  <a:bodyPr vert="horz" wrap="none" lIns="91440" tIns="45720" rIns="91440" bIns="45720" anchor="ctr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/>
                    </a:pPr>
                    <a:endParaRPr lang="en-US" sz="1800" b="0" i="0" u="none" strike="noStrike" kern="1200">
                      <a:ln>
                        <a:noFill/>
                      </a:ln>
                      <a:latin typeface="Arial" pitchFamily="18"/>
                      <a:ea typeface="Microsoft YaHei" pitchFamily="2"/>
                      <a:cs typeface="Mangal" pitchFamily="2"/>
                    </a:endParaRPr>
                  </a:p>
                </p:txBody>
              </p:sp>
              <p:sp>
                <p:nvSpPr>
                  <p:cNvPr id="26" name="Freeform 13"/>
                  <p:cNvSpPr/>
                  <p:nvPr/>
                </p:nvSpPr>
                <p:spPr>
                  <a:xfrm>
                    <a:off x="5019120" y="2958119"/>
                    <a:ext cx="3936239" cy="1050839"/>
                  </a:xfrm>
                  <a:custGeom>
                    <a:avLst/>
                    <a:gdLst>
                      <a:gd name="f0" fmla="val 0"/>
                      <a:gd name="f1" fmla="val 3150402"/>
                      <a:gd name="f2" fmla="val 841270"/>
                      <a:gd name="f3" fmla="val 37112"/>
                      <a:gd name="f4" fmla="val 70106"/>
                      <a:gd name="f5" fmla="val 74224"/>
                      <a:gd name="f6" fmla="val 140212"/>
                      <a:gd name="f7" fmla="val 181437"/>
                      <a:gd name="f8" fmla="val 214442"/>
                      <a:gd name="f9" fmla="val 288650"/>
                      <a:gd name="f10" fmla="val 288672"/>
                      <a:gd name="f11" fmla="val 420604"/>
                      <a:gd name="f12" fmla="val 376647"/>
                      <a:gd name="f13" fmla="val 643276"/>
                      <a:gd name="f14" fmla="val 445378"/>
                      <a:gd name="f15" fmla="val 865948"/>
                      <a:gd name="f16" fmla="val 514109"/>
                      <a:gd name="f17" fmla="val 1099617"/>
                      <a:gd name="f18" fmla="val 560847"/>
                      <a:gd name="f19" fmla="val 1517471"/>
                      <a:gd name="f20" fmla="val 626829"/>
                      <a:gd name="f21" fmla="val 1935325"/>
                      <a:gd name="f22" fmla="val 69281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150402" h="841270">
                        <a:moveTo>
                          <a:pt x="f0" y="f0"/>
                        </a:moveTo>
                        <a:cubicBezTo>
                          <a:pt x="f3" y="f4"/>
                          <a:pt x="f5" y="f6"/>
                          <a:pt x="f7" y="f8"/>
                        </a:cubicBezTo>
                        <a:cubicBezTo>
                          <a:pt x="f9" y="f10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1" y="f2"/>
                          <a:pt x="f1" y="f2"/>
                        </a:cubicBezTo>
                        <a:lnTo>
                          <a:pt x="f1" y="f2"/>
                        </a:lnTo>
                      </a:path>
                    </a:pathLst>
                  </a:custGeom>
                  <a:noFill/>
                  <a:ln w="38160">
                    <a:solidFill>
                      <a:srgbClr val="000000"/>
                    </a:solidFill>
                    <a:prstDash val="solid"/>
                  </a:ln>
                </p:spPr>
                <p:txBody>
                  <a:bodyPr vert="horz" wrap="none" lIns="91440" tIns="45720" rIns="91440" bIns="45720" anchor="ctr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/>
                    </a:pPr>
                    <a:endParaRPr lang="en-US" sz="1800" b="0" i="0" u="none" strike="noStrike" kern="1200">
                      <a:ln>
                        <a:noFill/>
                      </a:ln>
                      <a:latin typeface="Arial" pitchFamily="18"/>
                      <a:ea typeface="Microsoft YaHei" pitchFamily="2"/>
                      <a:cs typeface="Mangal" pitchFamily="2"/>
                    </a:endParaRPr>
                  </a:p>
                </p:txBody>
              </p:sp>
              <p:sp>
                <p:nvSpPr>
                  <p:cNvPr id="27" name="Freeform 14"/>
                  <p:cNvSpPr/>
                  <p:nvPr/>
                </p:nvSpPr>
                <p:spPr>
                  <a:xfrm>
                    <a:off x="4998240" y="3287879"/>
                    <a:ext cx="3977640" cy="721080"/>
                  </a:xfrm>
                  <a:custGeom>
                    <a:avLst/>
                    <a:gdLst>
                      <a:gd name="f0" fmla="val 0"/>
                      <a:gd name="f1" fmla="val 3183390"/>
                      <a:gd name="f2" fmla="val 577342"/>
                      <a:gd name="f3" fmla="val 53606"/>
                      <a:gd name="f4" fmla="val 97598"/>
                      <a:gd name="f5" fmla="val 107213"/>
                      <a:gd name="f6" fmla="val 195197"/>
                      <a:gd name="f7" fmla="val 214425"/>
                      <a:gd name="f8" fmla="val 263928"/>
                      <a:gd name="f9" fmla="val 321637"/>
                      <a:gd name="f10" fmla="val 332659"/>
                      <a:gd name="f11" fmla="val 500325"/>
                      <a:gd name="f12" fmla="val 376647"/>
                      <a:gd name="f13" fmla="val 643275"/>
                      <a:gd name="f14" fmla="val 412387"/>
                      <a:gd name="f15" fmla="val 786225"/>
                      <a:gd name="f16" fmla="val 448127"/>
                      <a:gd name="f17" fmla="val 929176"/>
                      <a:gd name="f18" fmla="val 461874"/>
                      <a:gd name="f19" fmla="val 1072126"/>
                      <a:gd name="f20" fmla="val 478369"/>
                      <a:gd name="f21" fmla="val 1215076"/>
                      <a:gd name="f22" fmla="val 494865"/>
                      <a:gd name="f23" fmla="val 1500976"/>
                      <a:gd name="f24" fmla="val 511360"/>
                      <a:gd name="f25" fmla="val 1709903"/>
                      <a:gd name="f26" fmla="val 525106"/>
                      <a:gd name="f27" fmla="val 2045287"/>
                      <a:gd name="f28" fmla="val 549850"/>
                      <a:gd name="f29" fmla="val 2325689"/>
                      <a:gd name="f30" fmla="val 560847"/>
                      <a:gd name="f31" fmla="val 2606091"/>
                      <a:gd name="f32" fmla="val 571844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</a:cxnLst>
                    <a:rect l="l" t="t" r="r" b="b"/>
                    <a:pathLst>
                      <a:path w="3183390" h="577342">
                        <a:moveTo>
                          <a:pt x="f0" y="f0"/>
                        </a:moveTo>
                        <a:cubicBezTo>
                          <a:pt x="f3" y="f4"/>
                          <a:pt x="f5" y="f6"/>
                          <a:pt x="f7" y="f8"/>
                        </a:cubicBezTo>
                        <a:cubicBezTo>
                          <a:pt x="f9" y="f10"/>
                          <a:pt x="f11" y="f12"/>
                          <a:pt x="f13" y="f14"/>
                        </a:cubicBezTo>
                        <a:cubicBezTo>
                          <a:pt x="f15" y="f16"/>
                          <a:pt x="f17" y="f18"/>
                          <a:pt x="f19" y="f20"/>
                        </a:cubicBezTo>
                        <a:cubicBezTo>
                          <a:pt x="f21" y="f22"/>
                          <a:pt x="f23" y="f24"/>
                          <a:pt x="f23" y="f24"/>
                        </a:cubicBezTo>
                        <a:cubicBezTo>
                          <a:pt x="f25" y="f26"/>
                          <a:pt x="f27" y="f28"/>
                          <a:pt x="f29" y="f30"/>
                        </a:cubicBezTo>
                        <a:cubicBezTo>
                          <a:pt x="f31" y="f32"/>
                          <a:pt x="f1" y="f2"/>
                          <a:pt x="f1" y="f2"/>
                        </a:cubicBezTo>
                      </a:path>
                    </a:pathLst>
                  </a:custGeom>
                  <a:noFill/>
                  <a:ln w="38160">
                    <a:solidFill>
                      <a:srgbClr val="F79646"/>
                    </a:solidFill>
                    <a:prstDash val="solid"/>
                  </a:ln>
                </p:spPr>
                <p:txBody>
                  <a:bodyPr vert="horz" wrap="none" lIns="91440" tIns="45720" rIns="91440" bIns="45720" anchor="ctr" anchorCtr="0" compatLnSpc="0">
                    <a:noAutofit/>
                  </a:bodyPr>
                  <a:lstStyle/>
                  <a:p>
                    <a:pPr marL="0" marR="0" lvl="0" indent="0" rtl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/>
                    </a:pPr>
                    <a:endParaRPr lang="en-US" sz="1800" b="0" i="0" u="none" strike="noStrike" kern="1200">
                      <a:ln>
                        <a:noFill/>
                      </a:ln>
                      <a:latin typeface="Arial" pitchFamily="18"/>
                      <a:ea typeface="Microsoft YaHei" pitchFamily="2"/>
                      <a:cs typeface="Mangal" pitchFamily="2"/>
                    </a:endParaRPr>
                  </a:p>
                </p:txBody>
              </p:sp>
            </p:grpSp>
            <p:cxnSp>
              <p:nvCxnSpPr>
                <p:cNvPr id="28" name="Straight Arrow Connector 38"/>
                <p:cNvCxnSpPr/>
                <p:nvPr/>
              </p:nvCxnSpPr>
              <p:spPr>
                <a:xfrm flipV="1">
                  <a:off x="7804440" y="2112840"/>
                  <a:ext cx="320039" cy="454320"/>
                </a:xfrm>
                <a:prstGeom prst="bentConnector3">
                  <a:avLst/>
                </a:prstGeom>
                <a:noFill/>
                <a:ln w="25560">
                  <a:solidFill>
                    <a:srgbClr val="5E4977"/>
                  </a:solidFill>
                  <a:prstDash val="solid"/>
                  <a:tailEnd type="arrow"/>
                </a:ln>
              </p:spPr>
            </p:cxnSp>
            <p:sp>
              <p:nvSpPr>
                <p:cNvPr id="29" name="Rectangle 39"/>
                <p:cNvSpPr/>
                <p:nvPr/>
              </p:nvSpPr>
              <p:spPr>
                <a:xfrm>
                  <a:off x="7087680" y="2567520"/>
                  <a:ext cx="1433880" cy="3510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8064A2"/>
                </a:solidFill>
                <a:ln w="25560">
                  <a:solidFill>
                    <a:srgbClr val="5E4977"/>
                  </a:solidFill>
                  <a:prstDash val="solid"/>
                </a:ln>
              </p:spPr>
              <p:txBody>
                <a:bodyPr vert="horz" wrap="square" lIns="0" tIns="0" rIns="0" bIns="0" anchor="ctr" anchorCtr="0" compatLnSpc="0">
                  <a:noAutofit/>
                </a:bodyPr>
                <a:lstStyle/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en-US" sz="1800" b="0" i="0" u="none" strike="noStrike" kern="1200" spc="0">
                      <a:ln>
                        <a:noFill/>
                      </a:ln>
                      <a:solidFill>
                        <a:srgbClr val="FFFFFF"/>
                      </a:solidFill>
                      <a:latin typeface="Calibri" pitchFamily="18"/>
                      <a:ea typeface="Microsoft YaHei" pitchFamily="2"/>
                      <a:cs typeface="Mangal" pitchFamily="2"/>
                    </a:rPr>
                    <a:t>Hadoop</a:t>
                  </a:r>
                </a:p>
              </p:txBody>
            </p:sp>
            <p:cxnSp>
              <p:nvCxnSpPr>
                <p:cNvPr id="30" name="Straight Arrow Connector 44"/>
                <p:cNvCxnSpPr/>
                <p:nvPr/>
              </p:nvCxnSpPr>
              <p:spPr>
                <a:xfrm flipH="1">
                  <a:off x="5822640" y="2881080"/>
                  <a:ext cx="365040" cy="633600"/>
                </a:xfrm>
                <a:prstGeom prst="bentConnector3">
                  <a:avLst/>
                </a:prstGeom>
                <a:noFill/>
                <a:ln w="25560">
                  <a:solidFill>
                    <a:srgbClr val="9BBB59"/>
                  </a:solidFill>
                  <a:prstDash val="solid"/>
                  <a:tailEnd type="arrow"/>
                </a:ln>
              </p:spPr>
            </p:cxnSp>
            <p:sp>
              <p:nvSpPr>
                <p:cNvPr id="31" name="Rectangle 45"/>
                <p:cNvSpPr/>
                <p:nvPr/>
              </p:nvSpPr>
              <p:spPr>
                <a:xfrm>
                  <a:off x="5653440" y="2529719"/>
                  <a:ext cx="1068840" cy="3510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560">
                  <a:solidFill>
                    <a:srgbClr val="000000"/>
                  </a:solidFill>
                  <a:prstDash val="solid"/>
                </a:ln>
              </p:spPr>
              <p:txBody>
                <a:bodyPr vert="horz" wrap="square" lIns="0" tIns="0" rIns="0" bIns="0" anchor="ctr" anchorCtr="0" compatLnSpc="0">
                  <a:noAutofit/>
                </a:bodyPr>
                <a:lstStyle/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en-US" sz="1800" b="0" i="0" u="none" strike="noStrike" kern="1200" spc="0">
                      <a:ln>
                        <a:noFill/>
                      </a:ln>
                      <a:solidFill>
                        <a:srgbClr val="FFFFFF"/>
                      </a:solidFill>
                      <a:latin typeface="Calibri" pitchFamily="18"/>
                      <a:ea typeface="Microsoft YaHei" pitchFamily="2"/>
                      <a:cs typeface="Mangal" pitchFamily="2"/>
                    </a:rPr>
                    <a:t>MPI</a:t>
                  </a:r>
                </a:p>
              </p:txBody>
            </p:sp>
            <p:cxnSp>
              <p:nvCxnSpPr>
                <p:cNvPr id="32" name="Straight Arrow Connector 50"/>
                <p:cNvCxnSpPr/>
                <p:nvPr/>
              </p:nvCxnSpPr>
              <p:spPr>
                <a:xfrm flipH="1" flipV="1">
                  <a:off x="6337800" y="3885479"/>
                  <a:ext cx="167040" cy="457921"/>
                </a:xfrm>
                <a:prstGeom prst="bentConnector3">
                  <a:avLst/>
                </a:prstGeom>
                <a:noFill/>
                <a:ln w="25560">
                  <a:solidFill>
                    <a:srgbClr val="4F81BD"/>
                  </a:solidFill>
                  <a:prstDash val="solid"/>
                  <a:tailEnd type="arrow"/>
                </a:ln>
              </p:spPr>
            </p:cxnSp>
            <p:sp>
              <p:nvSpPr>
                <p:cNvPr id="33" name="Rectangle 51"/>
                <p:cNvSpPr/>
                <p:nvPr/>
              </p:nvSpPr>
              <p:spPr>
                <a:xfrm>
                  <a:off x="6504840" y="4167720"/>
                  <a:ext cx="1417320" cy="35100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79646"/>
                </a:solidFill>
                <a:ln w="25560">
                  <a:solidFill>
                    <a:srgbClr val="B66E33"/>
                  </a:solidFill>
                  <a:prstDash val="solid"/>
                </a:ln>
              </p:spPr>
              <p:txBody>
                <a:bodyPr vert="horz" wrap="square" lIns="0" tIns="0" rIns="0" bIns="0" anchor="ctr" anchorCtr="0" compatLnSpc="0">
                  <a:noAutofit/>
                </a:bodyPr>
                <a:lstStyle/>
                <a:p>
                  <a:pPr marL="0" marR="0" lvl="0" indent="0" algn="ctr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/>
                  </a:pPr>
                  <a:r>
                    <a:rPr lang="en-US" sz="1800" b="0" i="0" u="none" strike="noStrike" kern="1200" spc="0">
                      <a:ln>
                        <a:noFill/>
                      </a:ln>
                      <a:solidFill>
                        <a:srgbClr val="FFFFFF"/>
                      </a:solidFill>
                      <a:latin typeface="Calibri" pitchFamily="18"/>
                      <a:ea typeface="Microsoft YaHei" pitchFamily="2"/>
                      <a:cs typeface="Mangal" pitchFamily="2"/>
                    </a:rPr>
                    <a:t>GraphLab</a:t>
                  </a:r>
                </a:p>
              </p:txBody>
            </p:sp>
          </p:grpSp>
          <p:pic>
            <p:nvPicPr>
              <p:cNvPr id="34" name="Picture 2"/>
              <p:cNvPicPr>
                <a:picLocks noChangeAspect="1"/>
              </p:cNvPicPr>
              <p:nvPr/>
            </p:nvPicPr>
            <p:blipFill>
              <a:blip r:embed="rId5">
                <a:lum bright="-50000"/>
                <a:alphaModFix/>
              </a:blip>
              <a:srcRect/>
              <a:stretch>
                <a:fillRect/>
              </a:stretch>
            </p:blipFill>
            <p:spPr>
              <a:xfrm>
                <a:off x="6583679" y="4897800"/>
                <a:ext cx="915480" cy="30276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5" name="TextBox 32"/>
            <p:cNvSpPr/>
            <p:nvPr/>
          </p:nvSpPr>
          <p:spPr>
            <a:xfrm>
              <a:off x="6380640" y="4897800"/>
              <a:ext cx="1498319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# machines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st of Had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911159" y="1073520"/>
            <a:ext cx="7135560" cy="441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9CC9DE7F-96A3-483A-983C-48A7E28FA505}" type="slidenum">
              <a:t>28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3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The Cost of Hadoop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5610960"/>
            <a:ext cx="6812999" cy="88128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Price Performance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ratio of GraphLab and Hadoop on Amazon EC2 HPC machine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on a log-log scale. Costs assume fine-grained billing.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EM (Rosie Jones, 200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93D54A1F-6F14-4197-914A-A1E39EB85ACA}" type="slidenum">
              <a:t>29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CoEM (Rosie Jones, 2005)</a:t>
            </a:r>
          </a:p>
        </p:txBody>
      </p:sp>
      <p:sp>
        <p:nvSpPr>
          <p:cNvPr id="3" name="TextBox 6"/>
          <p:cNvSpPr/>
          <p:nvPr/>
        </p:nvSpPr>
        <p:spPr>
          <a:xfrm>
            <a:off x="317520" y="1066680"/>
            <a:ext cx="7899119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Named Entity Recognition Task</a:t>
            </a:r>
          </a:p>
        </p:txBody>
      </p:sp>
      <p:grpSp>
        <p:nvGrpSpPr>
          <p:cNvPr id="4" name="Group 50"/>
          <p:cNvGrpSpPr/>
          <p:nvPr/>
        </p:nvGrpSpPr>
        <p:grpSpPr>
          <a:xfrm>
            <a:off x="3723120" y="1523880"/>
            <a:ext cx="5725440" cy="2397239"/>
            <a:chOff x="3723120" y="1523880"/>
            <a:chExt cx="5725440" cy="2397239"/>
          </a:xfrm>
        </p:grpSpPr>
        <p:sp>
          <p:nvSpPr>
            <p:cNvPr id="5" name="Oval 9"/>
            <p:cNvSpPr/>
            <p:nvPr/>
          </p:nvSpPr>
          <p:spPr>
            <a:xfrm>
              <a:off x="5677560" y="1606680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6" name="Oval 10"/>
            <p:cNvSpPr/>
            <p:nvPr/>
          </p:nvSpPr>
          <p:spPr>
            <a:xfrm>
              <a:off x="5677560" y="2549520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7" name="Oval 11"/>
            <p:cNvSpPr/>
            <p:nvPr/>
          </p:nvSpPr>
          <p:spPr>
            <a:xfrm>
              <a:off x="5677560" y="3491999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6906960" y="1606680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Oval 18"/>
            <p:cNvSpPr/>
            <p:nvPr/>
          </p:nvSpPr>
          <p:spPr>
            <a:xfrm>
              <a:off x="6906960" y="2549520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9"/>
            <p:cNvSpPr/>
            <p:nvPr/>
          </p:nvSpPr>
          <p:spPr>
            <a:xfrm>
              <a:off x="6906960" y="3491999"/>
              <a:ext cx="387000" cy="429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TextBox 21"/>
            <p:cNvSpPr/>
            <p:nvPr/>
          </p:nvSpPr>
          <p:spPr>
            <a:xfrm>
              <a:off x="4571279" y="1523880"/>
              <a:ext cx="113184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the cat</a:t>
              </a:r>
            </a:p>
          </p:txBody>
        </p:sp>
        <p:sp>
          <p:nvSpPr>
            <p:cNvPr id="12" name="TextBox 22"/>
            <p:cNvSpPr/>
            <p:nvPr/>
          </p:nvSpPr>
          <p:spPr>
            <a:xfrm>
              <a:off x="4461840" y="2494080"/>
              <a:ext cx="124128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Australia</a:t>
              </a:r>
            </a:p>
          </p:txBody>
        </p:sp>
        <p:sp>
          <p:nvSpPr>
            <p:cNvPr id="13" name="TextBox 23"/>
            <p:cNvSpPr/>
            <p:nvPr/>
          </p:nvSpPr>
          <p:spPr>
            <a:xfrm>
              <a:off x="3723120" y="3469679"/>
              <a:ext cx="198000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Istanbul</a:t>
              </a:r>
            </a:p>
          </p:txBody>
        </p:sp>
        <p:sp>
          <p:nvSpPr>
            <p:cNvPr id="14" name="TextBox 24"/>
            <p:cNvSpPr/>
            <p:nvPr/>
          </p:nvSpPr>
          <p:spPr>
            <a:xfrm>
              <a:off x="7244280" y="1523880"/>
              <a:ext cx="214272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&lt;X&gt; ran quickly</a:t>
              </a:r>
            </a:p>
          </p:txBody>
        </p:sp>
        <p:sp>
          <p:nvSpPr>
            <p:cNvPr id="15" name="TextBox 25"/>
            <p:cNvSpPr/>
            <p:nvPr/>
          </p:nvSpPr>
          <p:spPr>
            <a:xfrm>
              <a:off x="7257600" y="2494080"/>
              <a:ext cx="219096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travelled to &lt;X&gt;</a:t>
              </a:r>
            </a:p>
          </p:txBody>
        </p:sp>
        <p:sp>
          <p:nvSpPr>
            <p:cNvPr id="16" name="TextBox 26"/>
            <p:cNvSpPr/>
            <p:nvPr/>
          </p:nvSpPr>
          <p:spPr>
            <a:xfrm>
              <a:off x="7257600" y="3469679"/>
              <a:ext cx="212760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0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&lt;X&gt; is pleasant</a:t>
              </a:r>
            </a:p>
          </p:txBody>
        </p:sp>
        <p:sp>
          <p:nvSpPr>
            <p:cNvPr id="17" name="Straight Connector 28"/>
            <p:cNvSpPr/>
            <p:nvPr/>
          </p:nvSpPr>
          <p:spPr>
            <a:xfrm>
              <a:off x="6064920" y="1821240"/>
              <a:ext cx="842040" cy="2159"/>
            </a:xfrm>
            <a:prstGeom prst="line">
              <a:avLst/>
            </a:prstGeom>
            <a:noFill/>
            <a:ln w="9360">
              <a:solidFill>
                <a:srgbClr val="BE4B48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8" name="Straight Connector 33"/>
            <p:cNvSpPr/>
            <p:nvPr/>
          </p:nvSpPr>
          <p:spPr>
            <a:xfrm>
              <a:off x="6064920" y="2764080"/>
              <a:ext cx="842040" cy="2159"/>
            </a:xfrm>
            <a:prstGeom prst="line">
              <a:avLst/>
            </a:prstGeom>
            <a:noFill/>
            <a:ln w="9360">
              <a:solidFill>
                <a:srgbClr val="BE4B48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9" name="Straight Connector 36"/>
            <p:cNvSpPr/>
            <p:nvPr/>
          </p:nvSpPr>
          <p:spPr>
            <a:xfrm>
              <a:off x="6064920" y="3706919"/>
              <a:ext cx="842040" cy="1801"/>
            </a:xfrm>
            <a:prstGeom prst="line">
              <a:avLst/>
            </a:prstGeom>
            <a:noFill/>
            <a:ln w="9360">
              <a:solidFill>
                <a:srgbClr val="BE4B48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Straight Connector 39"/>
            <p:cNvSpPr/>
            <p:nvPr/>
          </p:nvSpPr>
          <p:spPr>
            <a:xfrm flipV="1">
              <a:off x="6064920" y="2916000"/>
              <a:ext cx="898920" cy="790919"/>
            </a:xfrm>
            <a:prstGeom prst="line">
              <a:avLst/>
            </a:prstGeom>
            <a:noFill/>
            <a:ln w="9360">
              <a:solidFill>
                <a:srgbClr val="BE4B48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Straight Connector 42"/>
            <p:cNvSpPr/>
            <p:nvPr/>
          </p:nvSpPr>
          <p:spPr>
            <a:xfrm>
              <a:off x="5956199" y="2947320"/>
              <a:ext cx="1059480" cy="575999"/>
            </a:xfrm>
            <a:prstGeom prst="line">
              <a:avLst/>
            </a:prstGeom>
            <a:noFill/>
            <a:ln w="9360">
              <a:solidFill>
                <a:srgbClr val="BE4B48"/>
              </a:solidFill>
              <a:prstDash val="solid"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aphicFrame>
        <p:nvGraphicFramePr>
          <p:cNvPr id="22" name="Table 69"/>
          <p:cNvGraphicFramePr>
            <a:graphicFrameLocks noGrp="1"/>
          </p:cNvGraphicFramePr>
          <p:nvPr/>
        </p:nvGraphicFramePr>
        <p:xfrm>
          <a:off x="762120" y="4495680"/>
          <a:ext cx="7361998" cy="732599"/>
        </p:xfrm>
        <a:graphic>
          <a:graphicData uri="http://schemas.openxmlformats.org/drawingml/2006/table">
            <a:tbl>
              <a:tblPr/>
              <a:tblGrid>
                <a:gridCol w="2454119"/>
                <a:gridCol w="2454119"/>
                <a:gridCol w="2453760"/>
              </a:tblGrid>
              <a:tr h="7325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Hadoop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95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7.5 hrs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" name="TextBox 70"/>
          <p:cNvSpPr/>
          <p:nvPr/>
        </p:nvSpPr>
        <p:spPr>
          <a:xfrm>
            <a:off x="457200" y="1676519"/>
            <a:ext cx="424944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Is “Cat” an animal?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Is “Istanbul” a place?</a:t>
            </a:r>
          </a:p>
        </p:txBody>
      </p:sp>
      <p:sp>
        <p:nvSpPr>
          <p:cNvPr id="24" name="TextBox 27"/>
          <p:cNvSpPr/>
          <p:nvPr/>
        </p:nvSpPr>
        <p:spPr>
          <a:xfrm>
            <a:off x="475920" y="2819520"/>
            <a:ext cx="3207240" cy="1065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Vertices:</a:t>
            </a:r>
            <a:r>
              <a: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2 Million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Edges: </a:t>
            </a:r>
            <a:r>
              <a:rPr lang="en-US" sz="32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200 Million</a:t>
            </a:r>
          </a:p>
        </p:txBody>
      </p:sp>
      <p:graphicFrame>
        <p:nvGraphicFramePr>
          <p:cNvPr id="26" name="Table 29"/>
          <p:cNvGraphicFramePr>
            <a:graphicFrameLocks noGrp="1"/>
          </p:cNvGraphicFramePr>
          <p:nvPr/>
        </p:nvGraphicFramePr>
        <p:xfrm>
          <a:off x="774719" y="5888880"/>
          <a:ext cx="7361998" cy="732599"/>
        </p:xfrm>
        <a:graphic>
          <a:graphicData uri="http://schemas.openxmlformats.org/drawingml/2006/table">
            <a:tbl>
              <a:tblPr/>
              <a:tblGrid>
                <a:gridCol w="2454119"/>
                <a:gridCol w="2454119"/>
                <a:gridCol w="2453760"/>
              </a:tblGrid>
              <a:tr h="7325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Distributed GL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32 EC2 Nodes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80 secs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27" name="Table 30"/>
          <p:cNvGraphicFramePr>
            <a:graphicFrameLocks noGrp="1"/>
          </p:cNvGraphicFramePr>
          <p:nvPr/>
        </p:nvGraphicFramePr>
        <p:xfrm>
          <a:off x="774719" y="5134680"/>
          <a:ext cx="7361998" cy="732599"/>
        </p:xfrm>
        <a:graphic>
          <a:graphicData uri="http://schemas.openxmlformats.org/drawingml/2006/table">
            <a:tbl>
              <a:tblPr/>
              <a:tblGrid>
                <a:gridCol w="2454119"/>
                <a:gridCol w="2454119"/>
                <a:gridCol w="2453760"/>
              </a:tblGrid>
              <a:tr h="7325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GraphLab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16 Cores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30 min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ounded Rectangular Callout 31"/>
          <p:cNvSpPr/>
          <p:nvPr/>
        </p:nvSpPr>
        <p:spPr>
          <a:xfrm>
            <a:off x="1503719" y="3921840"/>
            <a:ext cx="4847760" cy="706680"/>
          </a:xfrm>
          <a:custGeom>
            <a:avLst>
              <a:gd name="f0" fmla="val 47311"/>
              <a:gd name="f1" fmla="val 255975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0.3% of Hadoop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bstr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/>
          <a:lstStyle/>
          <a:p>
            <a:pPr lvl="0"/>
            <a:r>
              <a:rPr lang="en-US"/>
              <a:t>Abstract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92669" y="1314311"/>
            <a:ext cx="7272337" cy="4754563"/>
          </a:xfrm>
        </p:spPr>
        <p:txBody>
          <a:bodyPr/>
          <a:lstStyle/>
          <a:p>
            <a:pPr lvl="0">
              <a:spcBef>
                <a:spcPts val="2001"/>
              </a:spcBef>
              <a:buNone/>
            </a:pPr>
            <a:endParaRPr lang="en-US" dirty="0"/>
          </a:p>
          <a:p>
            <a:pPr lvl="0">
              <a:spcBef>
                <a:spcPts val="2001"/>
              </a:spcBef>
              <a:buNone/>
            </a:pPr>
            <a:r>
              <a:rPr lang="en-US" dirty="0"/>
              <a:t>High level data parallel frameworks like </a:t>
            </a:r>
            <a:r>
              <a:rPr lang="en-US" dirty="0" err="1"/>
              <a:t>MapReduce</a:t>
            </a:r>
            <a:r>
              <a:rPr lang="en-US" dirty="0"/>
              <a:t> do not efficiently support many important data mining and machine learning algorithms and can lead to inefficient learning systems(Works well with independent data)</a:t>
            </a:r>
          </a:p>
          <a:p>
            <a:pPr lvl="0">
              <a:spcBef>
                <a:spcPts val="2001"/>
              </a:spcBef>
              <a:buNone/>
            </a:pPr>
            <a:r>
              <a:rPr lang="en-US" dirty="0" err="1"/>
              <a:t>GraphLab</a:t>
            </a:r>
            <a:r>
              <a:rPr lang="en-US" dirty="0"/>
              <a:t> </a:t>
            </a:r>
            <a:r>
              <a:rPr lang="en-US" dirty="0" err="1"/>
              <a:t>Abstaction</a:t>
            </a:r>
            <a:r>
              <a:rPr lang="en-US" dirty="0"/>
              <a:t>: expresses asynchronous, dynamic, graph parallel computation in shared memory.</a:t>
            </a:r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bl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B1A29707-9F0A-4564-B81E-5D18E439D094}" type="slidenum">
              <a:t>30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Problems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990600"/>
            <a:ext cx="8305800" cy="5141913"/>
          </a:xfrm>
        </p:spPr>
        <p:txBody>
          <a:bodyPr/>
          <a:lstStyle/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Require a </a:t>
            </a:r>
            <a:r>
              <a:rPr lang="en-US" sz="2800" b="1">
                <a:solidFill>
                  <a:srgbClr val="000000"/>
                </a:solidFill>
                <a:latin typeface="Calibri" pitchFamily="18"/>
              </a:rPr>
              <a:t>graph coloring </a:t>
            </a:r>
            <a:r>
              <a:rPr lang="en-US" sz="2800">
                <a:solidFill>
                  <a:srgbClr val="000000"/>
                </a:solidFill>
                <a:latin typeface="Calibri" pitchFamily="18"/>
              </a:rPr>
              <a:t>to be available.</a:t>
            </a:r>
          </a:p>
          <a:p>
            <a:pPr lvl="0">
              <a:spcBef>
                <a:spcPts val="558"/>
              </a:spcBef>
              <a:spcAft>
                <a:spcPts val="0"/>
              </a:spcAft>
              <a:buNone/>
            </a:pPr>
            <a:endParaRPr lang="en-US" sz="2800">
              <a:solidFill>
                <a:srgbClr val="000000"/>
              </a:solidFill>
              <a:latin typeface="Calibri" pitchFamily="18"/>
            </a:endParaRPr>
          </a:p>
          <a:p>
            <a:pPr lvl="0">
              <a:spcBef>
                <a:spcPts val="558"/>
              </a:spcBef>
              <a:spcAft>
                <a:spcPts val="0"/>
              </a:spcAft>
              <a:buNone/>
            </a:pPr>
            <a:endParaRPr lang="en-US" sz="2800">
              <a:solidFill>
                <a:srgbClr val="000000"/>
              </a:solidFill>
              <a:latin typeface="Calibri" pitchFamily="18"/>
            </a:endParaRPr>
          </a:p>
          <a:p>
            <a:pPr lvl="0">
              <a:spcBef>
                <a:spcPts val="558"/>
              </a:spcBef>
              <a:spcAft>
                <a:spcPts val="0"/>
              </a:spcAft>
              <a:buNone/>
            </a:pPr>
            <a:endParaRPr lang="en-US" sz="2800">
              <a:solidFill>
                <a:srgbClr val="000000"/>
              </a:solidFill>
              <a:latin typeface="Calibri" pitchFamily="18"/>
            </a:endParaRPr>
          </a:p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 b="1">
                <a:solidFill>
                  <a:srgbClr val="000000"/>
                </a:solidFill>
                <a:latin typeface="Calibri" pitchFamily="18"/>
              </a:rPr>
              <a:t>Frequent Barriers </a:t>
            </a:r>
            <a:r>
              <a:rPr lang="en-US" sz="2800">
                <a:solidFill>
                  <a:srgbClr val="000000"/>
                </a:solidFill>
                <a:latin typeface="Calibri" pitchFamily="18"/>
              </a:rPr>
              <a:t>make it extremely inefficient for highly dynamic systems where only a small number of vertices are active in each round.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3800" b="0">
                <a:solidFill>
                  <a:srgbClr val="000000"/>
                </a:solidFill>
                <a:latin typeface="Calibri" pitchFamily="18"/>
              </a:rPr>
              <a:t>Distributed Consistency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60519" y="2516760"/>
            <a:ext cx="2471399" cy="6836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/>
          <a:p>
            <a:pPr lvl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1F497D"/>
                </a:solidFill>
                <a:latin typeface="Calibri" pitchFamily="18"/>
                <a:ea typeface="Microsoft YaHei" pitchFamily="2"/>
                <a:cs typeface="Mangal" pitchFamily="2"/>
              </a:rPr>
              <a:t>Solution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3440" y="2454480"/>
            <a:ext cx="3300479" cy="10202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Solution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5960" y="3566160"/>
            <a:ext cx="3598920" cy="683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sz="4100"/>
            </a:pPr>
            <a:r>
              <a:rPr lang="en-US" sz="4100" b="0" i="0" u="none" strike="noStrike" kern="1200" spc="0">
                <a:ln>
                  <a:noFill/>
                </a:ln>
                <a:solidFill>
                  <a:srgbClr val="1F497D"/>
                </a:solidFill>
                <a:latin typeface="Calibri" pitchFamily="18"/>
                <a:ea typeface="Microsoft YaHei" pitchFamily="2"/>
                <a:cs typeface="Mangal" pitchFamily="2"/>
              </a:rPr>
              <a:t>Graph Coloring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33560" y="3657600"/>
            <a:ext cx="4144680" cy="7095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4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Distributed Locking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ed Loc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6F2EA283-36E4-40BE-9ECF-45F7C5CD29B0}" type="slidenum">
              <a:t>32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Distributed Locking</a:t>
            </a:r>
          </a:p>
        </p:txBody>
      </p:sp>
      <p:sp>
        <p:nvSpPr>
          <p:cNvPr id="3" name="TextBox 59"/>
          <p:cNvSpPr/>
          <p:nvPr/>
        </p:nvSpPr>
        <p:spPr>
          <a:xfrm>
            <a:off x="557640" y="1130760"/>
            <a:ext cx="79452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Edge Consistency can be guaranteed through locking.</a:t>
            </a:r>
          </a:p>
        </p:txBody>
      </p:sp>
      <p:sp>
        <p:nvSpPr>
          <p:cNvPr id="4" name="Oval 4"/>
          <p:cNvSpPr/>
          <p:nvPr/>
        </p:nvSpPr>
        <p:spPr>
          <a:xfrm>
            <a:off x="292752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Oval 98"/>
          <p:cNvSpPr/>
          <p:nvPr/>
        </p:nvSpPr>
        <p:spPr>
          <a:xfrm>
            <a:off x="441360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val 99"/>
          <p:cNvSpPr/>
          <p:nvPr/>
        </p:nvSpPr>
        <p:spPr>
          <a:xfrm>
            <a:off x="5899679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2105640" y="5213520"/>
            <a:ext cx="5007960" cy="402120"/>
            <a:chOff x="2105640" y="5213520"/>
            <a:chExt cx="5007960" cy="402120"/>
          </a:xfrm>
        </p:grpSpPr>
        <p:sp>
          <p:nvSpPr>
            <p:cNvPr id="8" name="Oval 101"/>
            <p:cNvSpPr/>
            <p:nvPr/>
          </p:nvSpPr>
          <p:spPr>
            <a:xfrm>
              <a:off x="6721560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Oval 102"/>
            <p:cNvSpPr/>
            <p:nvPr/>
          </p:nvSpPr>
          <p:spPr>
            <a:xfrm>
              <a:off x="518292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03"/>
            <p:cNvSpPr/>
            <p:nvPr/>
          </p:nvSpPr>
          <p:spPr>
            <a:xfrm>
              <a:off x="3644279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Oval 104"/>
            <p:cNvSpPr/>
            <p:nvPr/>
          </p:nvSpPr>
          <p:spPr>
            <a:xfrm>
              <a:off x="210564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2" name="Group 17"/>
          <p:cNvGrpSpPr/>
          <p:nvPr/>
        </p:nvGrpSpPr>
        <p:grpSpPr>
          <a:xfrm>
            <a:off x="2105640" y="2418480"/>
            <a:ext cx="5007960" cy="402120"/>
            <a:chOff x="2105640" y="2418480"/>
            <a:chExt cx="5007960" cy="402120"/>
          </a:xfrm>
        </p:grpSpPr>
        <p:sp>
          <p:nvSpPr>
            <p:cNvPr id="13" name="Oval 106"/>
            <p:cNvSpPr/>
            <p:nvPr/>
          </p:nvSpPr>
          <p:spPr>
            <a:xfrm>
              <a:off x="6721560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Oval 107"/>
            <p:cNvSpPr/>
            <p:nvPr/>
          </p:nvSpPr>
          <p:spPr>
            <a:xfrm>
              <a:off x="518292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Oval 108"/>
            <p:cNvSpPr/>
            <p:nvPr/>
          </p:nvSpPr>
          <p:spPr>
            <a:xfrm>
              <a:off x="3644279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Oval 109"/>
            <p:cNvSpPr/>
            <p:nvPr/>
          </p:nvSpPr>
          <p:spPr>
            <a:xfrm>
              <a:off x="210564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cxnSp>
        <p:nvCxnSpPr>
          <p:cNvPr id="17" name="Straight Arrow Connector 110"/>
          <p:cNvCxnSpPr/>
          <p:nvPr/>
        </p:nvCxnSpPr>
        <p:spPr>
          <a:xfrm flipV="1">
            <a:off x="2498040" y="26247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18" name="Straight Arrow Connector 111"/>
          <p:cNvCxnSpPr/>
          <p:nvPr/>
        </p:nvCxnSpPr>
        <p:spPr>
          <a:xfrm>
            <a:off x="4036679" y="261468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19" name="Straight Arrow Connector 112"/>
          <p:cNvCxnSpPr/>
          <p:nvPr/>
        </p:nvCxnSpPr>
        <p:spPr>
          <a:xfrm flipV="1">
            <a:off x="5575320" y="261468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0" name="Straight Arrow Connector 113"/>
          <p:cNvCxnSpPr/>
          <p:nvPr/>
        </p:nvCxnSpPr>
        <p:spPr>
          <a:xfrm flipV="1">
            <a:off x="3262320" y="2753280"/>
            <a:ext cx="43920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1" name="Straight Arrow Connector 114"/>
          <p:cNvCxnSpPr/>
          <p:nvPr/>
        </p:nvCxnSpPr>
        <p:spPr>
          <a:xfrm flipH="1" flipV="1">
            <a:off x="5517720" y="2763360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2" name="Straight Arrow Connector 115"/>
          <p:cNvCxnSpPr/>
          <p:nvPr/>
        </p:nvCxnSpPr>
        <p:spPr>
          <a:xfrm flipV="1">
            <a:off x="4748400" y="2763360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3" name="Straight Arrow Connector 116"/>
          <p:cNvCxnSpPr/>
          <p:nvPr/>
        </p:nvCxnSpPr>
        <p:spPr>
          <a:xfrm flipH="1" flipV="1">
            <a:off x="3979080" y="2753280"/>
            <a:ext cx="49176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4" name="Straight Arrow Connector 117"/>
          <p:cNvCxnSpPr/>
          <p:nvPr/>
        </p:nvCxnSpPr>
        <p:spPr>
          <a:xfrm flipV="1">
            <a:off x="2498040" y="54093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5" name="Straight Arrow Connector 118"/>
          <p:cNvCxnSpPr/>
          <p:nvPr/>
        </p:nvCxnSpPr>
        <p:spPr>
          <a:xfrm>
            <a:off x="4036679" y="540936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6" name="Straight Arrow Connector 119"/>
          <p:cNvCxnSpPr/>
          <p:nvPr/>
        </p:nvCxnSpPr>
        <p:spPr>
          <a:xfrm flipV="1">
            <a:off x="5575320" y="540936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7" name="Straight Arrow Connector 120"/>
          <p:cNvCxnSpPr/>
          <p:nvPr/>
        </p:nvCxnSpPr>
        <p:spPr>
          <a:xfrm flipH="1" flipV="1">
            <a:off x="3262320" y="4155839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8" name="Straight Arrow Connector 121"/>
          <p:cNvCxnSpPr/>
          <p:nvPr/>
        </p:nvCxnSpPr>
        <p:spPr>
          <a:xfrm flipV="1">
            <a:off x="5517720" y="4155839"/>
            <a:ext cx="43920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9" name="Straight Arrow Connector 122"/>
          <p:cNvCxnSpPr/>
          <p:nvPr/>
        </p:nvCxnSpPr>
        <p:spPr>
          <a:xfrm flipH="1" flipV="1">
            <a:off x="4748400" y="4155839"/>
            <a:ext cx="49176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30" name="Straight Arrow Connector 123"/>
          <p:cNvCxnSpPr/>
          <p:nvPr/>
        </p:nvCxnSpPr>
        <p:spPr>
          <a:xfrm flipV="1">
            <a:off x="3979080" y="4155839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grpSp>
        <p:nvGrpSpPr>
          <p:cNvPr id="31" name="Group 147"/>
          <p:cNvGrpSpPr/>
          <p:nvPr/>
        </p:nvGrpSpPr>
        <p:grpSpPr>
          <a:xfrm>
            <a:off x="2105640" y="2093039"/>
            <a:ext cx="5287319" cy="3431881"/>
            <a:chOff x="2105640" y="2093039"/>
            <a:chExt cx="5287319" cy="3431881"/>
          </a:xfrm>
        </p:grpSpPr>
        <p:pic>
          <p:nvPicPr>
            <p:cNvPr id="32" name="Picture 134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3700440" y="2093039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Picture 135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5296680" y="2093039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Picture 136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4471200" y="35622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Picture 137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3758040" y="49392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Picture 138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5270400" y="49392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" name="Picture 141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105640" y="217764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Picture 142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983679" y="35280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9" name="Picture 143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219039" y="49392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Picture 144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6835319" y="487764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Picture 145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5899679" y="355068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Picture 146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6835319" y="219060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3" name="Group 3"/>
          <p:cNvGrpSpPr/>
          <p:nvPr/>
        </p:nvGrpSpPr>
        <p:grpSpPr>
          <a:xfrm>
            <a:off x="7392960" y="3583440"/>
            <a:ext cx="1741320" cy="585720"/>
            <a:chOff x="7392960" y="3583440"/>
            <a:chExt cx="1741320" cy="585720"/>
          </a:xfrm>
        </p:grpSpPr>
        <p:sp>
          <p:nvSpPr>
            <p:cNvPr id="44" name="TextBox 2"/>
            <p:cNvSpPr/>
            <p:nvPr/>
          </p:nvSpPr>
          <p:spPr>
            <a:xfrm>
              <a:off x="7839360" y="3689639"/>
              <a:ext cx="1294920" cy="36467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1800" b="1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: RW Lock</a:t>
              </a:r>
            </a:p>
          </p:txBody>
        </p:sp>
        <p:pic>
          <p:nvPicPr>
            <p:cNvPr id="45" name="Picture 45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7392960" y="3583440"/>
              <a:ext cx="557640" cy="58572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sistency Through Loc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6"/>
          <p:cNvSpPr/>
          <p:nvPr/>
        </p:nvSpPr>
        <p:spPr>
          <a:xfrm>
            <a:off x="3551400" y="2140920"/>
            <a:ext cx="3967559" cy="2282400"/>
          </a:xfrm>
          <a:custGeom>
            <a:avLst/>
            <a:gdLst>
              <a:gd name="f0" fmla="val 0"/>
              <a:gd name="f1" fmla="val 3409950"/>
              <a:gd name="f2" fmla="val 1811866"/>
              <a:gd name="f3" fmla="val 1629833"/>
              <a:gd name="f4" fmla="val 55033"/>
              <a:gd name="f5" fmla="val 2072216"/>
              <a:gd name="f6" fmla="val 57150"/>
              <a:gd name="f7" fmla="val 2760133"/>
              <a:gd name="f8" fmla="val 3026833"/>
              <a:gd name="f9" fmla="val 105833"/>
              <a:gd name="f10" fmla="val 3293533"/>
              <a:gd name="f11" fmla="val 211666"/>
              <a:gd name="f12" fmla="val 596900"/>
              <a:gd name="f13" fmla="val 3230033"/>
              <a:gd name="f14" fmla="val 690033"/>
              <a:gd name="f15" fmla="val 3050116"/>
              <a:gd name="f16" fmla="val 783166"/>
              <a:gd name="f17" fmla="val 2070100"/>
              <a:gd name="f18" fmla="val 543983"/>
              <a:gd name="f19" fmla="val 1947333"/>
              <a:gd name="f20" fmla="val 664633"/>
              <a:gd name="f21" fmla="val 1824566"/>
              <a:gd name="f22" fmla="val 785283"/>
              <a:gd name="f23" fmla="val 2436283"/>
              <a:gd name="f24" fmla="val 1229783"/>
              <a:gd name="f25" fmla="val 2493433"/>
              <a:gd name="f26" fmla="val 1413933"/>
              <a:gd name="f27" fmla="val 2550583"/>
              <a:gd name="f28" fmla="val 1598083"/>
              <a:gd name="f29" fmla="val 2400300"/>
              <a:gd name="f30" fmla="val 1731433"/>
              <a:gd name="f31" fmla="val 2290233"/>
              <a:gd name="f32" fmla="val 1769533"/>
              <a:gd name="f33" fmla="val 2180166"/>
              <a:gd name="f34" fmla="val 1807633"/>
              <a:gd name="f35" fmla="val 1957916"/>
              <a:gd name="f36" fmla="val 1833033"/>
              <a:gd name="f37" fmla="val 1642533"/>
              <a:gd name="f38" fmla="val 1708150"/>
              <a:gd name="f39" fmla="val 1473200"/>
              <a:gd name="f40" fmla="val 1634066"/>
              <a:gd name="f41" fmla="val 762000"/>
              <a:gd name="f42" fmla="val 1540933"/>
              <a:gd name="f43" fmla="val 753533"/>
              <a:gd name="f44" fmla="val 1447800"/>
              <a:gd name="f45" fmla="val 745066"/>
              <a:gd name="f46" fmla="val 1386416"/>
              <a:gd name="f47" fmla="val 1424516"/>
              <a:gd name="f48" fmla="val 1274233"/>
              <a:gd name="f49" fmla="val 1591733"/>
              <a:gd name="f50" fmla="val 1162050"/>
              <a:gd name="f51" fmla="val 1758950"/>
              <a:gd name="f52" fmla="val 956733"/>
              <a:gd name="f53" fmla="val 1801283"/>
              <a:gd name="f54" fmla="val 867833"/>
              <a:gd name="f55" fmla="val 1756833"/>
              <a:gd name="f56" fmla="val 778933"/>
              <a:gd name="f57" fmla="val 1712383"/>
              <a:gd name="f58" fmla="val 685800"/>
              <a:gd name="f59" fmla="val 1504950"/>
              <a:gd name="f60" fmla="val 740833"/>
              <a:gd name="f61" fmla="val 1325033"/>
              <a:gd name="f62" fmla="val 795866"/>
              <a:gd name="f63" fmla="val 1145116"/>
              <a:gd name="f64" fmla="val 1289050"/>
              <a:gd name="f65" fmla="val 1198033"/>
              <a:gd name="f66" fmla="val 677333"/>
              <a:gd name="f67" fmla="val 1107016"/>
              <a:gd name="f68" fmla="val 571500"/>
              <a:gd name="f69" fmla="val 389466"/>
              <a:gd name="f70" fmla="val 755650"/>
              <a:gd name="f71" fmla="val 194733"/>
              <a:gd name="f72" fmla="val 624416"/>
              <a:gd name="f73" fmla="val 383116"/>
              <a:gd name="f74" fmla="val 29633"/>
              <a:gd name="f75" fmla="val 283633"/>
              <a:gd name="f76" fmla="val 59266"/>
              <a:gd name="f77" fmla="val 184150"/>
              <a:gd name="f78" fmla="val 131233"/>
              <a:gd name="f79" fmla="val 372533"/>
              <a:gd name="f80" fmla="val 93133"/>
              <a:gd name="f81" fmla="val 639233"/>
              <a:gd name="f82" fmla="val 1187450"/>
              <a:gd name="f83" fmla="val 529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09950" h="1811866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2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16"/>
                  <a:pt x="f65" y="f66"/>
                </a:cubicBezTo>
                <a:cubicBezTo>
                  <a:pt x="f67" y="f68"/>
                  <a:pt x="f69" y="f70"/>
                  <a:pt x="f71" y="f14"/>
                </a:cubicBezTo>
                <a:cubicBezTo>
                  <a:pt x="f0" y="f72"/>
                  <a:pt x="f0" y="f73"/>
                  <a:pt x="f74" y="f75"/>
                </a:cubicBezTo>
                <a:cubicBezTo>
                  <a:pt x="f76" y="f77"/>
                  <a:pt x="f9" y="f78"/>
                  <a:pt x="f79" y="f80"/>
                </a:cubicBezTo>
                <a:cubicBezTo>
                  <a:pt x="f81" y="f4"/>
                  <a:pt x="f82" y="f83"/>
                  <a:pt x="f3" y="f4"/>
                </a:cubicBezTo>
                <a:close/>
              </a:path>
            </a:pathLst>
          </a:custGeom>
          <a:solidFill>
            <a:srgbClr val="F79646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Freeform 40"/>
          <p:cNvSpPr/>
          <p:nvPr/>
        </p:nvSpPr>
        <p:spPr>
          <a:xfrm rot="10800000">
            <a:off x="1829521" y="3562920"/>
            <a:ext cx="3967559" cy="2282400"/>
          </a:xfrm>
          <a:custGeom>
            <a:avLst/>
            <a:gdLst>
              <a:gd name="f0" fmla="val 0"/>
              <a:gd name="f1" fmla="val 3409950"/>
              <a:gd name="f2" fmla="val 1811866"/>
              <a:gd name="f3" fmla="val 1629833"/>
              <a:gd name="f4" fmla="val 55033"/>
              <a:gd name="f5" fmla="val 2072216"/>
              <a:gd name="f6" fmla="val 57150"/>
              <a:gd name="f7" fmla="val 2760133"/>
              <a:gd name="f8" fmla="val 3026833"/>
              <a:gd name="f9" fmla="val 105833"/>
              <a:gd name="f10" fmla="val 3293533"/>
              <a:gd name="f11" fmla="val 211666"/>
              <a:gd name="f12" fmla="val 596900"/>
              <a:gd name="f13" fmla="val 3230033"/>
              <a:gd name="f14" fmla="val 690033"/>
              <a:gd name="f15" fmla="val 3050116"/>
              <a:gd name="f16" fmla="val 783166"/>
              <a:gd name="f17" fmla="val 2070100"/>
              <a:gd name="f18" fmla="val 543983"/>
              <a:gd name="f19" fmla="val 1947333"/>
              <a:gd name="f20" fmla="val 664633"/>
              <a:gd name="f21" fmla="val 1824566"/>
              <a:gd name="f22" fmla="val 785283"/>
              <a:gd name="f23" fmla="val 2436283"/>
              <a:gd name="f24" fmla="val 1229783"/>
              <a:gd name="f25" fmla="val 2493433"/>
              <a:gd name="f26" fmla="val 1413933"/>
              <a:gd name="f27" fmla="val 2550583"/>
              <a:gd name="f28" fmla="val 1598083"/>
              <a:gd name="f29" fmla="val 2400300"/>
              <a:gd name="f30" fmla="val 1731433"/>
              <a:gd name="f31" fmla="val 2290233"/>
              <a:gd name="f32" fmla="val 1769533"/>
              <a:gd name="f33" fmla="val 2180166"/>
              <a:gd name="f34" fmla="val 1807633"/>
              <a:gd name="f35" fmla="val 1957916"/>
              <a:gd name="f36" fmla="val 1833033"/>
              <a:gd name="f37" fmla="val 1642533"/>
              <a:gd name="f38" fmla="val 1708150"/>
              <a:gd name="f39" fmla="val 1473200"/>
              <a:gd name="f40" fmla="val 1634066"/>
              <a:gd name="f41" fmla="val 762000"/>
              <a:gd name="f42" fmla="val 1540933"/>
              <a:gd name="f43" fmla="val 753533"/>
              <a:gd name="f44" fmla="val 1447800"/>
              <a:gd name="f45" fmla="val 745066"/>
              <a:gd name="f46" fmla="val 1386416"/>
              <a:gd name="f47" fmla="val 1424516"/>
              <a:gd name="f48" fmla="val 1274233"/>
              <a:gd name="f49" fmla="val 1591733"/>
              <a:gd name="f50" fmla="val 1162050"/>
              <a:gd name="f51" fmla="val 1758950"/>
              <a:gd name="f52" fmla="val 956733"/>
              <a:gd name="f53" fmla="val 1801283"/>
              <a:gd name="f54" fmla="val 867833"/>
              <a:gd name="f55" fmla="val 1756833"/>
              <a:gd name="f56" fmla="val 778933"/>
              <a:gd name="f57" fmla="val 1712383"/>
              <a:gd name="f58" fmla="val 685800"/>
              <a:gd name="f59" fmla="val 1504950"/>
              <a:gd name="f60" fmla="val 740833"/>
              <a:gd name="f61" fmla="val 1325033"/>
              <a:gd name="f62" fmla="val 795866"/>
              <a:gd name="f63" fmla="val 1145116"/>
              <a:gd name="f64" fmla="val 1289050"/>
              <a:gd name="f65" fmla="val 1198033"/>
              <a:gd name="f66" fmla="val 677333"/>
              <a:gd name="f67" fmla="val 1107016"/>
              <a:gd name="f68" fmla="val 571500"/>
              <a:gd name="f69" fmla="val 389466"/>
              <a:gd name="f70" fmla="val 755650"/>
              <a:gd name="f71" fmla="val 194733"/>
              <a:gd name="f72" fmla="val 624416"/>
              <a:gd name="f73" fmla="val 383116"/>
              <a:gd name="f74" fmla="val 29633"/>
              <a:gd name="f75" fmla="val 283633"/>
              <a:gd name="f76" fmla="val 59266"/>
              <a:gd name="f77" fmla="val 184150"/>
              <a:gd name="f78" fmla="val 131233"/>
              <a:gd name="f79" fmla="val 372533"/>
              <a:gd name="f80" fmla="val 93133"/>
              <a:gd name="f81" fmla="val 639233"/>
              <a:gd name="f82" fmla="val 1187450"/>
              <a:gd name="f83" fmla="val 529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09950" h="1811866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2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16"/>
                  <a:pt x="f65" y="f66"/>
                </a:cubicBezTo>
                <a:cubicBezTo>
                  <a:pt x="f67" y="f68"/>
                  <a:pt x="f69" y="f70"/>
                  <a:pt x="f71" y="f14"/>
                </a:cubicBezTo>
                <a:cubicBezTo>
                  <a:pt x="f0" y="f72"/>
                  <a:pt x="f0" y="f73"/>
                  <a:pt x="f74" y="f75"/>
                </a:cubicBezTo>
                <a:cubicBezTo>
                  <a:pt x="f76" y="f77"/>
                  <a:pt x="f9" y="f78"/>
                  <a:pt x="f79" y="f80"/>
                </a:cubicBezTo>
                <a:cubicBezTo>
                  <a:pt x="f81" y="f4"/>
                  <a:pt x="f82" y="f83"/>
                  <a:pt x="f3" y="f4"/>
                </a:cubicBezTo>
                <a:close/>
              </a:path>
            </a:pathLst>
          </a:custGeom>
          <a:solidFill>
            <a:srgbClr val="F79646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9DE7A2EC-6E9B-4078-A0C8-3DF0393AFFB2}" type="slidenum">
              <a:t>33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Consistency Through Locking</a:t>
            </a:r>
          </a:p>
        </p:txBody>
      </p:sp>
      <p:sp>
        <p:nvSpPr>
          <p:cNvPr id="5" name="Oval 4"/>
          <p:cNvSpPr/>
          <p:nvPr/>
        </p:nvSpPr>
        <p:spPr>
          <a:xfrm>
            <a:off x="292752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val 98"/>
          <p:cNvSpPr/>
          <p:nvPr/>
        </p:nvSpPr>
        <p:spPr>
          <a:xfrm>
            <a:off x="441360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val 99"/>
          <p:cNvSpPr/>
          <p:nvPr/>
        </p:nvSpPr>
        <p:spPr>
          <a:xfrm>
            <a:off x="5899679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2105640" y="5213520"/>
            <a:ext cx="5007960" cy="402120"/>
            <a:chOff x="2105640" y="5213520"/>
            <a:chExt cx="5007960" cy="402120"/>
          </a:xfrm>
        </p:grpSpPr>
        <p:sp>
          <p:nvSpPr>
            <p:cNvPr id="9" name="Oval 101"/>
            <p:cNvSpPr/>
            <p:nvPr/>
          </p:nvSpPr>
          <p:spPr>
            <a:xfrm>
              <a:off x="6721560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02"/>
            <p:cNvSpPr/>
            <p:nvPr/>
          </p:nvSpPr>
          <p:spPr>
            <a:xfrm>
              <a:off x="518292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Oval 103"/>
            <p:cNvSpPr/>
            <p:nvPr/>
          </p:nvSpPr>
          <p:spPr>
            <a:xfrm>
              <a:off x="3644279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Oval 104"/>
            <p:cNvSpPr/>
            <p:nvPr/>
          </p:nvSpPr>
          <p:spPr>
            <a:xfrm>
              <a:off x="210564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2105640" y="2418480"/>
            <a:ext cx="5007960" cy="402120"/>
            <a:chOff x="2105640" y="2418480"/>
            <a:chExt cx="5007960" cy="402120"/>
          </a:xfrm>
        </p:grpSpPr>
        <p:sp>
          <p:nvSpPr>
            <p:cNvPr id="14" name="Oval 106"/>
            <p:cNvSpPr/>
            <p:nvPr/>
          </p:nvSpPr>
          <p:spPr>
            <a:xfrm>
              <a:off x="6721560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Oval 107"/>
            <p:cNvSpPr/>
            <p:nvPr/>
          </p:nvSpPr>
          <p:spPr>
            <a:xfrm>
              <a:off x="518292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Oval 108"/>
            <p:cNvSpPr/>
            <p:nvPr/>
          </p:nvSpPr>
          <p:spPr>
            <a:xfrm>
              <a:off x="3644279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Oval 109"/>
            <p:cNvSpPr/>
            <p:nvPr/>
          </p:nvSpPr>
          <p:spPr>
            <a:xfrm>
              <a:off x="210564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cxnSp>
        <p:nvCxnSpPr>
          <p:cNvPr id="18" name="Straight Arrow Connector 110"/>
          <p:cNvCxnSpPr/>
          <p:nvPr/>
        </p:nvCxnSpPr>
        <p:spPr>
          <a:xfrm flipV="1">
            <a:off x="2498040" y="26247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19" name="Straight Arrow Connector 111"/>
          <p:cNvCxnSpPr/>
          <p:nvPr/>
        </p:nvCxnSpPr>
        <p:spPr>
          <a:xfrm>
            <a:off x="4036679" y="261468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0" name="Straight Arrow Connector 112"/>
          <p:cNvCxnSpPr/>
          <p:nvPr/>
        </p:nvCxnSpPr>
        <p:spPr>
          <a:xfrm flipV="1">
            <a:off x="5575320" y="261468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1" name="Straight Arrow Connector 113"/>
          <p:cNvCxnSpPr/>
          <p:nvPr/>
        </p:nvCxnSpPr>
        <p:spPr>
          <a:xfrm flipV="1">
            <a:off x="3262320" y="2753280"/>
            <a:ext cx="43920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2" name="Straight Arrow Connector 114"/>
          <p:cNvCxnSpPr/>
          <p:nvPr/>
        </p:nvCxnSpPr>
        <p:spPr>
          <a:xfrm flipH="1" flipV="1">
            <a:off x="5517720" y="2763360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3" name="Straight Arrow Connector 115"/>
          <p:cNvCxnSpPr/>
          <p:nvPr/>
        </p:nvCxnSpPr>
        <p:spPr>
          <a:xfrm flipV="1">
            <a:off x="4748400" y="2763360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4" name="Straight Arrow Connector 116"/>
          <p:cNvCxnSpPr/>
          <p:nvPr/>
        </p:nvCxnSpPr>
        <p:spPr>
          <a:xfrm flipH="1" flipV="1">
            <a:off x="3979080" y="2753280"/>
            <a:ext cx="49176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5" name="Straight Arrow Connector 117"/>
          <p:cNvCxnSpPr/>
          <p:nvPr/>
        </p:nvCxnSpPr>
        <p:spPr>
          <a:xfrm flipV="1">
            <a:off x="2498040" y="54093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6" name="Straight Arrow Connector 118"/>
          <p:cNvCxnSpPr/>
          <p:nvPr/>
        </p:nvCxnSpPr>
        <p:spPr>
          <a:xfrm>
            <a:off x="4036679" y="540936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7" name="Straight Arrow Connector 119"/>
          <p:cNvCxnSpPr/>
          <p:nvPr/>
        </p:nvCxnSpPr>
        <p:spPr>
          <a:xfrm flipV="1">
            <a:off x="5575320" y="540936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8" name="Straight Arrow Connector 120"/>
          <p:cNvCxnSpPr/>
          <p:nvPr/>
        </p:nvCxnSpPr>
        <p:spPr>
          <a:xfrm flipH="1" flipV="1">
            <a:off x="3262320" y="4155839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9" name="Straight Arrow Connector 121"/>
          <p:cNvCxnSpPr/>
          <p:nvPr/>
        </p:nvCxnSpPr>
        <p:spPr>
          <a:xfrm flipV="1">
            <a:off x="5517720" y="4155839"/>
            <a:ext cx="43920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30" name="Straight Arrow Connector 122"/>
          <p:cNvCxnSpPr/>
          <p:nvPr/>
        </p:nvCxnSpPr>
        <p:spPr>
          <a:xfrm flipH="1" flipV="1">
            <a:off x="4748400" y="4155839"/>
            <a:ext cx="49176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31" name="Straight Arrow Connector 123"/>
          <p:cNvCxnSpPr/>
          <p:nvPr/>
        </p:nvCxnSpPr>
        <p:spPr>
          <a:xfrm flipV="1">
            <a:off x="3979080" y="4155839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pic>
        <p:nvPicPr>
          <p:cNvPr id="32" name="Picture 13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27520" y="35280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13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219039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3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471200" y="3562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37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58040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3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70400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47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70400" y="213552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58040" y="21006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49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57279" y="35280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0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35319" y="213552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5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676760" y="3569760"/>
            <a:ext cx="557640" cy="5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2"/>
          <p:cNvSpPr/>
          <p:nvPr/>
        </p:nvSpPr>
        <p:spPr>
          <a:xfrm>
            <a:off x="401040" y="1012679"/>
            <a:ext cx="82404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Acquire write-lock on center vertex, read-lock on adjacent.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6"/>
          <p:cNvSpPr/>
          <p:nvPr/>
        </p:nvSpPr>
        <p:spPr>
          <a:xfrm>
            <a:off x="3551400" y="2140920"/>
            <a:ext cx="3967559" cy="2282400"/>
          </a:xfrm>
          <a:custGeom>
            <a:avLst/>
            <a:gdLst>
              <a:gd name="f0" fmla="val 0"/>
              <a:gd name="f1" fmla="val 3409950"/>
              <a:gd name="f2" fmla="val 1811866"/>
              <a:gd name="f3" fmla="val 1629833"/>
              <a:gd name="f4" fmla="val 55033"/>
              <a:gd name="f5" fmla="val 2072216"/>
              <a:gd name="f6" fmla="val 57150"/>
              <a:gd name="f7" fmla="val 2760133"/>
              <a:gd name="f8" fmla="val 3026833"/>
              <a:gd name="f9" fmla="val 105833"/>
              <a:gd name="f10" fmla="val 3293533"/>
              <a:gd name="f11" fmla="val 211666"/>
              <a:gd name="f12" fmla="val 596900"/>
              <a:gd name="f13" fmla="val 3230033"/>
              <a:gd name="f14" fmla="val 690033"/>
              <a:gd name="f15" fmla="val 3050116"/>
              <a:gd name="f16" fmla="val 783166"/>
              <a:gd name="f17" fmla="val 2070100"/>
              <a:gd name="f18" fmla="val 543983"/>
              <a:gd name="f19" fmla="val 1947333"/>
              <a:gd name="f20" fmla="val 664633"/>
              <a:gd name="f21" fmla="val 1824566"/>
              <a:gd name="f22" fmla="val 785283"/>
              <a:gd name="f23" fmla="val 2436283"/>
              <a:gd name="f24" fmla="val 1229783"/>
              <a:gd name="f25" fmla="val 2493433"/>
              <a:gd name="f26" fmla="val 1413933"/>
              <a:gd name="f27" fmla="val 2550583"/>
              <a:gd name="f28" fmla="val 1598083"/>
              <a:gd name="f29" fmla="val 2400300"/>
              <a:gd name="f30" fmla="val 1731433"/>
              <a:gd name="f31" fmla="val 2290233"/>
              <a:gd name="f32" fmla="val 1769533"/>
              <a:gd name="f33" fmla="val 2180166"/>
              <a:gd name="f34" fmla="val 1807633"/>
              <a:gd name="f35" fmla="val 1957916"/>
              <a:gd name="f36" fmla="val 1833033"/>
              <a:gd name="f37" fmla="val 1642533"/>
              <a:gd name="f38" fmla="val 1708150"/>
              <a:gd name="f39" fmla="val 1473200"/>
              <a:gd name="f40" fmla="val 1634066"/>
              <a:gd name="f41" fmla="val 762000"/>
              <a:gd name="f42" fmla="val 1540933"/>
              <a:gd name="f43" fmla="val 753533"/>
              <a:gd name="f44" fmla="val 1447800"/>
              <a:gd name="f45" fmla="val 745066"/>
              <a:gd name="f46" fmla="val 1386416"/>
              <a:gd name="f47" fmla="val 1424516"/>
              <a:gd name="f48" fmla="val 1274233"/>
              <a:gd name="f49" fmla="val 1591733"/>
              <a:gd name="f50" fmla="val 1162050"/>
              <a:gd name="f51" fmla="val 1758950"/>
              <a:gd name="f52" fmla="val 956733"/>
              <a:gd name="f53" fmla="val 1801283"/>
              <a:gd name="f54" fmla="val 867833"/>
              <a:gd name="f55" fmla="val 1756833"/>
              <a:gd name="f56" fmla="val 778933"/>
              <a:gd name="f57" fmla="val 1712383"/>
              <a:gd name="f58" fmla="val 685800"/>
              <a:gd name="f59" fmla="val 1504950"/>
              <a:gd name="f60" fmla="val 740833"/>
              <a:gd name="f61" fmla="val 1325033"/>
              <a:gd name="f62" fmla="val 795866"/>
              <a:gd name="f63" fmla="val 1145116"/>
              <a:gd name="f64" fmla="val 1289050"/>
              <a:gd name="f65" fmla="val 1198033"/>
              <a:gd name="f66" fmla="val 677333"/>
              <a:gd name="f67" fmla="val 1107016"/>
              <a:gd name="f68" fmla="val 571500"/>
              <a:gd name="f69" fmla="val 389466"/>
              <a:gd name="f70" fmla="val 755650"/>
              <a:gd name="f71" fmla="val 194733"/>
              <a:gd name="f72" fmla="val 624416"/>
              <a:gd name="f73" fmla="val 383116"/>
              <a:gd name="f74" fmla="val 29633"/>
              <a:gd name="f75" fmla="val 283633"/>
              <a:gd name="f76" fmla="val 59266"/>
              <a:gd name="f77" fmla="val 184150"/>
              <a:gd name="f78" fmla="val 131233"/>
              <a:gd name="f79" fmla="val 372533"/>
              <a:gd name="f80" fmla="val 93133"/>
              <a:gd name="f81" fmla="val 639233"/>
              <a:gd name="f82" fmla="val 1187450"/>
              <a:gd name="f83" fmla="val 529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09950" h="1811866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2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16"/>
                  <a:pt x="f65" y="f66"/>
                </a:cubicBezTo>
                <a:cubicBezTo>
                  <a:pt x="f67" y="f68"/>
                  <a:pt x="f69" y="f70"/>
                  <a:pt x="f71" y="f14"/>
                </a:cubicBezTo>
                <a:cubicBezTo>
                  <a:pt x="f0" y="f72"/>
                  <a:pt x="f0" y="f73"/>
                  <a:pt x="f74" y="f75"/>
                </a:cubicBezTo>
                <a:cubicBezTo>
                  <a:pt x="f76" y="f77"/>
                  <a:pt x="f9" y="f78"/>
                  <a:pt x="f79" y="f80"/>
                </a:cubicBezTo>
                <a:cubicBezTo>
                  <a:pt x="f81" y="f4"/>
                  <a:pt x="f82" y="f83"/>
                  <a:pt x="f3" y="f4"/>
                </a:cubicBezTo>
                <a:close/>
              </a:path>
            </a:pathLst>
          </a:custGeom>
          <a:solidFill>
            <a:srgbClr val="F79646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Freeform 40"/>
          <p:cNvSpPr/>
          <p:nvPr/>
        </p:nvSpPr>
        <p:spPr>
          <a:xfrm rot="10800000">
            <a:off x="1829521" y="3562920"/>
            <a:ext cx="3967559" cy="2282400"/>
          </a:xfrm>
          <a:custGeom>
            <a:avLst/>
            <a:gdLst>
              <a:gd name="f0" fmla="val 0"/>
              <a:gd name="f1" fmla="val 3409950"/>
              <a:gd name="f2" fmla="val 1811866"/>
              <a:gd name="f3" fmla="val 1629833"/>
              <a:gd name="f4" fmla="val 55033"/>
              <a:gd name="f5" fmla="val 2072216"/>
              <a:gd name="f6" fmla="val 57150"/>
              <a:gd name="f7" fmla="val 2760133"/>
              <a:gd name="f8" fmla="val 3026833"/>
              <a:gd name="f9" fmla="val 105833"/>
              <a:gd name="f10" fmla="val 3293533"/>
              <a:gd name="f11" fmla="val 211666"/>
              <a:gd name="f12" fmla="val 596900"/>
              <a:gd name="f13" fmla="val 3230033"/>
              <a:gd name="f14" fmla="val 690033"/>
              <a:gd name="f15" fmla="val 3050116"/>
              <a:gd name="f16" fmla="val 783166"/>
              <a:gd name="f17" fmla="val 2070100"/>
              <a:gd name="f18" fmla="val 543983"/>
              <a:gd name="f19" fmla="val 1947333"/>
              <a:gd name="f20" fmla="val 664633"/>
              <a:gd name="f21" fmla="val 1824566"/>
              <a:gd name="f22" fmla="val 785283"/>
              <a:gd name="f23" fmla="val 2436283"/>
              <a:gd name="f24" fmla="val 1229783"/>
              <a:gd name="f25" fmla="val 2493433"/>
              <a:gd name="f26" fmla="val 1413933"/>
              <a:gd name="f27" fmla="val 2550583"/>
              <a:gd name="f28" fmla="val 1598083"/>
              <a:gd name="f29" fmla="val 2400300"/>
              <a:gd name="f30" fmla="val 1731433"/>
              <a:gd name="f31" fmla="val 2290233"/>
              <a:gd name="f32" fmla="val 1769533"/>
              <a:gd name="f33" fmla="val 2180166"/>
              <a:gd name="f34" fmla="val 1807633"/>
              <a:gd name="f35" fmla="val 1957916"/>
              <a:gd name="f36" fmla="val 1833033"/>
              <a:gd name="f37" fmla="val 1642533"/>
              <a:gd name="f38" fmla="val 1708150"/>
              <a:gd name="f39" fmla="val 1473200"/>
              <a:gd name="f40" fmla="val 1634066"/>
              <a:gd name="f41" fmla="val 762000"/>
              <a:gd name="f42" fmla="val 1540933"/>
              <a:gd name="f43" fmla="val 753533"/>
              <a:gd name="f44" fmla="val 1447800"/>
              <a:gd name="f45" fmla="val 745066"/>
              <a:gd name="f46" fmla="val 1386416"/>
              <a:gd name="f47" fmla="val 1424516"/>
              <a:gd name="f48" fmla="val 1274233"/>
              <a:gd name="f49" fmla="val 1591733"/>
              <a:gd name="f50" fmla="val 1162050"/>
              <a:gd name="f51" fmla="val 1758950"/>
              <a:gd name="f52" fmla="val 956733"/>
              <a:gd name="f53" fmla="val 1801283"/>
              <a:gd name="f54" fmla="val 867833"/>
              <a:gd name="f55" fmla="val 1756833"/>
              <a:gd name="f56" fmla="val 778933"/>
              <a:gd name="f57" fmla="val 1712383"/>
              <a:gd name="f58" fmla="val 685800"/>
              <a:gd name="f59" fmla="val 1504950"/>
              <a:gd name="f60" fmla="val 740833"/>
              <a:gd name="f61" fmla="val 1325033"/>
              <a:gd name="f62" fmla="val 795866"/>
              <a:gd name="f63" fmla="val 1145116"/>
              <a:gd name="f64" fmla="val 1289050"/>
              <a:gd name="f65" fmla="val 1198033"/>
              <a:gd name="f66" fmla="val 677333"/>
              <a:gd name="f67" fmla="val 1107016"/>
              <a:gd name="f68" fmla="val 571500"/>
              <a:gd name="f69" fmla="val 389466"/>
              <a:gd name="f70" fmla="val 755650"/>
              <a:gd name="f71" fmla="val 194733"/>
              <a:gd name="f72" fmla="val 624416"/>
              <a:gd name="f73" fmla="val 383116"/>
              <a:gd name="f74" fmla="val 29633"/>
              <a:gd name="f75" fmla="val 283633"/>
              <a:gd name="f76" fmla="val 59266"/>
              <a:gd name="f77" fmla="val 184150"/>
              <a:gd name="f78" fmla="val 131233"/>
              <a:gd name="f79" fmla="val 372533"/>
              <a:gd name="f80" fmla="val 93133"/>
              <a:gd name="f81" fmla="val 639233"/>
              <a:gd name="f82" fmla="val 1187450"/>
              <a:gd name="f83" fmla="val 52916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409950" h="1811866">
                <a:moveTo>
                  <a:pt x="f3" y="f4"/>
                </a:moveTo>
                <a:cubicBezTo>
                  <a:pt x="f5" y="f6"/>
                  <a:pt x="f7" y="f0"/>
                  <a:pt x="f8" y="f9"/>
                </a:cubicBezTo>
                <a:cubicBezTo>
                  <a:pt x="f10" y="f11"/>
                  <a:pt x="f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2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16"/>
                  <a:pt x="f65" y="f66"/>
                </a:cubicBezTo>
                <a:cubicBezTo>
                  <a:pt x="f67" y="f68"/>
                  <a:pt x="f69" y="f70"/>
                  <a:pt x="f71" y="f14"/>
                </a:cubicBezTo>
                <a:cubicBezTo>
                  <a:pt x="f0" y="f72"/>
                  <a:pt x="f0" y="f73"/>
                  <a:pt x="f74" y="f75"/>
                </a:cubicBezTo>
                <a:cubicBezTo>
                  <a:pt x="f76" y="f77"/>
                  <a:pt x="f9" y="f78"/>
                  <a:pt x="f79" y="f80"/>
                </a:cubicBezTo>
                <a:cubicBezTo>
                  <a:pt x="f81" y="f4"/>
                  <a:pt x="f82" y="f83"/>
                  <a:pt x="f3" y="f4"/>
                </a:cubicBezTo>
                <a:close/>
              </a:path>
            </a:pathLst>
          </a:custGeom>
          <a:solidFill>
            <a:srgbClr val="F79646"/>
          </a:solidFill>
          <a:ln w="25560">
            <a:solidFill>
              <a:srgbClr val="B66E33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Slide Number Placeholder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050D0A01-1861-4DF6-88F9-40BC1DB97D1C}" type="slidenum">
              <a:t>34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Consistency Through Locking</a:t>
            </a:r>
          </a:p>
        </p:txBody>
      </p:sp>
      <p:sp>
        <p:nvSpPr>
          <p:cNvPr id="5" name="Oval 4"/>
          <p:cNvSpPr/>
          <p:nvPr/>
        </p:nvSpPr>
        <p:spPr>
          <a:xfrm>
            <a:off x="292752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Oval 98"/>
          <p:cNvSpPr/>
          <p:nvPr/>
        </p:nvSpPr>
        <p:spPr>
          <a:xfrm>
            <a:off x="4413600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Oval 99"/>
          <p:cNvSpPr/>
          <p:nvPr/>
        </p:nvSpPr>
        <p:spPr>
          <a:xfrm>
            <a:off x="5899679" y="3821039"/>
            <a:ext cx="392040" cy="39204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8" name="Group 15"/>
          <p:cNvGrpSpPr/>
          <p:nvPr/>
        </p:nvGrpSpPr>
        <p:grpSpPr>
          <a:xfrm>
            <a:off x="2105640" y="5213520"/>
            <a:ext cx="5007960" cy="402120"/>
            <a:chOff x="2105640" y="5213520"/>
            <a:chExt cx="5007960" cy="402120"/>
          </a:xfrm>
        </p:grpSpPr>
        <p:sp>
          <p:nvSpPr>
            <p:cNvPr id="9" name="Oval 101"/>
            <p:cNvSpPr/>
            <p:nvPr/>
          </p:nvSpPr>
          <p:spPr>
            <a:xfrm>
              <a:off x="6721560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0" name="Oval 102"/>
            <p:cNvSpPr/>
            <p:nvPr/>
          </p:nvSpPr>
          <p:spPr>
            <a:xfrm>
              <a:off x="518292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1" name="Oval 103"/>
            <p:cNvSpPr/>
            <p:nvPr/>
          </p:nvSpPr>
          <p:spPr>
            <a:xfrm>
              <a:off x="3644279" y="521352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Oval 104"/>
            <p:cNvSpPr/>
            <p:nvPr/>
          </p:nvSpPr>
          <p:spPr>
            <a:xfrm>
              <a:off x="2105640" y="522360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3" name="Group 17"/>
          <p:cNvGrpSpPr/>
          <p:nvPr/>
        </p:nvGrpSpPr>
        <p:grpSpPr>
          <a:xfrm>
            <a:off x="2105640" y="2418480"/>
            <a:ext cx="5007960" cy="402120"/>
            <a:chOff x="2105640" y="2418480"/>
            <a:chExt cx="5007960" cy="402120"/>
          </a:xfrm>
        </p:grpSpPr>
        <p:sp>
          <p:nvSpPr>
            <p:cNvPr id="14" name="Oval 106"/>
            <p:cNvSpPr/>
            <p:nvPr/>
          </p:nvSpPr>
          <p:spPr>
            <a:xfrm>
              <a:off x="6721560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Oval 107"/>
            <p:cNvSpPr/>
            <p:nvPr/>
          </p:nvSpPr>
          <p:spPr>
            <a:xfrm>
              <a:off x="518292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Oval 108"/>
            <p:cNvSpPr/>
            <p:nvPr/>
          </p:nvSpPr>
          <p:spPr>
            <a:xfrm>
              <a:off x="3644279" y="241848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7" name="Oval 109"/>
            <p:cNvSpPr/>
            <p:nvPr/>
          </p:nvSpPr>
          <p:spPr>
            <a:xfrm>
              <a:off x="2105640" y="2428560"/>
              <a:ext cx="392040" cy="392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cxnSp>
        <p:nvCxnSpPr>
          <p:cNvPr id="18" name="Straight Arrow Connector 110"/>
          <p:cNvCxnSpPr/>
          <p:nvPr/>
        </p:nvCxnSpPr>
        <p:spPr>
          <a:xfrm flipV="1">
            <a:off x="2498040" y="26247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19" name="Straight Arrow Connector 111"/>
          <p:cNvCxnSpPr/>
          <p:nvPr/>
        </p:nvCxnSpPr>
        <p:spPr>
          <a:xfrm>
            <a:off x="4036679" y="261468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0" name="Straight Arrow Connector 112"/>
          <p:cNvCxnSpPr/>
          <p:nvPr/>
        </p:nvCxnSpPr>
        <p:spPr>
          <a:xfrm flipV="1">
            <a:off x="5575320" y="261468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1" name="Straight Arrow Connector 113"/>
          <p:cNvCxnSpPr/>
          <p:nvPr/>
        </p:nvCxnSpPr>
        <p:spPr>
          <a:xfrm flipV="1">
            <a:off x="3262320" y="2753280"/>
            <a:ext cx="43920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2" name="Straight Arrow Connector 114"/>
          <p:cNvCxnSpPr/>
          <p:nvPr/>
        </p:nvCxnSpPr>
        <p:spPr>
          <a:xfrm flipH="1" flipV="1">
            <a:off x="5517720" y="2763360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3" name="Straight Arrow Connector 115"/>
          <p:cNvCxnSpPr/>
          <p:nvPr/>
        </p:nvCxnSpPr>
        <p:spPr>
          <a:xfrm flipV="1">
            <a:off x="4748400" y="2763360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4" name="Straight Arrow Connector 116"/>
          <p:cNvCxnSpPr/>
          <p:nvPr/>
        </p:nvCxnSpPr>
        <p:spPr>
          <a:xfrm flipH="1" flipV="1">
            <a:off x="3979080" y="2753280"/>
            <a:ext cx="491760" cy="112500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5" name="Straight Arrow Connector 117"/>
          <p:cNvCxnSpPr/>
          <p:nvPr/>
        </p:nvCxnSpPr>
        <p:spPr>
          <a:xfrm flipV="1">
            <a:off x="2498040" y="5409360"/>
            <a:ext cx="1146239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6" name="Straight Arrow Connector 118"/>
          <p:cNvCxnSpPr/>
          <p:nvPr/>
        </p:nvCxnSpPr>
        <p:spPr>
          <a:xfrm>
            <a:off x="4036679" y="5409360"/>
            <a:ext cx="1146241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7" name="Straight Arrow Connector 119"/>
          <p:cNvCxnSpPr/>
          <p:nvPr/>
        </p:nvCxnSpPr>
        <p:spPr>
          <a:xfrm flipV="1">
            <a:off x="5575320" y="5409360"/>
            <a:ext cx="1146240" cy="1008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8" name="Straight Arrow Connector 120"/>
          <p:cNvCxnSpPr/>
          <p:nvPr/>
        </p:nvCxnSpPr>
        <p:spPr>
          <a:xfrm flipH="1" flipV="1">
            <a:off x="3262320" y="4155839"/>
            <a:ext cx="43920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29" name="Straight Arrow Connector 121"/>
          <p:cNvCxnSpPr/>
          <p:nvPr/>
        </p:nvCxnSpPr>
        <p:spPr>
          <a:xfrm flipV="1">
            <a:off x="5517720" y="4155839"/>
            <a:ext cx="43920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30" name="Straight Arrow Connector 122"/>
          <p:cNvCxnSpPr/>
          <p:nvPr/>
        </p:nvCxnSpPr>
        <p:spPr>
          <a:xfrm flipH="1" flipV="1">
            <a:off x="4748400" y="4155839"/>
            <a:ext cx="491760" cy="1125001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cxnSp>
        <p:nvCxnSpPr>
          <p:cNvPr id="31" name="Straight Arrow Connector 123"/>
          <p:cNvCxnSpPr/>
          <p:nvPr/>
        </p:nvCxnSpPr>
        <p:spPr>
          <a:xfrm flipV="1">
            <a:off x="3979080" y="4155839"/>
            <a:ext cx="491760" cy="1114920"/>
          </a:xfrm>
          <a:prstGeom prst="bentConnector3">
            <a:avLst/>
          </a:prstGeom>
          <a:noFill/>
          <a:ln w="25560">
            <a:solidFill>
              <a:srgbClr val="C0504D"/>
            </a:solidFill>
            <a:prstDash val="solid"/>
          </a:ln>
        </p:spPr>
      </p:cxnSp>
      <p:pic>
        <p:nvPicPr>
          <p:cNvPr id="32" name="Picture 13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927520" y="35280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135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219039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13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471200" y="3562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37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58040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Picture 13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70400" y="49392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Picture 47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270400" y="213552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Picture 48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58040" y="21006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49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957279" y="352800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Picture 50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35319" y="2135520"/>
            <a:ext cx="557640" cy="58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5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676760" y="3569760"/>
            <a:ext cx="557640" cy="58572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Rectangle 2"/>
          <p:cNvSpPr/>
          <p:nvPr/>
        </p:nvSpPr>
        <p:spPr>
          <a:xfrm>
            <a:off x="401040" y="1012679"/>
            <a:ext cx="82404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Acquire write-lock on center vertex, read-lock on adjacent.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ontent Placeholder 5"/>
          <p:cNvSpPr txBox="1">
            <a:spLocks/>
          </p:cNvSpPr>
          <p:nvPr/>
        </p:nvSpPr>
        <p:spPr bwMode="auto">
          <a:xfrm>
            <a:off x="581424" y="4440180"/>
            <a:ext cx="3307281" cy="11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</a:pPr>
            <a:r>
              <a:rPr lang="en-US" sz="2800" dirty="0" smtClean="0">
                <a:solidFill>
                  <a:srgbClr val="000000"/>
                </a:solidFill>
                <a:latin typeface="Tahoma"/>
              </a:rPr>
              <a:t>Solution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Pipelining</a:t>
            </a:r>
            <a:endParaRPr lang="en-US" sz="28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64" name="Rounded Rectangle 63"/>
          <p:cNvSpPr/>
          <p:nvPr/>
        </p:nvSpPr>
        <p:spPr bwMode="auto">
          <a:xfrm>
            <a:off x="5321594" y="3055385"/>
            <a:ext cx="931497" cy="731704"/>
          </a:xfrm>
          <a:prstGeom prst="roundRect">
            <a:avLst/>
          </a:prstGeom>
          <a:gradFill>
            <a:gsLst>
              <a:gs pos="0">
                <a:srgbClr val="02CA00"/>
              </a:gs>
              <a:gs pos="80000">
                <a:srgbClr val="00FF00"/>
              </a:gs>
              <a:gs pos="100000">
                <a:srgbClr val="00FF00"/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34" charset="0"/>
                <a:ea typeface="ＭＳ Ｐゴシック" pitchFamily="-111" charset="-128"/>
              </a:rPr>
              <a:t>CPU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6294754" y="3031949"/>
            <a:ext cx="1801919" cy="1752600"/>
          </a:xfrm>
          <a:prstGeom prst="roundRect">
            <a:avLst>
              <a:gd name="adj" fmla="val 11232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ahoma" pitchFamily="-64" charset="0"/>
              </a:rPr>
              <a:t>Machine 1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294754" y="4935034"/>
            <a:ext cx="1820545" cy="1752600"/>
            <a:chOff x="7098415" y="3048230"/>
            <a:chExt cx="1740784" cy="1752600"/>
          </a:xfrm>
        </p:grpSpPr>
        <p:sp>
          <p:nvSpPr>
            <p:cNvPr id="15" name="Rounded Rectangle 14"/>
            <p:cNvSpPr/>
            <p:nvPr/>
          </p:nvSpPr>
          <p:spPr bwMode="auto">
            <a:xfrm>
              <a:off x="7098415" y="3048230"/>
              <a:ext cx="1740784" cy="1752600"/>
            </a:xfrm>
            <a:prstGeom prst="roundRect">
              <a:avLst>
                <a:gd name="adj" fmla="val 11232"/>
              </a:avLst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  <a:latin typeface="Tahoma" pitchFamily="-64" charset="0"/>
                </a:rPr>
                <a:t>Machine 2</a:t>
              </a:r>
            </a:p>
          </p:txBody>
        </p:sp>
        <p:sp>
          <p:nvSpPr>
            <p:cNvPr id="16" name="Oval 15"/>
            <p:cNvSpPr/>
            <p:nvPr/>
          </p:nvSpPr>
          <p:spPr bwMode="auto">
            <a:xfrm>
              <a:off x="7559040" y="365783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50000"/>
                    </a:srgbClr>
                  </a:solidFill>
                  <a:latin typeface="Tahoma" pitchFamily="-64" charset="0"/>
                </a:rPr>
                <a:t>A</a:t>
              </a:r>
              <a:endParaRPr lang="en-US" sz="2400" baseline="-25000" dirty="0" smtClean="0">
                <a:solidFill>
                  <a:srgbClr val="FFFFFF">
                    <a:lumMod val="50000"/>
                  </a:srgbClr>
                </a:solidFill>
                <a:latin typeface="Tahoma" pitchFamily="-64" charset="0"/>
              </a:endParaRPr>
            </a:p>
          </p:txBody>
        </p:sp>
        <p:sp>
          <p:nvSpPr>
            <p:cNvPr id="17" name="Oval 16"/>
            <p:cNvSpPr/>
            <p:nvPr/>
          </p:nvSpPr>
          <p:spPr bwMode="auto">
            <a:xfrm>
              <a:off x="8321040" y="365783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ahoma" pitchFamily="-64" charset="0"/>
                </a:rPr>
                <a:t>C</a:t>
              </a:r>
              <a:endParaRPr lang="en-US" sz="2400" baseline="-25000" dirty="0" smtClean="0">
                <a:solidFill>
                  <a:srgbClr val="000000"/>
                </a:solidFill>
                <a:latin typeface="Tahoma" pitchFamily="-64" charset="0"/>
              </a:endParaRPr>
            </a:p>
          </p:txBody>
        </p:sp>
        <p:cxnSp>
          <p:nvCxnSpPr>
            <p:cNvPr id="18" name="Straight Connector 17"/>
            <p:cNvCxnSpPr>
              <a:stCxn id="16" idx="6"/>
              <a:endCxn id="17" idx="2"/>
            </p:cNvCxnSpPr>
            <p:nvPr/>
          </p:nvCxnSpPr>
          <p:spPr bwMode="auto">
            <a:xfrm>
              <a:off x="7924800" y="384071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 bwMode="auto">
            <a:xfrm>
              <a:off x="7559040" y="426743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50000"/>
                    </a:srgbClr>
                  </a:solidFill>
                  <a:latin typeface="Tahoma" pitchFamily="-64" charset="0"/>
                </a:rPr>
                <a:t>B</a:t>
              </a:r>
              <a:endParaRPr lang="en-US" sz="2400" baseline="-25000" dirty="0" smtClean="0">
                <a:solidFill>
                  <a:srgbClr val="FFFFFF">
                    <a:lumMod val="50000"/>
                  </a:srgbClr>
                </a:solidFill>
                <a:latin typeface="Tahoma" pitchFamily="-64" charset="0"/>
              </a:endParaRPr>
            </a:p>
          </p:txBody>
        </p:sp>
        <p:sp>
          <p:nvSpPr>
            <p:cNvPr id="20" name="Oval 19"/>
            <p:cNvSpPr/>
            <p:nvPr/>
          </p:nvSpPr>
          <p:spPr bwMode="auto">
            <a:xfrm>
              <a:off x="8321040" y="426743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ahoma" pitchFamily="-64" charset="0"/>
                </a:rPr>
                <a:t>D</a:t>
              </a:r>
              <a:endParaRPr lang="en-US" sz="2400" baseline="-25000" dirty="0" smtClean="0">
                <a:solidFill>
                  <a:srgbClr val="000000"/>
                </a:solidFill>
                <a:latin typeface="Tahoma" pitchFamily="-64" charset="0"/>
              </a:endParaRPr>
            </a:p>
          </p:txBody>
        </p:sp>
        <p:cxnSp>
          <p:nvCxnSpPr>
            <p:cNvPr id="21" name="Straight Connector 20"/>
            <p:cNvCxnSpPr>
              <a:stCxn id="19" idx="6"/>
              <a:endCxn id="20" idx="2"/>
            </p:cNvCxnSpPr>
            <p:nvPr/>
          </p:nvCxnSpPr>
          <p:spPr bwMode="auto">
            <a:xfrm>
              <a:off x="7924800" y="445031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20" idx="0"/>
              <a:endCxn id="17" idx="4"/>
            </p:cNvCxnSpPr>
            <p:nvPr/>
          </p:nvCxnSpPr>
          <p:spPr bwMode="auto">
            <a:xfrm flipV="1">
              <a:off x="8503920" y="402359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97" y="0"/>
            <a:ext cx="7620000" cy="1143000"/>
          </a:xfrm>
        </p:spPr>
        <p:txBody>
          <a:bodyPr/>
          <a:lstStyle/>
          <a:p>
            <a:r>
              <a:rPr lang="en-US" dirty="0" smtClean="0">
                <a:latin typeface="Calibri"/>
                <a:cs typeface="Calibri"/>
              </a:rPr>
              <a:t>Consistency Through Locking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10" name="Text Placeholder 3"/>
          <p:cNvSpPr txBox="1">
            <a:spLocks/>
          </p:cNvSpPr>
          <p:nvPr/>
        </p:nvSpPr>
        <p:spPr bwMode="auto">
          <a:xfrm>
            <a:off x="533400" y="950305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CC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ahoma"/>
              </a:rPr>
              <a:t>Multicore Setting</a:t>
            </a:r>
            <a:endParaRPr lang="en-US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399" y="1552170"/>
            <a:ext cx="3902691" cy="6858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PThread</a:t>
            </a:r>
            <a:r>
              <a:rPr lang="en-US" dirty="0" smtClean="0"/>
              <a:t> RW-Locks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517525" y="2331365"/>
            <a:ext cx="4041775" cy="639762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Blip>
                <a:blip r:embed="rId6"/>
              </a:buBlip>
              <a:defRPr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CC"/>
              </a:buClr>
              <a:buFont typeface="Wingdings" pitchFamily="2" charset="2"/>
              <a:buNone/>
            </a:pPr>
            <a:r>
              <a:rPr lang="en-US" b="1" dirty="0" smtClean="0">
                <a:solidFill>
                  <a:srgbClr val="000000"/>
                </a:solidFill>
                <a:latin typeface="Tahoma"/>
              </a:rPr>
              <a:t>Distributed Setting</a:t>
            </a:r>
            <a:endParaRPr lang="en-US" b="1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1" name="Content Placeholder 5"/>
          <p:cNvSpPr txBox="1">
            <a:spLocks/>
          </p:cNvSpPr>
          <p:nvPr/>
        </p:nvSpPr>
        <p:spPr bwMode="auto">
          <a:xfrm>
            <a:off x="474663" y="2851906"/>
            <a:ext cx="339426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3333CC"/>
              </a:buClr>
              <a:buFont typeface="Wingdings" pitchFamily="2" charset="2"/>
              <a:buNone/>
            </a:pPr>
            <a:endParaRPr lang="en-US" sz="2800" dirty="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42" name="Content Placeholder 2"/>
          <p:cNvSpPr>
            <a:spLocks noGrp="1"/>
          </p:cNvSpPr>
          <p:nvPr>
            <p:ph sz="half" idx="4294967295"/>
          </p:nvPr>
        </p:nvSpPr>
        <p:spPr>
          <a:xfrm>
            <a:off x="581424" y="2971127"/>
            <a:ext cx="4185200" cy="564039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Distributed Locks</a:t>
            </a:r>
          </a:p>
        </p:txBody>
      </p:sp>
      <p:sp>
        <p:nvSpPr>
          <p:cNvPr id="43" name="Content Placeholder 5"/>
          <p:cNvSpPr txBox="1">
            <a:spLocks/>
          </p:cNvSpPr>
          <p:nvPr/>
        </p:nvSpPr>
        <p:spPr bwMode="auto">
          <a:xfrm>
            <a:off x="561642" y="3508536"/>
            <a:ext cx="3307281" cy="1104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7388" indent="-2301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+mn-lt"/>
              </a:defRPr>
            </a:lvl2pPr>
            <a:lvl3pPr marL="10890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Blip>
                <a:blip r:embed="rId5"/>
              </a:buBlip>
              <a:defRPr sz="1800">
                <a:solidFill>
                  <a:schemeClr val="tx1"/>
                </a:solidFill>
                <a:latin typeface="+mn-lt"/>
              </a:defRPr>
            </a:lvl3pPr>
            <a:lvl4pPr marL="1546225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Blip>
                <a:blip r:embed="rId6"/>
              </a:buBlip>
              <a:defRPr sz="1600">
                <a:solidFill>
                  <a:schemeClr val="tx1"/>
                </a:solidFill>
                <a:latin typeface="+mn-lt"/>
              </a:defRPr>
            </a:lvl4pPr>
            <a:lvl5pPr marL="1995488" indent="-166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5pPr>
            <a:lvl6pPr marL="24526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6pPr>
            <a:lvl7pPr marL="29098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7pPr>
            <a:lvl8pPr marL="33670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8pPr>
            <a:lvl9pPr marL="3824288" indent="-16668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5000"/>
              <a:buFont typeface="Wingdings" pitchFamily="2" charset="2"/>
              <a:buBlip>
                <a:blip r:embed="rId7"/>
              </a:buBlip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3333CC"/>
              </a:buClr>
            </a:pPr>
            <a:r>
              <a:rPr lang="en-US" sz="2800" dirty="0" smtClean="0">
                <a:solidFill>
                  <a:srgbClr val="000000"/>
                </a:solidFill>
                <a:latin typeface="Tahoma"/>
              </a:rPr>
              <a:t>Challenges</a:t>
            </a:r>
          </a:p>
          <a:p>
            <a:pPr lvl="1">
              <a:buClr>
                <a:srgbClr val="FF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Tahoma"/>
              </a:rPr>
              <a:t>Latency</a:t>
            </a:r>
            <a:endParaRPr lang="en-US" sz="2800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111875" y="1552170"/>
            <a:ext cx="1584960" cy="1066800"/>
            <a:chOff x="6096000" y="3200400"/>
            <a:chExt cx="1584960" cy="1066800"/>
          </a:xfrm>
        </p:grpSpPr>
        <p:grpSp>
          <p:nvGrpSpPr>
            <p:cNvPr id="31" name="Group 30"/>
            <p:cNvGrpSpPr/>
            <p:nvPr/>
          </p:nvGrpSpPr>
          <p:grpSpPr>
            <a:xfrm>
              <a:off x="6096000" y="3200400"/>
              <a:ext cx="1584960" cy="1051560"/>
              <a:chOff x="6096000" y="3200400"/>
              <a:chExt cx="1584960" cy="1051560"/>
            </a:xfrm>
          </p:grpSpPr>
          <p:sp>
            <p:nvSpPr>
              <p:cNvPr id="33" name="Oval 32"/>
              <p:cNvSpPr/>
              <p:nvPr/>
            </p:nvSpPr>
            <p:spPr bwMode="auto">
              <a:xfrm>
                <a:off x="60960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>
                    <a:solidFill>
                      <a:srgbClr val="000000"/>
                    </a:solidFill>
                    <a:latin typeface="Tahoma" pitchFamily="-64" charset="0"/>
                  </a:rPr>
                  <a:t>A</a:t>
                </a:r>
                <a:endParaRPr lang="en-US" sz="2400" baseline="-25000" dirty="0" smtClean="0">
                  <a:solidFill>
                    <a:srgbClr val="000000"/>
                  </a:solidFill>
                  <a:latin typeface="Tahoma" pitchFamily="-64" charset="0"/>
                </a:endParaRPr>
              </a:p>
            </p:txBody>
          </p:sp>
          <p:sp>
            <p:nvSpPr>
              <p:cNvPr id="34" name="Oval 33"/>
              <p:cNvSpPr/>
              <p:nvPr/>
            </p:nvSpPr>
            <p:spPr bwMode="auto">
              <a:xfrm>
                <a:off x="7315200" y="32004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Tahoma" pitchFamily="-64" charset="0"/>
                  </a:rPr>
                  <a:t>C</a:t>
                </a:r>
                <a:endParaRPr lang="en-US" sz="2400" baseline="-25000" dirty="0" smtClean="0">
                  <a:solidFill>
                    <a:srgbClr val="000000"/>
                  </a:solidFill>
                  <a:latin typeface="Tahoma" pitchFamily="-64" charset="0"/>
                </a:endParaRPr>
              </a:p>
            </p:txBody>
          </p:sp>
          <p:cxnSp>
            <p:nvCxnSpPr>
              <p:cNvPr id="35" name="Straight Connector 34"/>
              <p:cNvCxnSpPr>
                <a:stCxn id="33" idx="6"/>
                <a:endCxn id="34" idx="2"/>
              </p:cNvCxnSpPr>
              <p:nvPr/>
            </p:nvCxnSpPr>
            <p:spPr bwMode="auto">
              <a:xfrm>
                <a:off x="6461760" y="33832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6" name="Oval 35"/>
              <p:cNvSpPr/>
              <p:nvPr/>
            </p:nvSpPr>
            <p:spPr bwMode="auto">
              <a:xfrm>
                <a:off x="60960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Tahoma" pitchFamily="-64" charset="0"/>
                  </a:rPr>
                  <a:t>B</a:t>
                </a:r>
                <a:endParaRPr lang="en-US" sz="2400" baseline="-25000" dirty="0" smtClean="0">
                  <a:solidFill>
                    <a:srgbClr val="000000"/>
                  </a:solidFill>
                  <a:latin typeface="Tahoma" pitchFamily="-64" charset="0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7315200" y="3886200"/>
                <a:ext cx="365760" cy="365760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9144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dirty="0" smtClean="0">
                    <a:solidFill>
                      <a:srgbClr val="000000"/>
                    </a:solidFill>
                    <a:latin typeface="Tahoma" pitchFamily="-64" charset="0"/>
                  </a:rPr>
                  <a:t>D</a:t>
                </a:r>
                <a:endParaRPr lang="en-US" sz="2400" baseline="-25000" dirty="0" smtClean="0">
                  <a:solidFill>
                    <a:srgbClr val="000000"/>
                  </a:solidFill>
                  <a:latin typeface="Tahoma" pitchFamily="-64" charset="0"/>
                </a:endParaRPr>
              </a:p>
            </p:txBody>
          </p:sp>
          <p:cxnSp>
            <p:nvCxnSpPr>
              <p:cNvPr id="38" name="Straight Connector 37"/>
              <p:cNvCxnSpPr>
                <a:stCxn id="36" idx="6"/>
                <a:endCxn id="37" idx="2"/>
              </p:cNvCxnSpPr>
              <p:nvPr/>
            </p:nvCxnSpPr>
            <p:spPr bwMode="auto">
              <a:xfrm>
                <a:off x="6461760" y="4069080"/>
                <a:ext cx="853440" cy="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37" idx="0"/>
                <a:endCxn id="34" idx="4"/>
              </p:cNvCxnSpPr>
              <p:nvPr/>
            </p:nvCxnSpPr>
            <p:spPr bwMode="auto">
              <a:xfrm flipV="1">
                <a:off x="74980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36" idx="0"/>
                <a:endCxn id="33" idx="4"/>
              </p:cNvCxnSpPr>
              <p:nvPr/>
            </p:nvCxnSpPr>
            <p:spPr bwMode="auto">
              <a:xfrm flipV="1">
                <a:off x="6278880" y="3566160"/>
                <a:ext cx="0" cy="320040"/>
              </a:xfrm>
              <a:prstGeom prst="lin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Curved Connector 31"/>
            <p:cNvCxnSpPr/>
            <p:nvPr/>
          </p:nvCxnSpPr>
          <p:spPr bwMode="auto">
            <a:xfrm rot="5400000">
              <a:off x="6362700" y="3619500"/>
              <a:ext cx="1066800" cy="228600"/>
            </a:xfrm>
            <a:prstGeom prst="curvedConnector3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764020" y="3637630"/>
            <a:ext cx="1127760" cy="975360"/>
            <a:chOff x="5486400" y="3657830"/>
            <a:chExt cx="1127760" cy="975360"/>
          </a:xfrm>
        </p:grpSpPr>
        <p:sp>
          <p:nvSpPr>
            <p:cNvPr id="23" name="Oval 22"/>
            <p:cNvSpPr/>
            <p:nvPr/>
          </p:nvSpPr>
          <p:spPr bwMode="auto">
            <a:xfrm>
              <a:off x="5486400" y="365783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ahoma" pitchFamily="-64" charset="0"/>
                </a:rPr>
                <a:t>A</a:t>
              </a:r>
              <a:endParaRPr lang="en-US" sz="2400" baseline="-25000" dirty="0" smtClean="0">
                <a:solidFill>
                  <a:srgbClr val="000000"/>
                </a:solidFill>
                <a:latin typeface="Tahoma" pitchFamily="-64" charset="0"/>
              </a:endParaRP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6248400" y="365783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FFFF">
                      <a:lumMod val="50000"/>
                    </a:srgbClr>
                  </a:solidFill>
                  <a:latin typeface="Tahoma" pitchFamily="-64" charset="0"/>
                </a:rPr>
                <a:t>C</a:t>
              </a:r>
              <a:endParaRPr lang="en-US" sz="2400" baseline="-25000" dirty="0" smtClean="0">
                <a:solidFill>
                  <a:srgbClr val="FFFFFF">
                    <a:lumMod val="50000"/>
                  </a:srgbClr>
                </a:solidFill>
                <a:latin typeface="Tahoma" pitchFamily="-64" charset="0"/>
              </a:endParaRPr>
            </a:p>
          </p:txBody>
        </p:sp>
        <p:cxnSp>
          <p:nvCxnSpPr>
            <p:cNvPr id="25" name="Straight Connector 24"/>
            <p:cNvCxnSpPr>
              <a:stCxn id="23" idx="6"/>
              <a:endCxn id="24" idx="2"/>
            </p:cNvCxnSpPr>
            <p:nvPr/>
          </p:nvCxnSpPr>
          <p:spPr bwMode="auto">
            <a:xfrm>
              <a:off x="5852160" y="384071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 bwMode="auto">
            <a:xfrm>
              <a:off x="5486400" y="4267430"/>
              <a:ext cx="365760" cy="36576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000000"/>
                  </a:solidFill>
                  <a:latin typeface="Tahoma" pitchFamily="-64" charset="0"/>
                </a:rPr>
                <a:t>B</a:t>
              </a:r>
              <a:endParaRPr lang="en-US" sz="2400" baseline="-25000" dirty="0" smtClean="0">
                <a:solidFill>
                  <a:srgbClr val="000000"/>
                </a:solidFill>
                <a:latin typeface="Tahoma" pitchFamily="-64" charset="0"/>
              </a:endParaRP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6248400" y="4267430"/>
              <a:ext cx="365760" cy="36576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srgbClr val="FFFFFF">
                      <a:lumMod val="50000"/>
                    </a:srgbClr>
                  </a:solidFill>
                  <a:latin typeface="Tahoma" pitchFamily="-64" charset="0"/>
                </a:rPr>
                <a:t>D</a:t>
              </a:r>
              <a:endParaRPr lang="en-US" sz="2400" baseline="-25000" dirty="0" smtClean="0">
                <a:solidFill>
                  <a:srgbClr val="FFFFFF">
                    <a:lumMod val="50000"/>
                  </a:srgbClr>
                </a:solidFill>
                <a:latin typeface="Tahoma" pitchFamily="-64" charset="0"/>
              </a:endParaRPr>
            </a:p>
          </p:txBody>
        </p:sp>
        <p:cxnSp>
          <p:nvCxnSpPr>
            <p:cNvPr id="28" name="Straight Connector 27"/>
            <p:cNvCxnSpPr>
              <a:stCxn id="26" idx="6"/>
              <a:endCxn id="27" idx="2"/>
            </p:cNvCxnSpPr>
            <p:nvPr/>
          </p:nvCxnSpPr>
          <p:spPr bwMode="auto">
            <a:xfrm>
              <a:off x="5852160" y="4450310"/>
              <a:ext cx="39624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6" idx="0"/>
              <a:endCxn id="23" idx="4"/>
            </p:cNvCxnSpPr>
            <p:nvPr/>
          </p:nvCxnSpPr>
          <p:spPr bwMode="auto">
            <a:xfrm flipV="1">
              <a:off x="5669280" y="4023590"/>
              <a:ext cx="0" cy="24384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8" name="Picture 13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865" y="3072780"/>
            <a:ext cx="557833" cy="586164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072" y="3055385"/>
            <a:ext cx="557833" cy="586164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9981" y="3072780"/>
            <a:ext cx="557833" cy="586164"/>
          </a:xfrm>
          <a:prstGeom prst="rect">
            <a:avLst/>
          </a:prstGeom>
        </p:spPr>
      </p:pic>
      <p:sp>
        <p:nvSpPr>
          <p:cNvPr id="137" name="Oval 136"/>
          <p:cNvSpPr/>
          <p:nvPr/>
        </p:nvSpPr>
        <p:spPr bwMode="auto">
          <a:xfrm>
            <a:off x="6755978" y="3643069"/>
            <a:ext cx="365760" cy="3657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Tahoma" pitchFamily="-64" charset="0"/>
              </a:rPr>
              <a:t>A</a:t>
            </a:r>
            <a:endParaRPr lang="en-US" sz="2400" baseline="-25000" dirty="0" smtClean="0">
              <a:solidFill>
                <a:srgbClr val="000000"/>
              </a:solidFill>
              <a:latin typeface="Tahoma" pitchFamily="-6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95AC5C-2115-43B4-93C1-A8C975FC4D86}" type="slidenum">
              <a:rPr lang="en-US" smtClean="0">
                <a:solidFill>
                  <a:srgbClr val="000000"/>
                </a:solidFill>
                <a:latin typeface="Tahoma"/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30941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2 -0.02662 L -0.13924 -0.0960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59259E-6 L 0.11268 0.04283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25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0.20955 0.3402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69" y="17014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44444E-6 L 0.12621 0.16365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21 0.16365 L -0.00018 -0.00024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9" y="-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267 0.04282 L -0.00018 -0.00024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42" y="-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955 0.34028 L -0.02048 -0.0002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-1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64" grpId="0" animBg="1"/>
      <p:bldP spid="14" grpId="0" animBg="1"/>
      <p:bldP spid="10" grpId="0"/>
      <p:bldP spid="11" grpId="0" build="p"/>
      <p:bldP spid="12" grpId="0"/>
      <p:bldP spid="42" grpId="0" build="p"/>
      <p:bldP spid="43" grpId="0"/>
      <p:bldP spid="137" grpId="0" animBg="1"/>
      <p:bldP spid="137" grpId="1" animBg="1"/>
      <p:bldP spid="137" grpId="2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 Pipel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381825CD-2B3C-4C28-9578-6687033AC382}" type="slidenum">
              <a:t>36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No Pipelining</a:t>
            </a:r>
          </a:p>
        </p:txBody>
      </p:sp>
      <p:sp>
        <p:nvSpPr>
          <p:cNvPr id="3" name="Rectangle 3"/>
          <p:cNvSpPr/>
          <p:nvPr/>
        </p:nvSpPr>
        <p:spPr>
          <a:xfrm>
            <a:off x="1962000" y="29955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1</a:t>
            </a:r>
          </a:p>
        </p:txBody>
      </p:sp>
      <p:sp>
        <p:nvSpPr>
          <p:cNvPr id="4" name="Straight Connector 5"/>
          <p:cNvSpPr/>
          <p:nvPr/>
        </p:nvSpPr>
        <p:spPr>
          <a:xfrm>
            <a:off x="4555440" y="2319120"/>
            <a:ext cx="0" cy="42382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8"/>
          <p:cNvSpPr/>
          <p:nvPr/>
        </p:nvSpPr>
        <p:spPr>
          <a:xfrm>
            <a:off x="5013360" y="353484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1</a:t>
            </a:r>
          </a:p>
        </p:txBody>
      </p:sp>
      <p:cxnSp>
        <p:nvCxnSpPr>
          <p:cNvPr id="6" name="Straight Arrow Connector 10"/>
          <p:cNvCxnSpPr/>
          <p:nvPr/>
        </p:nvCxnSpPr>
        <p:spPr>
          <a:xfrm>
            <a:off x="4086000" y="3168000"/>
            <a:ext cx="927000" cy="53927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7" name="Rectangle 11"/>
          <p:cNvSpPr/>
          <p:nvPr/>
        </p:nvSpPr>
        <p:spPr>
          <a:xfrm>
            <a:off x="1962000" y="41421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1 acquired</a:t>
            </a:r>
          </a:p>
        </p:txBody>
      </p:sp>
      <p:cxnSp>
        <p:nvCxnSpPr>
          <p:cNvPr id="8" name="Straight Arrow Connector 12"/>
          <p:cNvCxnSpPr/>
          <p:nvPr/>
        </p:nvCxnSpPr>
        <p:spPr>
          <a:xfrm flipH="1">
            <a:off x="4086000" y="3707279"/>
            <a:ext cx="927000" cy="60732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9" name="Rectangle 16"/>
          <p:cNvSpPr/>
          <p:nvPr/>
        </p:nvSpPr>
        <p:spPr>
          <a:xfrm>
            <a:off x="1962000" y="448704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update_function 1</a:t>
            </a:r>
          </a:p>
        </p:txBody>
      </p:sp>
      <p:sp>
        <p:nvSpPr>
          <p:cNvPr id="10" name="Rectangle 17"/>
          <p:cNvSpPr/>
          <p:nvPr/>
        </p:nvSpPr>
        <p:spPr>
          <a:xfrm>
            <a:off x="1962000" y="483228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release scope 1</a:t>
            </a:r>
          </a:p>
        </p:txBody>
      </p:sp>
      <p:cxnSp>
        <p:nvCxnSpPr>
          <p:cNvPr id="11" name="Straight Arrow Connector 18"/>
          <p:cNvCxnSpPr/>
          <p:nvPr/>
        </p:nvCxnSpPr>
        <p:spPr>
          <a:xfrm>
            <a:off x="4086000" y="5004720"/>
            <a:ext cx="927000" cy="677520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2" name="Rectangle 19"/>
          <p:cNvSpPr/>
          <p:nvPr/>
        </p:nvSpPr>
        <p:spPr>
          <a:xfrm>
            <a:off x="5013360" y="550980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release 1</a:t>
            </a:r>
          </a:p>
        </p:txBody>
      </p:sp>
      <p:sp>
        <p:nvSpPr>
          <p:cNvPr id="13" name="TextBox 24"/>
          <p:cNvSpPr/>
          <p:nvPr/>
        </p:nvSpPr>
        <p:spPr>
          <a:xfrm rot="5400000">
            <a:off x="-354420" y="4411981"/>
            <a:ext cx="6408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Time</a:t>
            </a:r>
          </a:p>
        </p:txBody>
      </p:sp>
      <p:sp>
        <p:nvSpPr>
          <p:cNvPr id="14" name="Down Arrow 25"/>
          <p:cNvSpPr/>
          <p:nvPr/>
        </p:nvSpPr>
        <p:spPr>
          <a:xfrm>
            <a:off x="610200" y="1863719"/>
            <a:ext cx="328320" cy="46933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0504D"/>
          </a:solidFill>
          <a:ln w="25560">
            <a:solidFill>
              <a:srgbClr val="8E3B3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6" name="Picture 3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084760" y="1645200"/>
            <a:ext cx="1563119" cy="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35640" y="1645200"/>
            <a:ext cx="1563119" cy="9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Up-Down Arrow 13"/>
          <p:cNvSpPr/>
          <p:nvPr/>
        </p:nvSpPr>
        <p:spPr>
          <a:xfrm>
            <a:off x="2286000" y="3317759"/>
            <a:ext cx="291600" cy="824040"/>
          </a:xfrm>
          <a:custGeom>
            <a:avLst>
              <a:gd name="f0" fmla="val 5400"/>
              <a:gd name="f1" fmla="val 43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10800"/>
              <a:gd name="f10" fmla="pin 0 f1 10800"/>
              <a:gd name="f11" fmla="val f9"/>
              <a:gd name="f12" fmla="val f10"/>
              <a:gd name="f13" fmla="+- 21600 0 f9"/>
              <a:gd name="f14" fmla="+- 21600 0 f10"/>
              <a:gd name="f15" fmla="+- 10800 0 f9"/>
              <a:gd name="f16" fmla="*/ f9 f7 1"/>
              <a:gd name="f17" fmla="*/ f10 f8 1"/>
              <a:gd name="f18" fmla="*/ f10 f15 1"/>
              <a:gd name="f19" fmla="*/ f11 f7 1"/>
              <a:gd name="f20" fmla="*/ f13 f7 1"/>
              <a:gd name="f21" fmla="*/ f18 1 10800"/>
              <a:gd name="f22" fmla="+- 21600 0 f21"/>
              <a:gd name="f23" fmla="*/ f21 f8 1"/>
              <a:gd name="f24" fmla="*/ f22 f8 1"/>
            </a:gdLst>
            <a:ahLst>
              <a:ahXY gdRefX="f0" minX="f4" maxX="f6" gdRefY="f1" minY="f4" maxY="f6">
                <a:pos x="f16" y="f1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3" r="f20" b="f24"/>
            <a:pathLst>
              <a:path w="21600" h="21600">
                <a:moveTo>
                  <a:pt x="f4" y="f12"/>
                </a:moveTo>
                <a:lnTo>
                  <a:pt x="f6" y="f4"/>
                </a:lnTo>
                <a:lnTo>
                  <a:pt x="f5" y="f12"/>
                </a:lnTo>
                <a:lnTo>
                  <a:pt x="f13" y="f12"/>
                </a:lnTo>
                <a:lnTo>
                  <a:pt x="f13" y="f14"/>
                </a:lnTo>
                <a:lnTo>
                  <a:pt x="f5" y="f14"/>
                </a:lnTo>
                <a:lnTo>
                  <a:pt x="f6" y="f5"/>
                </a:lnTo>
                <a:lnTo>
                  <a:pt x="f4" y="f14"/>
                </a:lnTo>
                <a:lnTo>
                  <a:pt x="f11" y="f14"/>
                </a:lnTo>
                <a:lnTo>
                  <a:pt x="f11" y="f12"/>
                </a:lnTo>
                <a:close/>
              </a:path>
            </a:pathLst>
          </a:custGeom>
          <a:solidFill>
            <a:srgbClr val="000000"/>
          </a:solidFill>
          <a:ln w="25560">
            <a:solidFill>
              <a:srgbClr val="000000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ipelining / Latency H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E2758F6C-3AF6-4D12-B432-D1EFDC1585DA}" type="slidenum">
              <a:t>37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Pipelining / Latency Hiding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990600"/>
            <a:ext cx="8305800" cy="1204913"/>
          </a:xfrm>
        </p:spPr>
        <p:txBody>
          <a:bodyPr/>
          <a:lstStyle/>
          <a:p>
            <a:pPr lvl="0">
              <a:spcBef>
                <a:spcPts val="558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Hide latency using pipelining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2000" y="29955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1</a:t>
            </a:r>
          </a:p>
        </p:txBody>
      </p:sp>
      <p:sp>
        <p:nvSpPr>
          <p:cNvPr id="5" name="Straight Connector 5"/>
          <p:cNvSpPr/>
          <p:nvPr/>
        </p:nvSpPr>
        <p:spPr>
          <a:xfrm>
            <a:off x="4555440" y="2319120"/>
            <a:ext cx="0" cy="42382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5013360" y="353484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1</a:t>
            </a:r>
          </a:p>
        </p:txBody>
      </p:sp>
      <p:cxnSp>
        <p:nvCxnSpPr>
          <p:cNvPr id="7" name="Straight Arrow Connector 10"/>
          <p:cNvCxnSpPr/>
          <p:nvPr/>
        </p:nvCxnSpPr>
        <p:spPr>
          <a:xfrm>
            <a:off x="4086000" y="3168000"/>
            <a:ext cx="927000" cy="53927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8" name="Rectangle 11"/>
          <p:cNvSpPr/>
          <p:nvPr/>
        </p:nvSpPr>
        <p:spPr>
          <a:xfrm>
            <a:off x="1962000" y="41421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1 acquired</a:t>
            </a:r>
          </a:p>
        </p:txBody>
      </p:sp>
      <p:cxnSp>
        <p:nvCxnSpPr>
          <p:cNvPr id="9" name="Straight Arrow Connector 12"/>
          <p:cNvCxnSpPr/>
          <p:nvPr/>
        </p:nvCxnSpPr>
        <p:spPr>
          <a:xfrm flipH="1">
            <a:off x="4086000" y="3707279"/>
            <a:ext cx="927000" cy="60732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0" name="Rectangle 16"/>
          <p:cNvSpPr/>
          <p:nvPr/>
        </p:nvSpPr>
        <p:spPr>
          <a:xfrm>
            <a:off x="1962000" y="51480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update_function 1</a:t>
            </a:r>
          </a:p>
        </p:txBody>
      </p:sp>
      <p:sp>
        <p:nvSpPr>
          <p:cNvPr id="11" name="Rectangle 17"/>
          <p:cNvSpPr/>
          <p:nvPr/>
        </p:nvSpPr>
        <p:spPr>
          <a:xfrm>
            <a:off x="1962000" y="55155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release scope 1</a:t>
            </a:r>
          </a:p>
        </p:txBody>
      </p:sp>
      <p:cxnSp>
        <p:nvCxnSpPr>
          <p:cNvPr id="12" name="Straight Arrow Connector 18"/>
          <p:cNvCxnSpPr/>
          <p:nvPr/>
        </p:nvCxnSpPr>
        <p:spPr>
          <a:xfrm>
            <a:off x="4086000" y="5688000"/>
            <a:ext cx="927000" cy="53351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3" name="Rectangle 19"/>
          <p:cNvSpPr/>
          <p:nvPr/>
        </p:nvSpPr>
        <p:spPr>
          <a:xfrm>
            <a:off x="5013360" y="604908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release 1</a:t>
            </a:r>
          </a:p>
        </p:txBody>
      </p:sp>
      <p:sp>
        <p:nvSpPr>
          <p:cNvPr id="14" name="Rectangle 20"/>
          <p:cNvSpPr/>
          <p:nvPr/>
        </p:nvSpPr>
        <p:spPr>
          <a:xfrm>
            <a:off x="1962000" y="33408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2</a:t>
            </a:r>
          </a:p>
        </p:txBody>
      </p:sp>
      <p:sp>
        <p:nvSpPr>
          <p:cNvPr id="15" name="TextBox 24"/>
          <p:cNvSpPr/>
          <p:nvPr/>
        </p:nvSpPr>
        <p:spPr>
          <a:xfrm rot="5400000">
            <a:off x="-354420" y="4411981"/>
            <a:ext cx="6408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Time</a:t>
            </a:r>
          </a:p>
        </p:txBody>
      </p:sp>
      <p:sp>
        <p:nvSpPr>
          <p:cNvPr id="16" name="Down Arrow 25"/>
          <p:cNvSpPr/>
          <p:nvPr/>
        </p:nvSpPr>
        <p:spPr>
          <a:xfrm>
            <a:off x="610200" y="1863719"/>
            <a:ext cx="328320" cy="46933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0504D"/>
          </a:solidFill>
          <a:ln w="25560">
            <a:solidFill>
              <a:srgbClr val="8E3B3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7" name="Rectangle 22"/>
          <p:cNvSpPr/>
          <p:nvPr/>
        </p:nvSpPr>
        <p:spPr>
          <a:xfrm>
            <a:off x="1962000" y="370764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3</a:t>
            </a:r>
          </a:p>
        </p:txBody>
      </p:sp>
      <p:sp>
        <p:nvSpPr>
          <p:cNvPr id="18" name="Rectangle 23"/>
          <p:cNvSpPr/>
          <p:nvPr/>
        </p:nvSpPr>
        <p:spPr>
          <a:xfrm>
            <a:off x="5019120" y="385992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2</a:t>
            </a:r>
          </a:p>
        </p:txBody>
      </p:sp>
      <p:sp>
        <p:nvSpPr>
          <p:cNvPr id="19" name="Rectangle 26"/>
          <p:cNvSpPr/>
          <p:nvPr/>
        </p:nvSpPr>
        <p:spPr>
          <a:xfrm>
            <a:off x="5019120" y="423360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3</a:t>
            </a:r>
          </a:p>
        </p:txBody>
      </p:sp>
      <p:cxnSp>
        <p:nvCxnSpPr>
          <p:cNvPr id="20" name="Straight Arrow Connector 27"/>
          <p:cNvCxnSpPr/>
          <p:nvPr/>
        </p:nvCxnSpPr>
        <p:spPr>
          <a:xfrm>
            <a:off x="4086000" y="3513240"/>
            <a:ext cx="933120" cy="51911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cxnSp>
        <p:nvCxnSpPr>
          <p:cNvPr id="21" name="Straight Arrow Connector 28"/>
          <p:cNvCxnSpPr/>
          <p:nvPr/>
        </p:nvCxnSpPr>
        <p:spPr>
          <a:xfrm>
            <a:off x="4086000" y="3880079"/>
            <a:ext cx="933120" cy="52596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cxnSp>
        <p:nvCxnSpPr>
          <p:cNvPr id="22" name="Straight Arrow Connector 29"/>
          <p:cNvCxnSpPr/>
          <p:nvPr/>
        </p:nvCxnSpPr>
        <p:spPr>
          <a:xfrm flipH="1">
            <a:off x="4086000" y="4032359"/>
            <a:ext cx="933120" cy="60804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23" name="Rectangle 30"/>
          <p:cNvSpPr/>
          <p:nvPr/>
        </p:nvSpPr>
        <p:spPr>
          <a:xfrm>
            <a:off x="1962000" y="44679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2 acquired</a:t>
            </a:r>
          </a:p>
        </p:txBody>
      </p:sp>
      <p:sp>
        <p:nvSpPr>
          <p:cNvPr id="24" name="Rectangle 31"/>
          <p:cNvSpPr/>
          <p:nvPr/>
        </p:nvSpPr>
        <p:spPr>
          <a:xfrm>
            <a:off x="1962000" y="479304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3 acquired</a:t>
            </a:r>
          </a:p>
        </p:txBody>
      </p:sp>
      <p:cxnSp>
        <p:nvCxnSpPr>
          <p:cNvPr id="25" name="Straight Arrow Connector 33"/>
          <p:cNvCxnSpPr/>
          <p:nvPr/>
        </p:nvCxnSpPr>
        <p:spPr>
          <a:xfrm flipH="1">
            <a:off x="4086000" y="4406040"/>
            <a:ext cx="933120" cy="559080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26" name="Rectangle 36"/>
          <p:cNvSpPr/>
          <p:nvPr/>
        </p:nvSpPr>
        <p:spPr>
          <a:xfrm>
            <a:off x="1962000" y="587628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update_function 2</a:t>
            </a:r>
          </a:p>
        </p:txBody>
      </p:sp>
      <p:sp>
        <p:nvSpPr>
          <p:cNvPr id="27" name="Rectangle 37"/>
          <p:cNvSpPr/>
          <p:nvPr/>
        </p:nvSpPr>
        <p:spPr>
          <a:xfrm>
            <a:off x="1962000" y="62442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release scope 2</a:t>
            </a:r>
          </a:p>
        </p:txBody>
      </p:sp>
      <p:pic>
        <p:nvPicPr>
          <p:cNvPr id="29" name="Picture 3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084760" y="1645200"/>
            <a:ext cx="1563119" cy="93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3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35640" y="1645200"/>
            <a:ext cx="1563119" cy="9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tency Hi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A646202D-B100-44AF-9EA1-FEC4D6AAF2A5}" type="slidenum">
              <a:t>38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Latency Hiding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990600"/>
            <a:ext cx="8305800" cy="1204913"/>
          </a:xfrm>
        </p:spPr>
        <p:txBody>
          <a:bodyPr/>
          <a:lstStyle/>
          <a:p>
            <a:pPr lvl="0">
              <a:spcBef>
                <a:spcPts val="558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Hide latency using request buffering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2000" y="29955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1</a:t>
            </a:r>
          </a:p>
        </p:txBody>
      </p:sp>
      <p:sp>
        <p:nvSpPr>
          <p:cNvPr id="5" name="Straight Connector 5"/>
          <p:cNvSpPr/>
          <p:nvPr/>
        </p:nvSpPr>
        <p:spPr>
          <a:xfrm>
            <a:off x="4555440" y="2319120"/>
            <a:ext cx="0" cy="4238280"/>
          </a:xfrm>
          <a:prstGeom prst="line">
            <a:avLst/>
          </a:prstGeom>
          <a:noFill/>
          <a:ln w="38160">
            <a:solidFill>
              <a:srgbClr val="000000"/>
            </a:solidFill>
            <a:prstDash val="solid"/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734920" y="1451160"/>
            <a:ext cx="470880" cy="118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620680" y="1451160"/>
            <a:ext cx="470880" cy="1185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/>
          <p:nvPr/>
        </p:nvSpPr>
        <p:spPr>
          <a:xfrm>
            <a:off x="5013360" y="353484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1</a:t>
            </a:r>
          </a:p>
        </p:txBody>
      </p:sp>
      <p:cxnSp>
        <p:nvCxnSpPr>
          <p:cNvPr id="9" name="Straight Arrow Connector 10"/>
          <p:cNvCxnSpPr/>
          <p:nvPr/>
        </p:nvCxnSpPr>
        <p:spPr>
          <a:xfrm>
            <a:off x="4086000" y="3168000"/>
            <a:ext cx="927000" cy="53927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0" name="Rectangle 11"/>
          <p:cNvSpPr/>
          <p:nvPr/>
        </p:nvSpPr>
        <p:spPr>
          <a:xfrm>
            <a:off x="1962000" y="41421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1 acquired</a:t>
            </a:r>
          </a:p>
        </p:txBody>
      </p:sp>
      <p:cxnSp>
        <p:nvCxnSpPr>
          <p:cNvPr id="11" name="Straight Arrow Connector 12"/>
          <p:cNvCxnSpPr/>
          <p:nvPr/>
        </p:nvCxnSpPr>
        <p:spPr>
          <a:xfrm flipH="1">
            <a:off x="4086000" y="3707279"/>
            <a:ext cx="927000" cy="60732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2" name="Rectangle 16"/>
          <p:cNvSpPr/>
          <p:nvPr/>
        </p:nvSpPr>
        <p:spPr>
          <a:xfrm>
            <a:off x="1962000" y="51480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update_function 1</a:t>
            </a:r>
          </a:p>
        </p:txBody>
      </p:sp>
      <p:sp>
        <p:nvSpPr>
          <p:cNvPr id="13" name="Rectangle 17"/>
          <p:cNvSpPr/>
          <p:nvPr/>
        </p:nvSpPr>
        <p:spPr>
          <a:xfrm>
            <a:off x="1962000" y="55155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release scope 1</a:t>
            </a:r>
          </a:p>
        </p:txBody>
      </p:sp>
      <p:cxnSp>
        <p:nvCxnSpPr>
          <p:cNvPr id="14" name="Straight Arrow Connector 18"/>
          <p:cNvCxnSpPr/>
          <p:nvPr/>
        </p:nvCxnSpPr>
        <p:spPr>
          <a:xfrm>
            <a:off x="4086000" y="5688000"/>
            <a:ext cx="927000" cy="53351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15" name="Rectangle 19"/>
          <p:cNvSpPr/>
          <p:nvPr/>
        </p:nvSpPr>
        <p:spPr>
          <a:xfrm>
            <a:off x="5013360" y="604908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release 1</a:t>
            </a:r>
          </a:p>
        </p:txBody>
      </p:sp>
      <p:sp>
        <p:nvSpPr>
          <p:cNvPr id="16" name="Rectangle 20"/>
          <p:cNvSpPr/>
          <p:nvPr/>
        </p:nvSpPr>
        <p:spPr>
          <a:xfrm>
            <a:off x="1962000" y="33408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2</a:t>
            </a:r>
          </a:p>
        </p:txBody>
      </p:sp>
      <p:sp>
        <p:nvSpPr>
          <p:cNvPr id="17" name="TextBox 24"/>
          <p:cNvSpPr/>
          <p:nvPr/>
        </p:nvSpPr>
        <p:spPr>
          <a:xfrm rot="5400000">
            <a:off x="-354420" y="4411981"/>
            <a:ext cx="640800" cy="364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Time</a:t>
            </a:r>
          </a:p>
        </p:txBody>
      </p:sp>
      <p:sp>
        <p:nvSpPr>
          <p:cNvPr id="18" name="Down Arrow 25"/>
          <p:cNvSpPr/>
          <p:nvPr/>
        </p:nvSpPr>
        <p:spPr>
          <a:xfrm>
            <a:off x="610200" y="1863719"/>
            <a:ext cx="328320" cy="46933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C0504D"/>
          </a:solidFill>
          <a:ln w="25560">
            <a:solidFill>
              <a:srgbClr val="8E3B38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Rectangle 22"/>
          <p:cNvSpPr/>
          <p:nvPr/>
        </p:nvSpPr>
        <p:spPr>
          <a:xfrm>
            <a:off x="1962000" y="370764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lock scope 3</a:t>
            </a:r>
          </a:p>
        </p:txBody>
      </p:sp>
      <p:sp>
        <p:nvSpPr>
          <p:cNvPr id="20" name="Rectangle 23"/>
          <p:cNvSpPr/>
          <p:nvPr/>
        </p:nvSpPr>
        <p:spPr>
          <a:xfrm>
            <a:off x="5019120" y="385992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2</a:t>
            </a:r>
          </a:p>
        </p:txBody>
      </p:sp>
      <p:sp>
        <p:nvSpPr>
          <p:cNvPr id="21" name="Rectangle 26"/>
          <p:cNvSpPr/>
          <p:nvPr/>
        </p:nvSpPr>
        <p:spPr>
          <a:xfrm>
            <a:off x="5019120" y="4233600"/>
            <a:ext cx="2468519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Process request 3</a:t>
            </a:r>
          </a:p>
        </p:txBody>
      </p:sp>
      <p:cxnSp>
        <p:nvCxnSpPr>
          <p:cNvPr id="22" name="Straight Arrow Connector 27"/>
          <p:cNvCxnSpPr/>
          <p:nvPr/>
        </p:nvCxnSpPr>
        <p:spPr>
          <a:xfrm>
            <a:off x="4086000" y="3513240"/>
            <a:ext cx="933120" cy="519119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cxnSp>
        <p:nvCxnSpPr>
          <p:cNvPr id="23" name="Straight Arrow Connector 28"/>
          <p:cNvCxnSpPr/>
          <p:nvPr/>
        </p:nvCxnSpPr>
        <p:spPr>
          <a:xfrm>
            <a:off x="4086000" y="3880079"/>
            <a:ext cx="933120" cy="52596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cxnSp>
        <p:nvCxnSpPr>
          <p:cNvPr id="24" name="Straight Arrow Connector 29"/>
          <p:cNvCxnSpPr/>
          <p:nvPr/>
        </p:nvCxnSpPr>
        <p:spPr>
          <a:xfrm flipH="1">
            <a:off x="4086000" y="4032359"/>
            <a:ext cx="933120" cy="608041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25" name="Rectangle 30"/>
          <p:cNvSpPr/>
          <p:nvPr/>
        </p:nvSpPr>
        <p:spPr>
          <a:xfrm>
            <a:off x="1962000" y="446796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2 acquired</a:t>
            </a:r>
          </a:p>
        </p:txBody>
      </p:sp>
      <p:sp>
        <p:nvSpPr>
          <p:cNvPr id="26" name="Rectangle 31"/>
          <p:cNvSpPr/>
          <p:nvPr/>
        </p:nvSpPr>
        <p:spPr>
          <a:xfrm>
            <a:off x="1962000" y="479304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scope 3 acquired</a:t>
            </a:r>
          </a:p>
        </p:txBody>
      </p:sp>
      <p:cxnSp>
        <p:nvCxnSpPr>
          <p:cNvPr id="27" name="Straight Arrow Connector 33"/>
          <p:cNvCxnSpPr/>
          <p:nvPr/>
        </p:nvCxnSpPr>
        <p:spPr>
          <a:xfrm flipH="1">
            <a:off x="4086000" y="4406040"/>
            <a:ext cx="933120" cy="559080"/>
          </a:xfrm>
          <a:prstGeom prst="bentConnector3">
            <a:avLst/>
          </a:prstGeom>
          <a:noFill/>
          <a:ln w="38160">
            <a:solidFill>
              <a:srgbClr val="0000FF"/>
            </a:solidFill>
            <a:prstDash val="solid"/>
            <a:round/>
            <a:tailEnd type="arrow"/>
          </a:ln>
        </p:spPr>
      </p:cxnSp>
      <p:sp>
        <p:nvSpPr>
          <p:cNvPr id="28" name="Rectangle 36"/>
          <p:cNvSpPr/>
          <p:nvPr/>
        </p:nvSpPr>
        <p:spPr>
          <a:xfrm>
            <a:off x="1962000" y="587628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update_function 2</a:t>
            </a:r>
          </a:p>
        </p:txBody>
      </p:sp>
      <p:sp>
        <p:nvSpPr>
          <p:cNvPr id="29" name="Rectangle 37"/>
          <p:cNvSpPr/>
          <p:nvPr/>
        </p:nvSpPr>
        <p:spPr>
          <a:xfrm>
            <a:off x="1962000" y="6244200"/>
            <a:ext cx="2124000" cy="34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ＭＳ Ｐゴシック" pitchFamily="2"/>
                <a:cs typeface="Mangal" pitchFamily="2"/>
              </a:rPr>
              <a:t>release scope 2</a:t>
            </a:r>
          </a:p>
        </p:txBody>
      </p:sp>
      <p:sp>
        <p:nvSpPr>
          <p:cNvPr id="30" name="Rectangle 40"/>
          <p:cNvSpPr/>
          <p:nvPr/>
        </p:nvSpPr>
        <p:spPr>
          <a:xfrm>
            <a:off x="-299160" y="904680"/>
            <a:ext cx="10778040" cy="583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aphicFrame>
        <p:nvGraphicFramePr>
          <p:cNvPr id="31" name="Table 41"/>
          <p:cNvGraphicFramePr>
            <a:graphicFrameLocks noGrp="1"/>
          </p:cNvGraphicFramePr>
          <p:nvPr/>
        </p:nvGraphicFramePr>
        <p:xfrm>
          <a:off x="1981800" y="2227680"/>
          <a:ext cx="4907879" cy="732599"/>
        </p:xfrm>
        <a:graphic>
          <a:graphicData uri="http://schemas.openxmlformats.org/drawingml/2006/table">
            <a:tbl>
              <a:tblPr/>
              <a:tblGrid>
                <a:gridCol w="2454119"/>
                <a:gridCol w="2453760"/>
              </a:tblGrid>
              <a:tr h="7325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0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No Pipelining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472 s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Table 42"/>
          <p:cNvGraphicFramePr>
            <a:graphicFrameLocks noGrp="1"/>
          </p:cNvGraphicFramePr>
          <p:nvPr/>
        </p:nvGraphicFramePr>
        <p:xfrm>
          <a:off x="1982880" y="2998800"/>
          <a:ext cx="4907879" cy="732599"/>
        </p:xfrm>
        <a:graphic>
          <a:graphicData uri="http://schemas.openxmlformats.org/drawingml/2006/table">
            <a:tbl>
              <a:tblPr/>
              <a:tblGrid>
                <a:gridCol w="2454119"/>
                <a:gridCol w="2453760"/>
              </a:tblGrid>
              <a:tr h="732599"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Pipelining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 sz="1800"/>
                      </a:pPr>
                      <a:r>
                        <a:rPr lang="en-US" sz="2800" b="1" i="0" u="none" strike="noStrike" kern="1200" spc="0">
                          <a:ln>
                            <a:noFill/>
                          </a:ln>
                          <a:solidFill>
                            <a:srgbClr val="000000"/>
                          </a:solidFill>
                          <a:latin typeface="Calibri" pitchFamily="18"/>
                          <a:ea typeface="Microsoft YaHei" pitchFamily="2"/>
                          <a:cs typeface="Mangal" pitchFamily="2"/>
                        </a:rPr>
                        <a:t>10 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3" name="Rounded Rectangular Callout 43"/>
          <p:cNvSpPr/>
          <p:nvPr/>
        </p:nvSpPr>
        <p:spPr>
          <a:xfrm>
            <a:off x="3057480" y="4227839"/>
            <a:ext cx="3118320" cy="706680"/>
          </a:xfrm>
          <a:custGeom>
            <a:avLst>
              <a:gd name="f0" fmla="val -2460"/>
              <a:gd name="f1" fmla="val -13374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200" b="1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34"/>
                <a:ea typeface="ＭＳ Ｐゴシック" pitchFamily="2"/>
                <a:cs typeface="Mangal" pitchFamily="2"/>
              </a:rPr>
              <a:t>47x Speedup</a:t>
            </a:r>
          </a:p>
        </p:txBody>
      </p:sp>
      <p:sp>
        <p:nvSpPr>
          <p:cNvPr id="34" name="Rectangle 44"/>
          <p:cNvSpPr/>
          <p:nvPr/>
        </p:nvSpPr>
        <p:spPr>
          <a:xfrm>
            <a:off x="690480" y="1050839"/>
            <a:ext cx="720072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0000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Residual BP on 190K Vertex 560K Edge Graph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Mangal" pitchFamily="2"/>
              </a:rPr>
              <a:t>4 Machines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deo Cosegm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249FA2F0-E08B-40E7-BE49-EB6D0135E9A4}" type="slidenum">
              <a:t>39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Video Cosegmentation</a:t>
            </a:r>
          </a:p>
        </p:txBody>
      </p:sp>
      <p:sp>
        <p:nvSpPr>
          <p:cNvPr id="3" name="Rectangle 88"/>
          <p:cNvSpPr/>
          <p:nvPr/>
        </p:nvSpPr>
        <p:spPr>
          <a:xfrm>
            <a:off x="493560" y="2880000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Rectangle 89"/>
          <p:cNvSpPr/>
          <p:nvPr/>
        </p:nvSpPr>
        <p:spPr>
          <a:xfrm>
            <a:off x="568080" y="2927159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Rectangle 90"/>
          <p:cNvSpPr/>
          <p:nvPr/>
        </p:nvSpPr>
        <p:spPr>
          <a:xfrm>
            <a:off x="493560" y="2227680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Rectangle 91"/>
          <p:cNvSpPr/>
          <p:nvPr/>
        </p:nvSpPr>
        <p:spPr>
          <a:xfrm>
            <a:off x="568080" y="2268360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Rectangle 86"/>
          <p:cNvSpPr/>
          <p:nvPr/>
        </p:nvSpPr>
        <p:spPr>
          <a:xfrm>
            <a:off x="493560" y="1591200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8" name="Rectangle 87"/>
          <p:cNvSpPr/>
          <p:nvPr/>
        </p:nvSpPr>
        <p:spPr>
          <a:xfrm>
            <a:off x="568080" y="1631880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Rectangle 77"/>
          <p:cNvSpPr/>
          <p:nvPr/>
        </p:nvSpPr>
        <p:spPr>
          <a:xfrm>
            <a:off x="493560" y="932759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Rectangle 78"/>
          <p:cNvSpPr/>
          <p:nvPr/>
        </p:nvSpPr>
        <p:spPr>
          <a:xfrm>
            <a:off x="568080" y="973080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1" name="Group 32"/>
          <p:cNvGrpSpPr/>
          <p:nvPr/>
        </p:nvGrpSpPr>
        <p:grpSpPr>
          <a:xfrm>
            <a:off x="4140360" y="1087560"/>
            <a:ext cx="4416120" cy="3282840"/>
            <a:chOff x="4140360" y="1087560"/>
            <a:chExt cx="4416120" cy="3282840"/>
          </a:xfrm>
        </p:grpSpPr>
        <p:pic>
          <p:nvPicPr>
            <p:cNvPr id="12" name="Picture 71"/>
            <p:cNvPicPr>
              <a:picLocks noChangeAspect="1"/>
            </p:cNvPicPr>
            <p:nvPr/>
          </p:nvPicPr>
          <p:blipFill>
            <a:blip r:embed="rId3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6137279" y="1087560"/>
              <a:ext cx="1879200" cy="140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74"/>
            <p:cNvPicPr>
              <a:picLocks noChangeAspect="1"/>
            </p:cNvPicPr>
            <p:nvPr/>
          </p:nvPicPr>
          <p:blipFill>
            <a:blip r:embed="rId4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6137279" y="2948400"/>
              <a:ext cx="1896119" cy="14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Right Arrow 123"/>
            <p:cNvSpPr/>
            <p:nvPr/>
          </p:nvSpPr>
          <p:spPr>
            <a:xfrm>
              <a:off x="4140360" y="1554119"/>
              <a:ext cx="1841039" cy="541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Right Arrow 124"/>
            <p:cNvSpPr/>
            <p:nvPr/>
          </p:nvSpPr>
          <p:spPr>
            <a:xfrm>
              <a:off x="4165560" y="3376080"/>
              <a:ext cx="1841039" cy="541800"/>
            </a:xfrm>
            <a:custGeom>
              <a:avLst>
                <a:gd name="f0" fmla="val 162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21600"/>
                <a:gd name="f10" fmla="pin 0 f1 10800"/>
                <a:gd name="f11" fmla="val f10"/>
                <a:gd name="f12" fmla="val f9"/>
                <a:gd name="f13" fmla="+- 21600 0 f10"/>
                <a:gd name="f14" fmla="*/ f9 f7 1"/>
                <a:gd name="f15" fmla="*/ f10 f8 1"/>
                <a:gd name="f16" fmla="*/ 0 f7 1"/>
                <a:gd name="f17" fmla="+- 21600 0 f12"/>
                <a:gd name="f18" fmla="*/ f13 f8 1"/>
                <a:gd name="f19" fmla="*/ f11 f8 1"/>
                <a:gd name="f20" fmla="*/ f17 f11 1"/>
                <a:gd name="f21" fmla="*/ f20 1 10800"/>
                <a:gd name="f22" fmla="+- f12 f21 0"/>
                <a:gd name="f23" fmla="*/ f22 f7 1"/>
              </a:gdLst>
              <a:ahLst>
                <a:ahXY gdRefX="f0" minX="f4" maxX="f5" gdRefY="f1" minY="f4" maxY="f6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" t="f19" r="f23" b="f18"/>
              <a:pathLst>
                <a:path w="21600" h="21600">
                  <a:moveTo>
                    <a:pt x="f4" y="f11"/>
                  </a:moveTo>
                  <a:lnTo>
                    <a:pt x="f12" y="f11"/>
                  </a:lnTo>
                  <a:lnTo>
                    <a:pt x="f12" y="f4"/>
                  </a:lnTo>
                  <a:lnTo>
                    <a:pt x="f5" y="f6"/>
                  </a:lnTo>
                  <a:lnTo>
                    <a:pt x="f12" y="f5"/>
                  </a:lnTo>
                  <a:lnTo>
                    <a:pt x="f12" y="f13"/>
                  </a:lnTo>
                  <a:lnTo>
                    <a:pt x="f4" y="f13"/>
                  </a:lnTo>
                  <a:close/>
                </a:path>
              </a:pathLst>
            </a:custGeom>
            <a:gradFill>
              <a:gsLst>
                <a:gs pos="0">
                  <a:srgbClr val="FFA7A4"/>
                </a:gs>
                <a:gs pos="100000">
                  <a:srgbClr val="FFE5E5"/>
                </a:gs>
              </a:gsLst>
              <a:lin ang="16200000"/>
            </a:gradFill>
            <a:ln w="9360">
              <a:solidFill>
                <a:srgbClr val="BE4B48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6" name="TextBox 125"/>
            <p:cNvSpPr/>
            <p:nvPr/>
          </p:nvSpPr>
          <p:spPr>
            <a:xfrm>
              <a:off x="5452560" y="2497320"/>
              <a:ext cx="31039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ahoma" pitchFamily="34"/>
                  <a:ea typeface="ＭＳ Ｐゴシック" pitchFamily="2"/>
                  <a:cs typeface="ＭＳ Ｐゴシック" pitchFamily="2"/>
                </a:rPr>
                <a:t>Segments mean the same</a:t>
              </a:r>
            </a:p>
          </p:txBody>
        </p:sp>
      </p:grpSp>
      <p:sp>
        <p:nvSpPr>
          <p:cNvPr id="17" name="Rectangle 145"/>
          <p:cNvSpPr/>
          <p:nvPr/>
        </p:nvSpPr>
        <p:spPr>
          <a:xfrm>
            <a:off x="496440" y="3531600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8" name="Rectangle 146"/>
          <p:cNvSpPr/>
          <p:nvPr/>
        </p:nvSpPr>
        <p:spPr>
          <a:xfrm>
            <a:off x="570960" y="3578400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9" name="Rectangle 147"/>
          <p:cNvSpPr/>
          <p:nvPr/>
        </p:nvSpPr>
        <p:spPr>
          <a:xfrm>
            <a:off x="496440" y="4177439"/>
            <a:ext cx="493560" cy="649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000000"/>
          </a:solidFill>
          <a:ln w="38160">
            <a:solidFill>
              <a:srgbClr val="000000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0" name="Rectangle 148"/>
          <p:cNvSpPr/>
          <p:nvPr/>
        </p:nvSpPr>
        <p:spPr>
          <a:xfrm>
            <a:off x="570960" y="4224239"/>
            <a:ext cx="347400" cy="55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1" name="Straight Connector 80"/>
          <p:cNvSpPr/>
          <p:nvPr/>
        </p:nvSpPr>
        <p:spPr>
          <a:xfrm flipH="1">
            <a:off x="514439" y="927720"/>
            <a:ext cx="1801" cy="3854520"/>
          </a:xfrm>
          <a:prstGeom prst="line">
            <a:avLst/>
          </a:prstGeom>
          <a:noFill/>
          <a:ln w="34920">
            <a:solidFill>
              <a:srgbClr val="FFFFFF"/>
            </a:solidFill>
            <a:custDash>
              <a:ds d="300000" sp="100000"/>
            </a:custDash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22" name="Straight Connector 81"/>
          <p:cNvSpPr/>
          <p:nvPr/>
        </p:nvSpPr>
        <p:spPr>
          <a:xfrm flipH="1">
            <a:off x="970920" y="928439"/>
            <a:ext cx="1440" cy="3854521"/>
          </a:xfrm>
          <a:prstGeom prst="line">
            <a:avLst/>
          </a:prstGeom>
          <a:noFill/>
          <a:ln w="34920">
            <a:solidFill>
              <a:srgbClr val="FFFFFF"/>
            </a:solidFill>
            <a:custDash>
              <a:ds d="300000" sp="100000"/>
            </a:custDash>
            <a:round/>
          </a:ln>
        </p:spPr>
        <p:txBody>
          <a:bodyPr vert="horz" wrap="square" lIns="90000" tIns="45000" rIns="90000" bIns="45000" anchor="ctr" anchorCtr="1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23" name="Group 31"/>
          <p:cNvGrpSpPr/>
          <p:nvPr/>
        </p:nvGrpSpPr>
        <p:grpSpPr>
          <a:xfrm>
            <a:off x="915480" y="973080"/>
            <a:ext cx="3135239" cy="3397679"/>
            <a:chOff x="915480" y="973080"/>
            <a:chExt cx="3135239" cy="3397679"/>
          </a:xfrm>
        </p:grpSpPr>
        <p:pic>
          <p:nvPicPr>
            <p:cNvPr id="24" name="Picture 73"/>
            <p:cNvPicPr>
              <a:picLocks noChangeAspect="1"/>
            </p:cNvPicPr>
            <p:nvPr/>
          </p:nvPicPr>
          <p:blipFill>
            <a:blip r:embed="rId5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154600" y="1087560"/>
              <a:ext cx="1879200" cy="14093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Picture 75"/>
            <p:cNvPicPr>
              <a:picLocks noChangeAspect="1"/>
            </p:cNvPicPr>
            <p:nvPr/>
          </p:nvPicPr>
          <p:blipFill>
            <a:blip r:embed="rId6">
              <a:lum bright="-50000"/>
              <a:alphaModFix/>
            </a:blip>
            <a:srcRect/>
            <a:stretch>
              <a:fillRect/>
            </a:stretch>
          </p:blipFill>
          <p:spPr>
            <a:xfrm>
              <a:off x="2154600" y="2948400"/>
              <a:ext cx="1896119" cy="142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Straight Connector 114"/>
            <p:cNvSpPr/>
            <p:nvPr/>
          </p:nvSpPr>
          <p:spPr>
            <a:xfrm flipV="1">
              <a:off x="918359" y="2948400"/>
              <a:ext cx="1236241" cy="620640"/>
            </a:xfrm>
            <a:prstGeom prst="line">
              <a:avLst/>
            </a:prstGeom>
            <a:noFill/>
            <a:ln w="38160">
              <a:solidFill>
                <a:srgbClr val="95B3D7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Straight Connector 117"/>
            <p:cNvSpPr/>
            <p:nvPr/>
          </p:nvSpPr>
          <p:spPr>
            <a:xfrm>
              <a:off x="915480" y="4135680"/>
              <a:ext cx="1239120" cy="235079"/>
            </a:xfrm>
            <a:prstGeom prst="line">
              <a:avLst/>
            </a:prstGeom>
            <a:noFill/>
            <a:ln w="38160">
              <a:solidFill>
                <a:srgbClr val="95B3D7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Straight Connector 111"/>
            <p:cNvSpPr/>
            <p:nvPr/>
          </p:nvSpPr>
          <p:spPr>
            <a:xfrm>
              <a:off x="918359" y="1530360"/>
              <a:ext cx="1236241" cy="966600"/>
            </a:xfrm>
            <a:prstGeom prst="line">
              <a:avLst/>
            </a:prstGeom>
            <a:noFill/>
            <a:ln w="38160">
              <a:solidFill>
                <a:srgbClr val="95B3D7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Straight Connector 109"/>
            <p:cNvSpPr/>
            <p:nvPr/>
          </p:nvSpPr>
          <p:spPr>
            <a:xfrm>
              <a:off x="918359" y="973080"/>
              <a:ext cx="1236241" cy="114120"/>
            </a:xfrm>
            <a:prstGeom prst="line">
              <a:avLst/>
            </a:prstGeom>
            <a:noFill/>
            <a:ln w="38160">
              <a:solidFill>
                <a:srgbClr val="95B3D7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30" name="Rectangle 30"/>
          <p:cNvSpPr/>
          <p:nvPr/>
        </p:nvSpPr>
        <p:spPr>
          <a:xfrm>
            <a:off x="918719" y="5594759"/>
            <a:ext cx="7038360" cy="11876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ＭＳ Ｐゴシック" pitchFamily="2"/>
              </a:rPr>
              <a:t>1740 Frames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ＭＳ Ｐゴシック" pitchFamily="2"/>
              </a:rPr>
              <a:t>Model: </a:t>
            </a:r>
            <a:r>
              <a:rPr lang="en-US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ＭＳ Ｐゴシック" pitchFamily="2"/>
              </a:rPr>
              <a:t>10.5 million nodes, 31 million edges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2400" b="1" i="0" u="none" strike="noStrike" kern="1200" spc="0">
              <a:ln>
                <a:noFill/>
              </a:ln>
              <a:solidFill>
                <a:srgbClr val="000000"/>
              </a:solidFill>
              <a:latin typeface="Tahoma" pitchFamily="34"/>
              <a:ea typeface="ＭＳ Ｐゴシック" pitchFamily="2"/>
              <a:cs typeface="ＭＳ Ｐゴシック" pitchFamily="2"/>
            </a:endParaRPr>
          </a:p>
        </p:txBody>
      </p:sp>
      <p:sp>
        <p:nvSpPr>
          <p:cNvPr id="31" name="Rectangle 31"/>
          <p:cNvSpPr/>
          <p:nvPr/>
        </p:nvSpPr>
        <p:spPr>
          <a:xfrm>
            <a:off x="970920" y="5012280"/>
            <a:ext cx="703836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ahoma" pitchFamily="34"/>
                <a:ea typeface="ＭＳ Ｐゴシック" pitchFamily="2"/>
                <a:cs typeface="ＭＳ Ｐゴシック" pitchFamily="2"/>
              </a:rPr>
              <a:t>Probabilistic Inference Task</a:t>
            </a:r>
          </a:p>
        </p:txBody>
      </p:sp>
      <p:sp>
        <p:nvSpPr>
          <p:cNvPr id="32" name="TextBox 4"/>
          <p:cNvSpPr/>
          <p:nvPr/>
        </p:nvSpPr>
        <p:spPr>
          <a:xfrm>
            <a:off x="-207000" y="5466960"/>
            <a:ext cx="184320" cy="461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/>
          <a:lstStyle/>
          <a:p>
            <a:pPr lvl="0"/>
            <a:r>
              <a:rPr lang="en-US"/>
              <a:t>Introduction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01564" y="1508616"/>
            <a:ext cx="8122297" cy="4588902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Problems with distributed Machine Learning and Data Mining algorithms?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How does </a:t>
            </a:r>
            <a:r>
              <a:rPr lang="en-US" dirty="0" err="1"/>
              <a:t>GraphLab</a:t>
            </a:r>
            <a:r>
              <a:rPr lang="en-US" dirty="0"/>
              <a:t> solves these issues?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Major Contributions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200" dirty="0"/>
              <a:t>A summary of common properties of MLDM algorithms and the limitations of existing large-scale frameworks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200" dirty="0"/>
              <a:t>A modified version of the </a:t>
            </a:r>
            <a:r>
              <a:rPr lang="en-US" sz="2200" dirty="0" err="1"/>
              <a:t>GraphLab</a:t>
            </a:r>
            <a:r>
              <a:rPr lang="en-US" sz="2200" dirty="0"/>
              <a:t> abstraction and execution model tailored to the distributed setting</a:t>
            </a:r>
          </a:p>
          <a:p>
            <a:pPr lvl="0">
              <a:buNone/>
            </a:pPr>
            <a:endParaRPr lang="en-US" sz="2200" dirty="0"/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Video Coseg. Speedu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16439" y="1165680"/>
            <a:ext cx="6948720" cy="5406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9"/>
          <p:cNvSpPr/>
          <p:nvPr/>
        </p:nvSpPr>
        <p:spPr>
          <a:xfrm>
            <a:off x="2070000" y="1269720"/>
            <a:ext cx="6244920" cy="45918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4DC4D8C0-4EB9-4EB0-8D49-7BE11D71992E}" type="slidenum">
              <a:t>40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Video Coseg. Speedups</a:t>
            </a:r>
          </a:p>
        </p:txBody>
      </p:sp>
      <p:grpSp>
        <p:nvGrpSpPr>
          <p:cNvPr id="6" name="Group 19"/>
          <p:cNvGrpSpPr/>
          <p:nvPr/>
        </p:nvGrpSpPr>
        <p:grpSpPr>
          <a:xfrm>
            <a:off x="2000519" y="3131279"/>
            <a:ext cx="5914439" cy="2817719"/>
            <a:chOff x="2000519" y="3131279"/>
            <a:chExt cx="5914439" cy="2817719"/>
          </a:xfrm>
        </p:grpSpPr>
        <p:sp>
          <p:nvSpPr>
            <p:cNvPr id="7" name="Freeform 8"/>
            <p:cNvSpPr/>
            <p:nvPr/>
          </p:nvSpPr>
          <p:spPr>
            <a:xfrm>
              <a:off x="2000519" y="3131279"/>
              <a:ext cx="5914439" cy="2817719"/>
            </a:xfrm>
            <a:custGeom>
              <a:avLst/>
              <a:gdLst>
                <a:gd name="f0" fmla="val 0"/>
                <a:gd name="f1" fmla="val 5914787"/>
                <a:gd name="f2" fmla="val 2817998"/>
                <a:gd name="f3" fmla="val 117426"/>
                <a:gd name="f4" fmla="val 2719426"/>
                <a:gd name="f5" fmla="val 223255"/>
                <a:gd name="f6" fmla="val 2615056"/>
                <a:gd name="f7" fmla="val 434911"/>
                <a:gd name="f8" fmla="val 2470097"/>
                <a:gd name="f9" fmla="val 646567"/>
                <a:gd name="f10" fmla="val 2325138"/>
                <a:gd name="f11" fmla="val 994496"/>
                <a:gd name="f12" fmla="val 2130894"/>
                <a:gd name="f13" fmla="val 1269939"/>
                <a:gd name="f14" fmla="val 1948246"/>
                <a:gd name="f15" fmla="val 1545382"/>
                <a:gd name="f16" fmla="val 1765598"/>
                <a:gd name="f17" fmla="val 1829525"/>
                <a:gd name="f18" fmla="val 1539462"/>
                <a:gd name="f19" fmla="val 2087572"/>
                <a:gd name="f20" fmla="val 1374209"/>
                <a:gd name="f21" fmla="val 2345619"/>
                <a:gd name="f22" fmla="val 1208956"/>
                <a:gd name="f23" fmla="val 2432601"/>
                <a:gd name="f24" fmla="val 1107485"/>
                <a:gd name="f25" fmla="val 2818222"/>
                <a:gd name="f26" fmla="val 956728"/>
                <a:gd name="f27" fmla="val 3203843"/>
                <a:gd name="f28" fmla="val 805971"/>
                <a:gd name="f29" fmla="val 4401297"/>
                <a:gd name="f30" fmla="val 469666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5914787" h="2817998">
                  <a:moveTo>
                    <a:pt x="f0" y="f2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30"/>
                  </a:cubicBezTo>
                  <a:lnTo>
                    <a:pt x="f1" y="f0"/>
                  </a:lnTo>
                </a:path>
              </a:pathLst>
            </a:custGeom>
            <a:noFill/>
            <a:ln w="76320">
              <a:solidFill>
                <a:srgbClr val="0000FF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cxnSp>
          <p:nvCxnSpPr>
            <p:cNvPr id="8" name="Straight Arrow Connector 14"/>
            <p:cNvCxnSpPr/>
            <p:nvPr/>
          </p:nvCxnSpPr>
          <p:spPr>
            <a:xfrm flipV="1">
              <a:off x="5792760" y="3652919"/>
              <a:ext cx="574200" cy="1039321"/>
            </a:xfrm>
            <a:prstGeom prst="bentConnector3">
              <a:avLst/>
            </a:prstGeom>
            <a:noFill/>
            <a:ln w="38160">
              <a:solidFill>
                <a:srgbClr val="3A5F8B"/>
              </a:solidFill>
              <a:prstDash val="solid"/>
              <a:tailEnd type="arrow"/>
            </a:ln>
          </p:spPr>
        </p:cxnSp>
        <p:sp>
          <p:nvSpPr>
            <p:cNvPr id="9" name="Rectangle 15"/>
            <p:cNvSpPr/>
            <p:nvPr/>
          </p:nvSpPr>
          <p:spPr>
            <a:xfrm>
              <a:off x="5024520" y="4692600"/>
              <a:ext cx="1494719" cy="541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4F81BD"/>
            </a:solidFill>
            <a:ln w="25560">
              <a:solidFill>
                <a:srgbClr val="3A5F8B"/>
              </a:solidFill>
              <a:prstDash val="solid"/>
            </a:ln>
          </p:spPr>
          <p:txBody>
            <a:bodyPr vert="horz" wrap="square" lIns="0" tIns="0" rIns="0" bIns="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Mangal" pitchFamily="2"/>
                </a:rPr>
                <a:t>GraphLab</a:t>
              </a:r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2052720" y="1321920"/>
            <a:ext cx="5862599" cy="4592159"/>
            <a:chOff x="2052720" y="1321920"/>
            <a:chExt cx="5862599" cy="4592159"/>
          </a:xfrm>
        </p:grpSpPr>
        <p:sp>
          <p:nvSpPr>
            <p:cNvPr id="11" name="Straight Connector 6"/>
            <p:cNvSpPr/>
            <p:nvPr/>
          </p:nvSpPr>
          <p:spPr>
            <a:xfrm flipV="1">
              <a:off x="2052720" y="1321920"/>
              <a:ext cx="5862599" cy="4592159"/>
            </a:xfrm>
            <a:prstGeom prst="line">
              <a:avLst/>
            </a:prstGeom>
            <a:noFill/>
            <a:ln w="76320">
              <a:solidFill>
                <a:srgbClr val="FF0000"/>
              </a:solidFill>
              <a:prstDash val="solid"/>
              <a:round/>
            </a:ln>
          </p:spPr>
          <p:txBody>
            <a:bodyPr vert="horz" wrap="square" lIns="90000" tIns="45000" rIns="90000" bIns="45000" anchor="ctr" anchorCtr="1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cxnSp>
          <p:nvCxnSpPr>
            <p:cNvPr id="12" name="Straight Arrow Connector 10"/>
            <p:cNvCxnSpPr/>
            <p:nvPr/>
          </p:nvCxnSpPr>
          <p:spPr>
            <a:xfrm>
              <a:off x="5426280" y="2114280"/>
              <a:ext cx="940680" cy="270719"/>
            </a:xfrm>
            <a:prstGeom prst="bentConnector3">
              <a:avLst/>
            </a:prstGeom>
            <a:noFill/>
            <a:ln w="38160">
              <a:solidFill>
                <a:srgbClr val="5E4977"/>
              </a:solidFill>
              <a:prstDash val="solid"/>
              <a:tailEnd type="arrow"/>
            </a:ln>
          </p:spPr>
        </p:cxnSp>
        <p:sp>
          <p:nvSpPr>
            <p:cNvPr id="13" name="Rectangle 11"/>
            <p:cNvSpPr/>
            <p:nvPr/>
          </p:nvSpPr>
          <p:spPr>
            <a:xfrm>
              <a:off x="3931560" y="1843919"/>
              <a:ext cx="1494719" cy="541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8064A2"/>
            </a:solidFill>
            <a:ln w="25560">
              <a:solidFill>
                <a:srgbClr val="5E4977"/>
              </a:solidFill>
              <a:prstDash val="solid"/>
            </a:ln>
          </p:spPr>
          <p:txBody>
            <a:bodyPr vert="horz" wrap="square" lIns="0" tIns="0" rIns="0" bIns="0" anchor="ctr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0" i="0" u="none" strike="noStrike" kern="1200" spc="0">
                  <a:ln>
                    <a:noFill/>
                  </a:ln>
                  <a:solidFill>
                    <a:srgbClr val="FFFFFF"/>
                  </a:solidFill>
                  <a:latin typeface="Calibri" pitchFamily="18"/>
                  <a:ea typeface="Microsoft YaHei" pitchFamily="2"/>
                  <a:cs typeface="Mangal" pitchFamily="2"/>
                </a:rPr>
                <a:t>Ideal</a:t>
              </a:r>
            </a:p>
          </p:txBody>
        </p:sp>
      </p:grpSp>
      <p:sp>
        <p:nvSpPr>
          <p:cNvPr id="14" name="TextBox 16"/>
          <p:cNvSpPr/>
          <p:nvPr/>
        </p:nvSpPr>
        <p:spPr>
          <a:xfrm>
            <a:off x="3557880" y="6286319"/>
            <a:ext cx="227268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# machines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128960" y="2584800"/>
            <a:ext cx="6831720" cy="2239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2E5F99"/>
              </a:gs>
              <a:gs pos="100000">
                <a:srgbClr val="397BCA"/>
              </a:gs>
            </a:gsLst>
            <a:lin ang="16200000"/>
          </a:gradFill>
          <a:ln>
            <a:noFill/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18"/>
                <a:ea typeface="Microsoft YaHei" pitchFamily="2"/>
                <a:cs typeface="Mangal" pitchFamily="2"/>
              </a:rPr>
              <a:t>What if machines fail?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0" i="0" u="none" strike="noStrike" kern="1200" spc="0">
                <a:ln>
                  <a:noFill/>
                </a:ln>
                <a:solidFill>
                  <a:srgbClr val="FFFFFF"/>
                </a:solidFill>
                <a:latin typeface="Tahoma" pitchFamily="18"/>
                <a:ea typeface="Microsoft YaHei" pitchFamily="2"/>
                <a:cs typeface="Mangal" pitchFamily="2"/>
              </a:rPr>
              <a:t>How do we provide fault tolerance?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19200"/>
            <a:ext cx="6400800" cy="1676400"/>
          </a:xfrm>
        </p:spPr>
        <p:txBody>
          <a:bodyPr/>
          <a:lstStyle/>
          <a:p>
            <a:pPr lvl="0"/>
            <a:r>
              <a:rPr lang="en-US" sz="4400"/>
              <a:t>Checkpoint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3352800"/>
            <a:ext cx="6400800" cy="1752600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4400">
                <a:solidFill>
                  <a:srgbClr val="1F497D"/>
                </a:solidFill>
              </a:rPr>
              <a:t>1: Stop the world</a:t>
            </a:r>
          </a:p>
          <a:p>
            <a:pPr lvl="0">
              <a:spcAft>
                <a:spcPts val="0"/>
              </a:spcAft>
            </a:pPr>
            <a:r>
              <a:rPr lang="en-US" sz="4400">
                <a:solidFill>
                  <a:srgbClr val="1F497D"/>
                </a:solidFill>
              </a:rPr>
              <a:t>2: Write state to disk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napshot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73734AA6-5D7F-4E54-97CE-FE2F0D385460}" type="slidenum">
              <a:t>43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Snapshot Performance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372960" y="1314000"/>
            <a:ext cx="7568280" cy="54896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8"/>
          <p:cNvSpPr/>
          <p:nvPr/>
        </p:nvSpPr>
        <p:spPr>
          <a:xfrm>
            <a:off x="2145240" y="1768680"/>
            <a:ext cx="5583960" cy="4261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38160">
            <a:solidFill>
              <a:srgbClr val="FFFFFF"/>
            </a:solidFill>
            <a:prstDash val="solid"/>
            <a:round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2119320" y="1800360"/>
            <a:ext cx="3618000" cy="4221000"/>
          </a:xfrm>
          <a:custGeom>
            <a:avLst/>
            <a:gdLst>
              <a:gd name="f0" fmla="val 0"/>
              <a:gd name="f1" fmla="val 3618458"/>
              <a:gd name="f2" fmla="val 4221319"/>
              <a:gd name="f3" fmla="val 112352"/>
              <a:gd name="f4" fmla="val 4029249"/>
              <a:gd name="f5" fmla="val 490874"/>
              <a:gd name="f6" fmla="val 3311389"/>
              <a:gd name="f7" fmla="val 539289"/>
              <a:gd name="f8" fmla="val 3299381"/>
              <a:gd name="f9" fmla="val 789823"/>
              <a:gd name="f10" fmla="val 3237244"/>
              <a:gd name="f11" fmla="val 1318215"/>
              <a:gd name="f12" fmla="val 3281892"/>
              <a:gd name="f13" fmla="val 1391715"/>
              <a:gd name="f14" fmla="val 3212406"/>
              <a:gd name="f15" fmla="val 1551183"/>
              <a:gd name="f16" fmla="val 3061648"/>
              <a:gd name="f17" fmla="val 1356921"/>
              <a:gd name="f18" fmla="val 3310978"/>
              <a:gd name="f19" fmla="val 1600471"/>
              <a:gd name="f20" fmla="val 2916690"/>
              <a:gd name="f21" fmla="val 1844021"/>
              <a:gd name="f22" fmla="val 2522402"/>
              <a:gd name="f23" fmla="val 2574672"/>
              <a:gd name="f24" fmla="val 1310547"/>
              <a:gd name="f25" fmla="val 2853015"/>
              <a:gd name="f26" fmla="val 846679"/>
              <a:gd name="f27" fmla="val 3131358"/>
              <a:gd name="f28" fmla="val 382811"/>
              <a:gd name="f29" fmla="val 3166150"/>
              <a:gd name="f30" fmla="val 272641"/>
              <a:gd name="f31" fmla="val 3270529"/>
              <a:gd name="f32" fmla="val 133481"/>
              <a:gd name="f33" fmla="val 3374908"/>
              <a:gd name="f34" fmla="val -5679"/>
              <a:gd name="f35" fmla="val 3421299"/>
              <a:gd name="f36" fmla="val 32010"/>
              <a:gd name="f37" fmla="val 3479287"/>
              <a:gd name="f38" fmla="val 11716"/>
              <a:gd name="f39" fmla="val 3537275"/>
              <a:gd name="f40" fmla="val -8578"/>
              <a:gd name="f41" fmla="val 3614109"/>
              <a:gd name="f42" fmla="val 1569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618458" h="4221319">
                <a:moveTo>
                  <a:pt x="f0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1" y="f38"/>
                </a:cubicBezTo>
              </a:path>
            </a:pathLst>
          </a:custGeom>
          <a:noFill/>
          <a:ln w="57240">
            <a:solidFill>
              <a:srgbClr val="008000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7" name="Group 34"/>
          <p:cNvGrpSpPr/>
          <p:nvPr/>
        </p:nvGrpSpPr>
        <p:grpSpPr>
          <a:xfrm>
            <a:off x="2206079" y="1829520"/>
            <a:ext cx="1791360" cy="1200240"/>
            <a:chOff x="2206079" y="1829520"/>
            <a:chExt cx="1791360" cy="1200240"/>
          </a:xfrm>
        </p:grpSpPr>
        <p:sp>
          <p:nvSpPr>
            <p:cNvPr id="8" name="Rectangle 9"/>
            <p:cNvSpPr/>
            <p:nvPr/>
          </p:nvSpPr>
          <p:spPr>
            <a:xfrm>
              <a:off x="2206079" y="1829520"/>
              <a:ext cx="1791360" cy="48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8160">
              <a:solidFill>
                <a:srgbClr val="000000"/>
              </a:solidFill>
              <a:prstDash val="solid"/>
              <a:round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400" b="0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Microsoft YaHei" pitchFamily="2"/>
                  <a:cs typeface="Mangal" pitchFamily="2"/>
                </a:rPr>
                <a:t>No Snapshot</a:t>
              </a:r>
            </a:p>
          </p:txBody>
        </p:sp>
        <p:cxnSp>
          <p:nvCxnSpPr>
            <p:cNvPr id="9" name="Straight Arrow Connector 11"/>
            <p:cNvCxnSpPr/>
            <p:nvPr/>
          </p:nvCxnSpPr>
          <p:spPr>
            <a:xfrm>
              <a:off x="3093120" y="2316240"/>
              <a:ext cx="713520" cy="713520"/>
            </a:xfrm>
            <a:prstGeom prst="bentConnector3">
              <a:avLst/>
            </a:prstGeom>
            <a:noFill/>
            <a:ln w="38160">
              <a:solidFill>
                <a:srgbClr val="000000"/>
              </a:solidFill>
              <a:prstDash val="solid"/>
              <a:round/>
              <a:tailEnd type="arrow"/>
            </a:ln>
          </p:spPr>
        </p:cxnSp>
      </p:grpSp>
      <p:sp>
        <p:nvSpPr>
          <p:cNvPr id="10" name="Freeform 4"/>
          <p:cNvSpPr/>
          <p:nvPr/>
        </p:nvSpPr>
        <p:spPr>
          <a:xfrm>
            <a:off x="2119320" y="1829520"/>
            <a:ext cx="2852640" cy="4174560"/>
          </a:xfrm>
          <a:custGeom>
            <a:avLst/>
            <a:gdLst>
              <a:gd name="f0" fmla="val 0"/>
              <a:gd name="f1" fmla="val 2853015"/>
              <a:gd name="f2" fmla="val 4174813"/>
              <a:gd name="f3" fmla="val 1004644"/>
              <a:gd name="f4" fmla="val 2501989"/>
              <a:gd name="f5" fmla="val 1704848"/>
              <a:gd name="f6" fmla="val 1356815"/>
              <a:gd name="f7" fmla="val 2104968"/>
              <a:gd name="f8" fmla="val 695803"/>
              <a:gd name="f9" fmla="val 2400719"/>
              <a:gd name="f10" fmla="val 208740"/>
              <a:gd name="f11" fmla="val 2452908"/>
              <a:gd name="f12" fmla="val 121765"/>
              <a:gd name="f13" fmla="val 2516685"/>
              <a:gd name="f14" fmla="val 69580"/>
              <a:gd name="f15" fmla="val 2592068"/>
              <a:gd name="f16" fmla="val 34790"/>
              <a:gd name="f17" fmla="val 26674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853015" h="4174813">
                <a:moveTo>
                  <a:pt x="f0" y="f2"/>
                </a:moveTo>
                <a:cubicBezTo>
                  <a:pt x="f3" y="f4"/>
                  <a:pt x="f5" y="f6"/>
                  <a:pt x="f7" y="f8"/>
                </a:cubicBezTo>
                <a:lnTo>
                  <a:pt x="f9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0"/>
                  <a:pt x="f1" y="f0"/>
                  <a:pt x="f1" y="f0"/>
                </a:cubicBezTo>
              </a:path>
            </a:pathLst>
          </a:custGeom>
          <a:noFill/>
          <a:ln w="57240">
            <a:solidFill>
              <a:srgbClr val="000000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Freeform 19"/>
          <p:cNvSpPr/>
          <p:nvPr/>
        </p:nvSpPr>
        <p:spPr>
          <a:xfrm>
            <a:off x="2136600" y="1838160"/>
            <a:ext cx="3983400" cy="4200480"/>
          </a:xfrm>
          <a:custGeom>
            <a:avLst/>
            <a:gdLst>
              <a:gd name="f0" fmla="val 0"/>
              <a:gd name="f1" fmla="val 3983784"/>
              <a:gd name="f2" fmla="val 4200892"/>
              <a:gd name="f3" fmla="val 112352"/>
              <a:gd name="f4" fmla="val 4008822"/>
              <a:gd name="f5" fmla="val 297383"/>
              <a:gd name="f6" fmla="val 3534898"/>
              <a:gd name="f7" fmla="val 539289"/>
              <a:gd name="f8" fmla="val 3278954"/>
              <a:gd name="f9" fmla="val 864023"/>
              <a:gd name="f10" fmla="val 3215172"/>
              <a:gd name="f11" fmla="val 1394780"/>
              <a:gd name="f12" fmla="val 3209571"/>
              <a:gd name="f13" fmla="val 1704850"/>
              <a:gd name="f14" fmla="val 3191979"/>
              <a:gd name="f15" fmla="val 1861417"/>
              <a:gd name="f16" fmla="val 2971641"/>
              <a:gd name="f17" fmla="val 1658459"/>
              <a:gd name="f18" fmla="val 3290551"/>
              <a:gd name="f19" fmla="val 1896210"/>
              <a:gd name="f20" fmla="val 2896263"/>
              <a:gd name="f21" fmla="val 2133961"/>
              <a:gd name="f22" fmla="val 2501975"/>
              <a:gd name="f23" fmla="val 2850116"/>
              <a:gd name="f24" fmla="val 1293019"/>
              <a:gd name="f25" fmla="val 3131358"/>
              <a:gd name="f26" fmla="val 826252"/>
              <a:gd name="f27" fmla="val 3412600"/>
              <a:gd name="f28" fmla="val 359485"/>
              <a:gd name="f29" fmla="val 3441594"/>
              <a:gd name="f30" fmla="val 231920"/>
              <a:gd name="f31" fmla="val 3583665"/>
              <a:gd name="f32" fmla="val 95659"/>
              <a:gd name="f33" fmla="val 3725736"/>
              <a:gd name="f34" fmla="val -40602"/>
              <a:gd name="f35" fmla="val 3833015"/>
              <a:gd name="f36" fmla="val 8684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3983784" h="4200892">
                <a:moveTo>
                  <a:pt x="f0" y="f2"/>
                </a:moveTo>
                <a:cubicBezTo>
                  <a:pt x="f3" y="f4"/>
                  <a:pt x="f5" y="f6"/>
                  <a:pt x="f7" y="f8"/>
                </a:cubicBezTo>
                <a:cubicBezTo>
                  <a:pt x="f9" y="f10"/>
                  <a:pt x="f11" y="f12"/>
                  <a:pt x="f13" y="f14"/>
                </a:cubicBez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1" y="f36"/>
                </a:cubicBezTo>
              </a:path>
            </a:pathLst>
          </a:custGeom>
          <a:noFill/>
          <a:ln w="57240">
            <a:solidFill>
              <a:srgbClr val="FF0000"/>
            </a:solidFill>
            <a:prstDash val="solid"/>
          </a:ln>
        </p:spPr>
        <p:txBody>
          <a:bodyPr vert="horz" wrap="none" lIns="91440" tIns="45720" rIns="91440" bIns="45720" anchor="ctr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grpSp>
        <p:nvGrpSpPr>
          <p:cNvPr id="12" name="Group 32"/>
          <p:cNvGrpSpPr/>
          <p:nvPr/>
        </p:nvGrpSpPr>
        <p:grpSpPr>
          <a:xfrm>
            <a:off x="4971960" y="2552760"/>
            <a:ext cx="2757240" cy="943560"/>
            <a:chOff x="4971960" y="2552760"/>
            <a:chExt cx="2757240" cy="943560"/>
          </a:xfrm>
        </p:grpSpPr>
        <p:sp>
          <p:nvSpPr>
            <p:cNvPr id="13" name="TextBox 24"/>
            <p:cNvSpPr/>
            <p:nvPr/>
          </p:nvSpPr>
          <p:spPr>
            <a:xfrm>
              <a:off x="6120360" y="2552760"/>
              <a:ext cx="1608840" cy="943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1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Snapshot</a:t>
              </a:r>
            </a:p>
          </p:txBody>
        </p:sp>
        <p:cxnSp>
          <p:nvCxnSpPr>
            <p:cNvPr id="14" name="Straight Arrow Connector 25"/>
            <p:cNvCxnSpPr/>
            <p:nvPr/>
          </p:nvCxnSpPr>
          <p:spPr>
            <a:xfrm flipH="1" flipV="1">
              <a:off x="4971960" y="2747160"/>
              <a:ext cx="1148400" cy="66959"/>
            </a:xfrm>
            <a:prstGeom prst="bentConnector3">
              <a:avLst/>
            </a:prstGeom>
            <a:noFill/>
            <a:ln w="38160">
              <a:solidFill>
                <a:srgbClr val="008000"/>
              </a:solidFill>
              <a:prstDash val="solid"/>
              <a:round/>
              <a:tailEnd type="arrow"/>
            </a:ln>
          </p:spPr>
        </p:cxnSp>
      </p:grpSp>
      <p:grpSp>
        <p:nvGrpSpPr>
          <p:cNvPr id="15" name="Group 33"/>
          <p:cNvGrpSpPr/>
          <p:nvPr/>
        </p:nvGrpSpPr>
        <p:grpSpPr>
          <a:xfrm>
            <a:off x="4509000" y="4065479"/>
            <a:ext cx="2692080" cy="1370159"/>
            <a:chOff x="4509000" y="4065479"/>
            <a:chExt cx="2692080" cy="1370159"/>
          </a:xfrm>
        </p:grpSpPr>
        <p:sp>
          <p:nvSpPr>
            <p:cNvPr id="16" name="TextBox 23"/>
            <p:cNvSpPr/>
            <p:nvPr/>
          </p:nvSpPr>
          <p:spPr>
            <a:xfrm>
              <a:off x="5503320" y="4065479"/>
              <a:ext cx="1697760" cy="137015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800" b="1" i="0" u="none" strike="noStrike" kern="1200" spc="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rPr>
                <a:t>One slow machine</a:t>
              </a:r>
            </a:p>
          </p:txBody>
        </p:sp>
        <p:cxnSp>
          <p:nvCxnSpPr>
            <p:cNvPr id="17" name="Straight Arrow Connector 27"/>
            <p:cNvCxnSpPr/>
            <p:nvPr/>
          </p:nvCxnSpPr>
          <p:spPr>
            <a:xfrm flipH="1" flipV="1">
              <a:off x="4509000" y="4065479"/>
              <a:ext cx="993960" cy="477000"/>
            </a:xfrm>
            <a:prstGeom prst="bentConnector3">
              <a:avLst/>
            </a:prstGeom>
            <a:noFill/>
            <a:ln w="38160">
              <a:solidFill>
                <a:srgbClr val="FF0000"/>
              </a:solidFill>
              <a:prstDash val="solid"/>
              <a:round/>
              <a:tailEnd type="arrow"/>
            </a:ln>
          </p:spPr>
        </p:cxnSp>
      </p:grpSp>
      <p:sp>
        <p:nvSpPr>
          <p:cNvPr id="18" name="TextBox 35"/>
          <p:cNvSpPr/>
          <p:nvPr/>
        </p:nvSpPr>
        <p:spPr>
          <a:xfrm>
            <a:off x="1710720" y="797400"/>
            <a:ext cx="5596920" cy="821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A4C1FF"/>
              </a:gs>
              <a:gs pos="100000">
                <a:srgbClr val="E5EFFF"/>
              </a:gs>
            </a:gsLst>
            <a:lin ang="16200000"/>
          </a:gradFill>
          <a:ln w="9360">
            <a:solidFill>
              <a:srgbClr val="4A7EBB"/>
            </a:solidFill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Because we have to stop the world,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4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One slow machine slows everything down!</a:t>
            </a:r>
          </a:p>
        </p:txBody>
      </p:sp>
      <p:grpSp>
        <p:nvGrpSpPr>
          <p:cNvPr id="19" name="Group 40"/>
          <p:cNvGrpSpPr/>
          <p:nvPr/>
        </p:nvGrpSpPr>
        <p:grpSpPr>
          <a:xfrm>
            <a:off x="2119320" y="4092120"/>
            <a:ext cx="1794240" cy="913320"/>
            <a:chOff x="2119320" y="4092120"/>
            <a:chExt cx="1794240" cy="913320"/>
          </a:xfrm>
        </p:grpSpPr>
        <p:sp>
          <p:nvSpPr>
            <p:cNvPr id="20" name="Left-Right Arrow 38"/>
            <p:cNvSpPr/>
            <p:nvPr/>
          </p:nvSpPr>
          <p:spPr>
            <a:xfrm>
              <a:off x="2785320" y="4660560"/>
              <a:ext cx="725759" cy="344880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/>
            </a:gradFill>
            <a:ln w="9360">
              <a:solidFill>
                <a:srgbClr val="4A7EB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TextBox 39"/>
            <p:cNvSpPr/>
            <p:nvPr/>
          </p:nvSpPr>
          <p:spPr>
            <a:xfrm>
              <a:off x="2119320" y="4092120"/>
              <a:ext cx="17942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/>
            </a:gradFill>
            <a:ln w="9360">
              <a:solidFill>
                <a:srgbClr val="4A7EBB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Snapshot time</a:t>
              </a:r>
            </a:p>
          </p:txBody>
        </p:sp>
      </p:grpSp>
      <p:grpSp>
        <p:nvGrpSpPr>
          <p:cNvPr id="22" name="Group 42"/>
          <p:cNvGrpSpPr/>
          <p:nvPr/>
        </p:nvGrpSpPr>
        <p:grpSpPr>
          <a:xfrm>
            <a:off x="2912759" y="5149440"/>
            <a:ext cx="1666800" cy="776160"/>
            <a:chOff x="2912759" y="5149440"/>
            <a:chExt cx="1666800" cy="776160"/>
          </a:xfrm>
        </p:grpSpPr>
        <p:sp>
          <p:nvSpPr>
            <p:cNvPr id="23" name="Left-Right Arrow 37"/>
            <p:cNvSpPr/>
            <p:nvPr/>
          </p:nvSpPr>
          <p:spPr>
            <a:xfrm>
              <a:off x="3511800" y="5149440"/>
              <a:ext cx="486000" cy="344880"/>
            </a:xfrm>
            <a:custGeom>
              <a:avLst>
                <a:gd name="f0" fmla="val 43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0 10800"/>
                <a:gd name="f10" fmla="pin 0 f1 10800"/>
                <a:gd name="f11" fmla="val f9"/>
                <a:gd name="f12" fmla="val f10"/>
                <a:gd name="f13" fmla="+- 21600 0 f9"/>
                <a:gd name="f14" fmla="+- 21600 0 f10"/>
                <a:gd name="f15" fmla="+- 10800 0 f10"/>
                <a:gd name="f16" fmla="*/ f9 f7 1"/>
                <a:gd name="f17" fmla="*/ f10 f8 1"/>
                <a:gd name="f18" fmla="*/ f9 f15 1"/>
                <a:gd name="f19" fmla="*/ f14 f8 1"/>
                <a:gd name="f20" fmla="*/ f12 f8 1"/>
                <a:gd name="f21" fmla="*/ f18 1 10800"/>
                <a:gd name="f22" fmla="+- 21600 0 f21"/>
                <a:gd name="f23" fmla="*/ f21 f7 1"/>
                <a:gd name="f24" fmla="*/ f22 f7 1"/>
              </a:gdLst>
              <a:ahLst>
                <a:ahXY gdRefX="f0" minX="f4" maxX="f6" gdRefY="f1" minY="f4" maxY="f6">
                  <a:pos x="f16" y="f1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0" r="f24" b="f19"/>
              <a:pathLst>
                <a:path w="21600" h="21600">
                  <a:moveTo>
                    <a:pt x="f4" y="f6"/>
                  </a:moveTo>
                  <a:lnTo>
                    <a:pt x="f11" y="f4"/>
                  </a:lnTo>
                  <a:lnTo>
                    <a:pt x="f11" y="f12"/>
                  </a:lnTo>
                  <a:lnTo>
                    <a:pt x="f13" y="f12"/>
                  </a:lnTo>
                  <a:lnTo>
                    <a:pt x="f13" y="f4"/>
                  </a:lnTo>
                  <a:lnTo>
                    <a:pt x="f5" y="f6"/>
                  </a:lnTo>
                  <a:lnTo>
                    <a:pt x="f13" y="f5"/>
                  </a:lnTo>
                  <a:lnTo>
                    <a:pt x="f13" y="f14"/>
                  </a:lnTo>
                  <a:lnTo>
                    <a:pt x="f11" y="f14"/>
                  </a:lnTo>
                  <a:lnTo>
                    <a:pt x="f11" y="f5"/>
                  </a:lnTo>
                  <a:close/>
                </a:path>
              </a:pathLst>
            </a:cu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/>
            </a:gradFill>
            <a:ln w="9360">
              <a:solidFill>
                <a:srgbClr val="4A7EBB"/>
              </a:solidFill>
              <a:prstDash val="solid"/>
            </a:ln>
          </p:spPr>
          <p:txBody>
            <a:bodyPr vert="horz" wrap="none" lIns="91440" tIns="45720" rIns="91440" bIns="45720" anchor="ctr" anchorCtr="0" compatLnSpc="0">
              <a:no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TextBox 41"/>
            <p:cNvSpPr/>
            <p:nvPr/>
          </p:nvSpPr>
          <p:spPr>
            <a:xfrm>
              <a:off x="2912759" y="5530320"/>
              <a:ext cx="166680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gradFill>
              <a:gsLst>
                <a:gs pos="0">
                  <a:srgbClr val="A4C1FF"/>
                </a:gs>
                <a:gs pos="100000">
                  <a:srgbClr val="E5EFFF"/>
                </a:gs>
              </a:gsLst>
              <a:lin ang="16200000"/>
            </a:gradFill>
            <a:ln w="9360">
              <a:solidFill>
                <a:srgbClr val="4A7EBB"/>
              </a:solidFill>
              <a:prstDash val="solid"/>
            </a:ln>
          </p:spPr>
          <p:txBody>
            <a:bodyPr vert="horz" wrap="square" lIns="90000" tIns="45000" rIns="90000" bIns="45000" anchor="t" anchorCtr="0" compatLnSpc="0">
              <a:spAutoFit/>
            </a:bodyPr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/>
              </a:pPr>
              <a:r>
                <a:rPr lang="en-US" sz="2000" b="1" i="0" u="none" strike="noStrike" kern="1200" spc="0">
                  <a:ln>
                    <a:noFill/>
                  </a:ln>
                  <a:solidFill>
                    <a:srgbClr val="000000"/>
                  </a:solidFill>
                  <a:latin typeface="Calibri" pitchFamily="18"/>
                  <a:ea typeface="Microsoft YaHei" pitchFamily="2"/>
                  <a:cs typeface="Mangal" pitchFamily="2"/>
                </a:rPr>
                <a:t>Slow machine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219200"/>
            <a:ext cx="6400800" cy="1676400"/>
          </a:xfrm>
        </p:spPr>
        <p:txBody>
          <a:bodyPr/>
          <a:lstStyle/>
          <a:p>
            <a:pPr lvl="0"/>
            <a:r>
              <a:rPr lang="en-US" sz="4400"/>
              <a:t>How can we do better?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4294967295"/>
          </p:nvPr>
        </p:nvSpPr>
        <p:spPr>
          <a:xfrm>
            <a:off x="0" y="3352800"/>
            <a:ext cx="6400800" cy="1752600"/>
          </a:xfrm>
        </p:spPr>
        <p:txBody>
          <a:bodyPr wrap="square" lIns="90000" tIns="45000" rIns="90000" bIns="45000" anchor="t">
            <a:noAutofit/>
          </a:bodyPr>
          <a:lstStyle/>
          <a:p>
            <a:pPr lvl="0">
              <a:spcAft>
                <a:spcPts val="0"/>
              </a:spcAft>
            </a:pPr>
            <a:r>
              <a:rPr lang="en-US" sz="4400">
                <a:solidFill>
                  <a:srgbClr val="1F497D"/>
                </a:solidFill>
              </a:rPr>
              <a:t>Take advantage of consistency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305800" cy="112167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1985: </a:t>
            </a:r>
            <a:r>
              <a:rPr lang="en-US" dirty="0" err="1" smtClean="0"/>
              <a:t>Chandy-Lamport</a:t>
            </a:r>
            <a:r>
              <a:rPr lang="en-US" dirty="0" smtClean="0"/>
              <a:t> invented an asynchronous snapshotting algorithm for distributed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/>
              <a:pPr/>
              <a:t>45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457201" y="2221977"/>
            <a:ext cx="8305800" cy="4187865"/>
            <a:chOff x="457201" y="1905189"/>
            <a:chExt cx="8305800" cy="418786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8465" y="3282522"/>
              <a:ext cx="1342928" cy="80575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7959" y="4640810"/>
              <a:ext cx="1342928" cy="80575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1514" y="2428816"/>
              <a:ext cx="1342928" cy="8057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3222" y="3651246"/>
              <a:ext cx="1342928" cy="80575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981" y="4500502"/>
              <a:ext cx="1342928" cy="80575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0294" y="2476765"/>
              <a:ext cx="1342928" cy="80575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80981" y="3282522"/>
              <a:ext cx="1342928" cy="805757"/>
            </a:xfrm>
            <a:prstGeom prst="rect">
              <a:avLst/>
            </a:prstGeom>
          </p:spPr>
        </p:pic>
        <p:sp>
          <p:nvSpPr>
            <p:cNvPr id="13" name="Cloud 12"/>
            <p:cNvSpPr/>
            <p:nvPr/>
          </p:nvSpPr>
          <p:spPr bwMode="auto">
            <a:xfrm>
              <a:off x="457201" y="1905189"/>
              <a:ext cx="8305800" cy="4187865"/>
            </a:xfrm>
            <a:prstGeom prst="cloud">
              <a:avLst/>
            </a:prstGeom>
            <a:noFill/>
            <a:ln w="38100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8392" y="2514771"/>
            <a:ext cx="2868621" cy="2967183"/>
            <a:chOff x="798392" y="2514771"/>
            <a:chExt cx="2868621" cy="2967183"/>
          </a:xfrm>
        </p:grpSpPr>
        <p:grpSp>
          <p:nvGrpSpPr>
            <p:cNvPr id="22" name="Group 21"/>
            <p:cNvGrpSpPr/>
            <p:nvPr/>
          </p:nvGrpSpPr>
          <p:grpSpPr>
            <a:xfrm>
              <a:off x="2087048" y="2859085"/>
              <a:ext cx="1579965" cy="2622869"/>
              <a:chOff x="2087048" y="2542297"/>
              <a:chExt cx="1579965" cy="2622869"/>
            </a:xfrm>
          </p:grpSpPr>
          <p:sp>
            <p:nvSpPr>
              <p:cNvPr id="15" name="Smiley Face 14"/>
              <p:cNvSpPr/>
              <p:nvPr/>
            </p:nvSpPr>
            <p:spPr bwMode="auto">
              <a:xfrm>
                <a:off x="3043767" y="2542297"/>
                <a:ext cx="623246" cy="623246"/>
              </a:xfrm>
              <a:prstGeom prst="smileyF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6" name="Smiley Face 15"/>
              <p:cNvSpPr/>
              <p:nvPr/>
            </p:nvSpPr>
            <p:spPr bwMode="auto">
              <a:xfrm>
                <a:off x="2087048" y="3339623"/>
                <a:ext cx="623246" cy="623246"/>
              </a:xfrm>
              <a:prstGeom prst="smileyF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7" name="Smiley Face 16"/>
              <p:cNvSpPr/>
              <p:nvPr/>
            </p:nvSpPr>
            <p:spPr bwMode="auto">
              <a:xfrm>
                <a:off x="2087048" y="4541920"/>
                <a:ext cx="623246" cy="623246"/>
              </a:xfrm>
              <a:prstGeom prst="smileyFac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98392" y="2514771"/>
              <a:ext cx="1765177" cy="461665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snapshotted</a:t>
              </a:r>
              <a:endParaRPr lang="en-US" sz="2400" b="1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81027" y="2745603"/>
            <a:ext cx="4305773" cy="2891250"/>
            <a:chOff x="4381027" y="2745603"/>
            <a:chExt cx="4305773" cy="2891250"/>
          </a:xfrm>
        </p:grpSpPr>
        <p:grpSp>
          <p:nvGrpSpPr>
            <p:cNvPr id="23" name="Group 22"/>
            <p:cNvGrpSpPr/>
            <p:nvPr/>
          </p:nvGrpSpPr>
          <p:grpSpPr>
            <a:xfrm>
              <a:off x="4381027" y="2793553"/>
              <a:ext cx="3024019" cy="2843300"/>
              <a:chOff x="4381027" y="2476765"/>
              <a:chExt cx="3024019" cy="2843300"/>
            </a:xfrm>
          </p:grpSpPr>
          <p:sp>
            <p:nvSpPr>
              <p:cNvPr id="18" name="Smiley Face 17"/>
              <p:cNvSpPr/>
              <p:nvPr/>
            </p:nvSpPr>
            <p:spPr bwMode="auto">
              <a:xfrm>
                <a:off x="5222577" y="2476765"/>
                <a:ext cx="623246" cy="623246"/>
              </a:xfrm>
              <a:prstGeom prst="smileyFace">
                <a:avLst>
                  <a:gd name="adj" fmla="val -465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19" name="Smiley Face 18"/>
              <p:cNvSpPr/>
              <p:nvPr/>
            </p:nvSpPr>
            <p:spPr bwMode="auto">
              <a:xfrm>
                <a:off x="6781800" y="3339623"/>
                <a:ext cx="623246" cy="623246"/>
              </a:xfrm>
              <a:prstGeom prst="smileyFace">
                <a:avLst>
                  <a:gd name="adj" fmla="val -465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0" name="Smiley Face 19"/>
              <p:cNvSpPr/>
              <p:nvPr/>
            </p:nvSpPr>
            <p:spPr bwMode="auto">
              <a:xfrm>
                <a:off x="4381027" y="3692664"/>
                <a:ext cx="623246" cy="623246"/>
              </a:xfrm>
              <a:prstGeom prst="smileyFace">
                <a:avLst>
                  <a:gd name="adj" fmla="val -465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  <p:sp>
            <p:nvSpPr>
              <p:cNvPr id="21" name="Smiley Face 20"/>
              <p:cNvSpPr/>
              <p:nvPr/>
            </p:nvSpPr>
            <p:spPr bwMode="auto">
              <a:xfrm>
                <a:off x="5686600" y="4696819"/>
                <a:ext cx="623246" cy="623246"/>
              </a:xfrm>
              <a:prstGeom prst="smileyFace">
                <a:avLst>
                  <a:gd name="adj" fmla="val -4653"/>
                </a:avLst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endParaRPr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6377153" y="2745603"/>
              <a:ext cx="2309647" cy="46166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Not snapshotted</a:t>
              </a:r>
              <a:endParaRPr lang="en-US" sz="2400" b="1" dirty="0"/>
            </a:p>
          </p:txBody>
        </p:sp>
      </p:grpSp>
      <p:sp>
        <p:nvSpPr>
          <p:cNvPr id="27" name="Freeform 26"/>
          <p:cNvSpPr/>
          <p:nvPr/>
        </p:nvSpPr>
        <p:spPr>
          <a:xfrm>
            <a:off x="3512466" y="2416004"/>
            <a:ext cx="932702" cy="3658520"/>
          </a:xfrm>
          <a:custGeom>
            <a:avLst/>
            <a:gdLst>
              <a:gd name="connsiteX0" fmla="*/ 932702 w 932702"/>
              <a:gd name="connsiteY0" fmla="*/ 0 h 3548074"/>
              <a:gd name="connsiteX1" fmla="*/ 822263 w 932702"/>
              <a:gd name="connsiteY1" fmla="*/ 842149 h 3548074"/>
              <a:gd name="connsiteX2" fmla="*/ 297678 w 932702"/>
              <a:gd name="connsiteY2" fmla="*/ 1725717 h 3548074"/>
              <a:gd name="connsiteX3" fmla="*/ 7776 w 932702"/>
              <a:gd name="connsiteY3" fmla="*/ 2526449 h 3548074"/>
              <a:gd name="connsiteX4" fmla="*/ 76800 w 932702"/>
              <a:gd name="connsiteY4" fmla="*/ 3548074 h 3548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2702" h="3548074">
                <a:moveTo>
                  <a:pt x="932702" y="0"/>
                </a:moveTo>
                <a:cubicBezTo>
                  <a:pt x="930401" y="277265"/>
                  <a:pt x="928100" y="554530"/>
                  <a:pt x="822263" y="842149"/>
                </a:cubicBezTo>
                <a:cubicBezTo>
                  <a:pt x="716426" y="1129768"/>
                  <a:pt x="433426" y="1445000"/>
                  <a:pt x="297678" y="1725717"/>
                </a:cubicBezTo>
                <a:cubicBezTo>
                  <a:pt x="161930" y="2006434"/>
                  <a:pt x="44589" y="2222723"/>
                  <a:pt x="7776" y="2526449"/>
                </a:cubicBezTo>
                <a:cubicBezTo>
                  <a:pt x="-29037" y="2830175"/>
                  <a:pt x="76800" y="3548074"/>
                  <a:pt x="76800" y="3548074"/>
                </a:cubicBezTo>
              </a:path>
            </a:pathLst>
          </a:custGeom>
          <a:ln w="7620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967608" y="3165679"/>
            <a:ext cx="1846706" cy="2214045"/>
            <a:chOff x="2967608" y="3165679"/>
            <a:chExt cx="1846706" cy="2214045"/>
          </a:xfrm>
        </p:grpSpPr>
        <p:sp>
          <p:nvSpPr>
            <p:cNvPr id="28" name="Striped Right Arrow 27"/>
            <p:cNvSpPr/>
            <p:nvPr/>
          </p:nvSpPr>
          <p:spPr bwMode="auto">
            <a:xfrm rot="10800000">
              <a:off x="3292130" y="3165679"/>
              <a:ext cx="1522184" cy="981463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sp>
          <p:nvSpPr>
            <p:cNvPr id="29" name="Striped Right Arrow 28"/>
            <p:cNvSpPr/>
            <p:nvPr/>
          </p:nvSpPr>
          <p:spPr bwMode="auto">
            <a:xfrm rot="10800000">
              <a:off x="2967608" y="4398261"/>
              <a:ext cx="1522184" cy="981463"/>
            </a:xfrm>
            <a:prstGeom prst="striped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92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Checkpointing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113" y="917378"/>
            <a:ext cx="8305800" cy="53339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Fine Grained </a:t>
            </a:r>
            <a:r>
              <a:rPr lang="en-US" dirty="0" err="1" smtClean="0"/>
              <a:t>Chandy-Lamport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2026471" y="1584162"/>
            <a:ext cx="4969752" cy="3258154"/>
            <a:chOff x="1836048" y="1339157"/>
            <a:chExt cx="4969752" cy="3258154"/>
          </a:xfrm>
        </p:grpSpPr>
        <p:sp>
          <p:nvSpPr>
            <p:cNvPr id="34" name="Rectangle 33"/>
            <p:cNvSpPr/>
            <p:nvPr/>
          </p:nvSpPr>
          <p:spPr bwMode="auto">
            <a:xfrm>
              <a:off x="1836048" y="1339157"/>
              <a:ext cx="4969752" cy="3258154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-64" charset="0"/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2255552" y="1551842"/>
              <a:ext cx="4321165" cy="2758574"/>
              <a:chOff x="3293130" y="1068703"/>
              <a:chExt cx="5008569" cy="3197403"/>
            </a:xfrm>
          </p:grpSpPr>
          <p:sp>
            <p:nvSpPr>
              <p:cNvPr id="36" name="Oval 35"/>
              <p:cNvSpPr/>
              <p:nvPr/>
            </p:nvSpPr>
            <p:spPr bwMode="auto">
              <a:xfrm>
                <a:off x="4115072" y="2471161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7" name="Oval 36"/>
              <p:cNvSpPr/>
              <p:nvPr/>
            </p:nvSpPr>
            <p:spPr bwMode="auto">
              <a:xfrm>
                <a:off x="5601173" y="2471161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 bwMode="auto">
              <a:xfrm>
                <a:off x="7087273" y="2471161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39" name="Oval 38"/>
              <p:cNvSpPr/>
              <p:nvPr/>
            </p:nvSpPr>
            <p:spPr bwMode="auto">
              <a:xfrm>
                <a:off x="7909213" y="386354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 bwMode="auto">
              <a:xfrm>
                <a:off x="6370519" y="387362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1" name="Oval 40"/>
              <p:cNvSpPr/>
              <p:nvPr/>
            </p:nvSpPr>
            <p:spPr bwMode="auto">
              <a:xfrm>
                <a:off x="4831824" y="3863549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2" name="Oval 41"/>
              <p:cNvSpPr/>
              <p:nvPr/>
            </p:nvSpPr>
            <p:spPr bwMode="auto">
              <a:xfrm>
                <a:off x="3293130" y="3873620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 bwMode="auto">
              <a:xfrm>
                <a:off x="7909213" y="1068703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4" name="Oval 43"/>
              <p:cNvSpPr/>
              <p:nvPr/>
            </p:nvSpPr>
            <p:spPr bwMode="auto">
              <a:xfrm>
                <a:off x="6370519" y="1078774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5" name="Oval 44"/>
              <p:cNvSpPr/>
              <p:nvPr/>
            </p:nvSpPr>
            <p:spPr bwMode="auto">
              <a:xfrm>
                <a:off x="4831824" y="1068703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sp>
            <p:nvSpPr>
              <p:cNvPr id="46" name="Oval 45"/>
              <p:cNvSpPr/>
              <p:nvPr/>
            </p:nvSpPr>
            <p:spPr bwMode="auto">
              <a:xfrm>
                <a:off x="3293130" y="1078774"/>
                <a:ext cx="392486" cy="392486"/>
              </a:xfrm>
              <a:prstGeom prst="ellipse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34" charset="0"/>
                  <a:ea typeface="ＭＳ Ｐゴシック" pitchFamily="-111" charset="-128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 flipV="1">
                <a:off x="3685616" y="1275017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 bwMode="auto">
              <a:xfrm>
                <a:off x="5224310" y="1264947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 bwMode="auto">
              <a:xfrm flipV="1">
                <a:off x="6763005" y="1264947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 bwMode="auto">
              <a:xfrm rot="5400000" flipH="1" flipV="1">
                <a:off x="4107227" y="1746565"/>
                <a:ext cx="1124929" cy="43922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1" name="Straight Arrow Connector 50"/>
              <p:cNvCxnSpPr>
                <a:stCxn id="38" idx="1"/>
              </p:cNvCxnSpPr>
              <p:nvPr/>
            </p:nvCxnSpPr>
            <p:spPr bwMode="auto">
              <a:xfrm rot="16200000" flipV="1">
                <a:off x="6367710" y="1751598"/>
                <a:ext cx="1114858" cy="439225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2" name="Straight Arrow Connector 51"/>
              <p:cNvCxnSpPr>
                <a:stCxn id="37" idx="7"/>
              </p:cNvCxnSpPr>
              <p:nvPr/>
            </p:nvCxnSpPr>
            <p:spPr bwMode="auto">
              <a:xfrm rot="5400000" flipH="1" flipV="1">
                <a:off x="5624659" y="1725302"/>
                <a:ext cx="1114858" cy="491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3" name="Straight Arrow Connector 52"/>
              <p:cNvCxnSpPr>
                <a:stCxn id="37" idx="1"/>
              </p:cNvCxnSpPr>
              <p:nvPr/>
            </p:nvCxnSpPr>
            <p:spPr bwMode="auto">
              <a:xfrm rot="16200000" flipV="1">
                <a:off x="4850278" y="1720266"/>
                <a:ext cx="1124929" cy="491819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4" name="Straight Arrow Connector 53"/>
              <p:cNvCxnSpPr/>
              <p:nvPr/>
            </p:nvCxnSpPr>
            <p:spPr bwMode="auto">
              <a:xfrm flipV="1">
                <a:off x="3685616" y="4059793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 bwMode="auto">
              <a:xfrm>
                <a:off x="5224310" y="4059793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6763005" y="4059793"/>
                <a:ext cx="1146209" cy="10071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7" name="Straight Arrow Connector 56"/>
              <p:cNvCxnSpPr/>
              <p:nvPr/>
            </p:nvCxnSpPr>
            <p:spPr bwMode="auto">
              <a:xfrm rot="16200000" flipV="1">
                <a:off x="4112263" y="3143986"/>
                <a:ext cx="1114859" cy="439223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8" name="Straight Arrow Connector 57"/>
              <p:cNvCxnSpPr>
                <a:endCxn id="38" idx="3"/>
              </p:cNvCxnSpPr>
              <p:nvPr/>
            </p:nvCxnSpPr>
            <p:spPr bwMode="auto">
              <a:xfrm rot="5400000" flipH="1" flipV="1">
                <a:off x="6362674" y="3149021"/>
                <a:ext cx="1124930" cy="439225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59" name="Straight Arrow Connector 58"/>
              <p:cNvCxnSpPr>
                <a:endCxn id="37" idx="5"/>
              </p:cNvCxnSpPr>
              <p:nvPr/>
            </p:nvCxnSpPr>
            <p:spPr bwMode="auto">
              <a:xfrm rot="16200000" flipV="1">
                <a:off x="5619624" y="3122724"/>
                <a:ext cx="1124930" cy="491817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60" name="Straight Arrow Connector 59"/>
              <p:cNvCxnSpPr>
                <a:endCxn id="37" idx="3"/>
              </p:cNvCxnSpPr>
              <p:nvPr/>
            </p:nvCxnSpPr>
            <p:spPr bwMode="auto">
              <a:xfrm rot="5400000" flipH="1" flipV="1">
                <a:off x="4855312" y="3117689"/>
                <a:ext cx="1114859" cy="491819"/>
              </a:xfrm>
              <a:prstGeom prst="straightConnector1">
                <a:avLst/>
              </a:prstGeom>
              <a:ln>
                <a:headEnd type="none"/>
                <a:tailEnd type="none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</p:grpSp>
      </p:grpSp>
      <p:sp>
        <p:nvSpPr>
          <p:cNvPr id="5" name="TextBox 4"/>
          <p:cNvSpPr txBox="1"/>
          <p:nvPr/>
        </p:nvSpPr>
        <p:spPr>
          <a:xfrm>
            <a:off x="254000" y="4985219"/>
            <a:ext cx="858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Easily implemented within </a:t>
            </a:r>
            <a:r>
              <a:rPr lang="en-US" sz="2400" b="1" dirty="0" err="1" smtClean="0"/>
              <a:t>GraphLab</a:t>
            </a:r>
            <a:r>
              <a:rPr lang="en-US" sz="2400" b="1" dirty="0" smtClean="0"/>
              <a:t> as an Update Function! </a:t>
            </a:r>
          </a:p>
        </p:txBody>
      </p:sp>
    </p:spTree>
    <p:extLst>
      <p:ext uri="{BB962C8B-B14F-4D97-AF65-F5344CB8AC3E}">
        <p14:creationId xmlns:p14="http://schemas.microsoft.com/office/powerpoint/2010/main" val="40430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Async</a:t>
            </a:r>
            <a:r>
              <a:rPr lang="en-US" dirty="0" smtClean="0"/>
              <a:t>. Snapshot Performance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883" y="1314155"/>
            <a:ext cx="7568584" cy="54900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F0EDA-FF3F-4FD0-9547-A360A05A4197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2145279" y="1768850"/>
            <a:ext cx="5584255" cy="4261933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06169" y="1829370"/>
            <a:ext cx="1791832" cy="1200404"/>
            <a:chOff x="2418102" y="1774150"/>
            <a:chExt cx="1791832" cy="1200404"/>
          </a:xfrm>
        </p:grpSpPr>
        <p:sp>
          <p:nvSpPr>
            <p:cNvPr id="10" name="Rectangle 9"/>
            <p:cNvSpPr/>
            <p:nvPr/>
          </p:nvSpPr>
          <p:spPr bwMode="auto">
            <a:xfrm>
              <a:off x="2418102" y="1774150"/>
              <a:ext cx="1791832" cy="487062"/>
            </a:xfrm>
            <a:prstGeom prst="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ahoma" pitchFamily="-64" charset="0"/>
                </a:rPr>
                <a:t>No Snapshot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>
              <a:off x="3305322" y="2261212"/>
              <a:ext cx="713254" cy="713342"/>
            </a:xfrm>
            <a:prstGeom prst="straightConnector1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5" name="Freeform 4"/>
          <p:cNvSpPr/>
          <p:nvPr/>
        </p:nvSpPr>
        <p:spPr>
          <a:xfrm>
            <a:off x="2119189" y="1829370"/>
            <a:ext cx="2853015" cy="4174813"/>
          </a:xfrm>
          <a:custGeom>
            <a:avLst/>
            <a:gdLst>
              <a:gd name="connsiteX0" fmla="*/ 0 w 2853015"/>
              <a:gd name="connsiteY0" fmla="*/ 4365989 h 4365989"/>
              <a:gd name="connsiteX1" fmla="*/ 2452897 w 2853015"/>
              <a:gd name="connsiteY1" fmla="*/ 330337 h 4365989"/>
              <a:gd name="connsiteX2" fmla="*/ 2661654 w 2853015"/>
              <a:gd name="connsiteY2" fmla="*/ 225966 h 4365989"/>
              <a:gd name="connsiteX3" fmla="*/ 2853015 w 2853015"/>
              <a:gd name="connsiteY3" fmla="*/ 191176 h 4365989"/>
              <a:gd name="connsiteX0" fmla="*/ 0 w 2853015"/>
              <a:gd name="connsiteY0" fmla="*/ 4477400 h 4477400"/>
              <a:gd name="connsiteX1" fmla="*/ 2452897 w 2853015"/>
              <a:gd name="connsiteY1" fmla="*/ 441748 h 4477400"/>
              <a:gd name="connsiteX2" fmla="*/ 2679062 w 2853015"/>
              <a:gd name="connsiteY2" fmla="*/ 93846 h 4477400"/>
              <a:gd name="connsiteX3" fmla="*/ 2661654 w 2853015"/>
              <a:gd name="connsiteY3" fmla="*/ 337377 h 4477400"/>
              <a:gd name="connsiteX4" fmla="*/ 2853015 w 2853015"/>
              <a:gd name="connsiteY4" fmla="*/ 302587 h 4477400"/>
              <a:gd name="connsiteX0" fmla="*/ 0 w 2853015"/>
              <a:gd name="connsiteY0" fmla="*/ 4360979 h 4360979"/>
              <a:gd name="connsiteX1" fmla="*/ 2452897 w 2853015"/>
              <a:gd name="connsiteY1" fmla="*/ 325327 h 4360979"/>
              <a:gd name="connsiteX2" fmla="*/ 2522494 w 2853015"/>
              <a:gd name="connsiteY2" fmla="*/ 238351 h 4360979"/>
              <a:gd name="connsiteX3" fmla="*/ 2661654 w 2853015"/>
              <a:gd name="connsiteY3" fmla="*/ 220956 h 4360979"/>
              <a:gd name="connsiteX4" fmla="*/ 2853015 w 2853015"/>
              <a:gd name="connsiteY4" fmla="*/ 186166 h 4360979"/>
              <a:gd name="connsiteX0" fmla="*/ 0 w 2853015"/>
              <a:gd name="connsiteY0" fmla="*/ 4174813 h 4174813"/>
              <a:gd name="connsiteX1" fmla="*/ 2104968 w 2853015"/>
              <a:gd name="connsiteY1" fmla="*/ 695803 h 4174813"/>
              <a:gd name="connsiteX2" fmla="*/ 2522494 w 2853015"/>
              <a:gd name="connsiteY2" fmla="*/ 52185 h 4174813"/>
              <a:gd name="connsiteX3" fmla="*/ 2661654 w 2853015"/>
              <a:gd name="connsiteY3" fmla="*/ 34790 h 4174813"/>
              <a:gd name="connsiteX4" fmla="*/ 2853015 w 2853015"/>
              <a:gd name="connsiteY4" fmla="*/ 0 h 4174813"/>
              <a:gd name="connsiteX0" fmla="*/ 0 w 2853015"/>
              <a:gd name="connsiteY0" fmla="*/ 4174813 h 4174813"/>
              <a:gd name="connsiteX1" fmla="*/ 2104968 w 2853015"/>
              <a:gd name="connsiteY1" fmla="*/ 695803 h 4174813"/>
              <a:gd name="connsiteX2" fmla="*/ 2470305 w 2853015"/>
              <a:gd name="connsiteY2" fmla="*/ 156555 h 4174813"/>
              <a:gd name="connsiteX3" fmla="*/ 2661654 w 2853015"/>
              <a:gd name="connsiteY3" fmla="*/ 34790 h 4174813"/>
              <a:gd name="connsiteX4" fmla="*/ 2853015 w 2853015"/>
              <a:gd name="connsiteY4" fmla="*/ 0 h 4174813"/>
              <a:gd name="connsiteX0" fmla="*/ 0 w 2853015"/>
              <a:gd name="connsiteY0" fmla="*/ 4174813 h 4174813"/>
              <a:gd name="connsiteX1" fmla="*/ 2104968 w 2853015"/>
              <a:gd name="connsiteY1" fmla="*/ 695803 h 4174813"/>
              <a:gd name="connsiteX2" fmla="*/ 2470305 w 2853015"/>
              <a:gd name="connsiteY2" fmla="*/ 156555 h 4174813"/>
              <a:gd name="connsiteX3" fmla="*/ 2592068 w 2853015"/>
              <a:gd name="connsiteY3" fmla="*/ 34790 h 4174813"/>
              <a:gd name="connsiteX4" fmla="*/ 2853015 w 2853015"/>
              <a:gd name="connsiteY4" fmla="*/ 0 h 4174813"/>
              <a:gd name="connsiteX0" fmla="*/ 0 w 2853015"/>
              <a:gd name="connsiteY0" fmla="*/ 4174864 h 4174864"/>
              <a:gd name="connsiteX1" fmla="*/ 2104968 w 2853015"/>
              <a:gd name="connsiteY1" fmla="*/ 695854 h 4174864"/>
              <a:gd name="connsiteX2" fmla="*/ 2452908 w 2853015"/>
              <a:gd name="connsiteY2" fmla="*/ 226186 h 4174864"/>
              <a:gd name="connsiteX3" fmla="*/ 2592068 w 2853015"/>
              <a:gd name="connsiteY3" fmla="*/ 34841 h 4174864"/>
              <a:gd name="connsiteX4" fmla="*/ 2853015 w 2853015"/>
              <a:gd name="connsiteY4" fmla="*/ 51 h 4174864"/>
              <a:gd name="connsiteX0" fmla="*/ 0 w 2853015"/>
              <a:gd name="connsiteY0" fmla="*/ 4174864 h 4174864"/>
              <a:gd name="connsiteX1" fmla="*/ 2104968 w 2853015"/>
              <a:gd name="connsiteY1" fmla="*/ 695854 h 4174864"/>
              <a:gd name="connsiteX2" fmla="*/ 2452908 w 2853015"/>
              <a:gd name="connsiteY2" fmla="*/ 226186 h 4174864"/>
              <a:gd name="connsiteX3" fmla="*/ 2592068 w 2853015"/>
              <a:gd name="connsiteY3" fmla="*/ 34841 h 4174864"/>
              <a:gd name="connsiteX4" fmla="*/ 2853015 w 2853015"/>
              <a:gd name="connsiteY4" fmla="*/ 51 h 4174864"/>
              <a:gd name="connsiteX0" fmla="*/ 0 w 2853015"/>
              <a:gd name="connsiteY0" fmla="*/ 4174864 h 4174864"/>
              <a:gd name="connsiteX1" fmla="*/ 2104968 w 2853015"/>
              <a:gd name="connsiteY1" fmla="*/ 695854 h 4174864"/>
              <a:gd name="connsiteX2" fmla="*/ 2452908 w 2853015"/>
              <a:gd name="connsiteY2" fmla="*/ 226186 h 4174864"/>
              <a:gd name="connsiteX3" fmla="*/ 2592068 w 2853015"/>
              <a:gd name="connsiteY3" fmla="*/ 34841 h 4174864"/>
              <a:gd name="connsiteX4" fmla="*/ 2853015 w 2853015"/>
              <a:gd name="connsiteY4" fmla="*/ 51 h 4174864"/>
              <a:gd name="connsiteX0" fmla="*/ 0 w 2853015"/>
              <a:gd name="connsiteY0" fmla="*/ 4174813 h 4174813"/>
              <a:gd name="connsiteX1" fmla="*/ 2104968 w 2853015"/>
              <a:gd name="connsiteY1" fmla="*/ 695803 h 4174813"/>
              <a:gd name="connsiteX2" fmla="*/ 2400719 w 2853015"/>
              <a:gd name="connsiteY2" fmla="*/ 208740 h 4174813"/>
              <a:gd name="connsiteX3" fmla="*/ 2592068 w 2853015"/>
              <a:gd name="connsiteY3" fmla="*/ 34790 h 4174813"/>
              <a:gd name="connsiteX4" fmla="*/ 2853015 w 2853015"/>
              <a:gd name="connsiteY4" fmla="*/ 0 h 4174813"/>
              <a:gd name="connsiteX0" fmla="*/ 0 w 2853015"/>
              <a:gd name="connsiteY0" fmla="*/ 4174813 h 4174813"/>
              <a:gd name="connsiteX1" fmla="*/ 2104968 w 2853015"/>
              <a:gd name="connsiteY1" fmla="*/ 695803 h 4174813"/>
              <a:gd name="connsiteX2" fmla="*/ 2400719 w 2853015"/>
              <a:gd name="connsiteY2" fmla="*/ 208740 h 4174813"/>
              <a:gd name="connsiteX3" fmla="*/ 2592068 w 2853015"/>
              <a:gd name="connsiteY3" fmla="*/ 34790 h 4174813"/>
              <a:gd name="connsiteX4" fmla="*/ 2853015 w 2853015"/>
              <a:gd name="connsiteY4" fmla="*/ 0 h 417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015" h="4174813">
                <a:moveTo>
                  <a:pt x="0" y="4174813"/>
                </a:moveTo>
                <a:cubicBezTo>
                  <a:pt x="1004644" y="2501989"/>
                  <a:pt x="1704848" y="1356815"/>
                  <a:pt x="2104968" y="695803"/>
                </a:cubicBezTo>
                <a:lnTo>
                  <a:pt x="2400719" y="208740"/>
                </a:lnTo>
                <a:cubicBezTo>
                  <a:pt x="2452908" y="121765"/>
                  <a:pt x="2516685" y="69580"/>
                  <a:pt x="2592068" y="34790"/>
                </a:cubicBezTo>
                <a:cubicBezTo>
                  <a:pt x="2667451" y="0"/>
                  <a:pt x="2853015" y="0"/>
                  <a:pt x="2853015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741705" y="2552720"/>
            <a:ext cx="2757328" cy="523220"/>
            <a:chOff x="5184139" y="2497500"/>
            <a:chExt cx="2757328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6332302" y="2497500"/>
              <a:ext cx="1609165" cy="523220"/>
            </a:xfrm>
            <a:prstGeom prst="rect">
              <a:avLst/>
            </a:prstGeom>
            <a:noFill/>
            <a:ln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Snapshot</a:t>
              </a:r>
              <a:endParaRPr lang="en-US" sz="2800" b="1" dirty="0"/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 bwMode="auto">
            <a:xfrm flipH="1" flipV="1">
              <a:off x="5184139" y="2692119"/>
              <a:ext cx="1148163" cy="66991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4" name="Group 33"/>
          <p:cNvGrpSpPr/>
          <p:nvPr/>
        </p:nvGrpSpPr>
        <p:grpSpPr>
          <a:xfrm>
            <a:off x="4157308" y="3886034"/>
            <a:ext cx="2691949" cy="954107"/>
            <a:chOff x="4721266" y="4010289"/>
            <a:chExt cx="2691949" cy="954107"/>
          </a:xfrm>
        </p:grpSpPr>
        <p:sp>
          <p:nvSpPr>
            <p:cNvPr id="24" name="TextBox 23"/>
            <p:cNvSpPr txBox="1"/>
            <p:nvPr/>
          </p:nvSpPr>
          <p:spPr>
            <a:xfrm>
              <a:off x="5715216" y="4010289"/>
              <a:ext cx="1697999" cy="95410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/>
                <a:t>One slow machine</a:t>
              </a:r>
              <a:endParaRPr lang="en-US" sz="2800" b="1" dirty="0"/>
            </a:p>
          </p:txBody>
        </p:sp>
        <p:cxnSp>
          <p:nvCxnSpPr>
            <p:cNvPr id="28" name="Straight Arrow Connector 27"/>
            <p:cNvCxnSpPr>
              <a:stCxn id="24" idx="1"/>
            </p:cNvCxnSpPr>
            <p:nvPr/>
          </p:nvCxnSpPr>
          <p:spPr bwMode="auto">
            <a:xfrm flipH="1" flipV="1">
              <a:off x="4721266" y="4010291"/>
              <a:ext cx="993950" cy="477052"/>
            </a:xfrm>
            <a:prstGeom prst="straightConnector1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9" name="Freeform 18"/>
          <p:cNvSpPr/>
          <p:nvPr/>
        </p:nvSpPr>
        <p:spPr>
          <a:xfrm>
            <a:off x="2119189" y="1781336"/>
            <a:ext cx="3566269" cy="4257783"/>
          </a:xfrm>
          <a:custGeom>
            <a:avLst/>
            <a:gdLst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092315 h 4257783"/>
              <a:gd name="connsiteX3" fmla="*/ 1078579 w 3566269"/>
              <a:gd name="connsiteY3" fmla="*/ 3057524 h 4257783"/>
              <a:gd name="connsiteX4" fmla="*/ 1443904 w 3566269"/>
              <a:gd name="connsiteY4" fmla="*/ 286617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443904 w 3566269"/>
              <a:gd name="connsiteY4" fmla="*/ 286617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6269" h="4257783">
                <a:moveTo>
                  <a:pt x="0" y="4257783"/>
                </a:moveTo>
                <a:cubicBezTo>
                  <a:pt x="198609" y="3893936"/>
                  <a:pt x="397219" y="3524291"/>
                  <a:pt x="521893" y="3335845"/>
                </a:cubicBezTo>
                <a:cubicBezTo>
                  <a:pt x="646567" y="3147399"/>
                  <a:pt x="655266" y="3173492"/>
                  <a:pt x="748047" y="3127105"/>
                </a:cubicBezTo>
                <a:cubicBezTo>
                  <a:pt x="840828" y="3080718"/>
                  <a:pt x="962603" y="3101012"/>
                  <a:pt x="1078579" y="3057524"/>
                </a:cubicBezTo>
                <a:cubicBezTo>
                  <a:pt x="1194555" y="3014036"/>
                  <a:pt x="1301833" y="3031432"/>
                  <a:pt x="1443904" y="2866179"/>
                </a:cubicBezTo>
                <a:cubicBezTo>
                  <a:pt x="1585975" y="2700926"/>
                  <a:pt x="1931004" y="2066006"/>
                  <a:pt x="1931004" y="2066006"/>
                </a:cubicBezTo>
                <a:cubicBezTo>
                  <a:pt x="2119465" y="1758693"/>
                  <a:pt x="2374613" y="1341212"/>
                  <a:pt x="2574672" y="1022303"/>
                </a:cubicBezTo>
                <a:cubicBezTo>
                  <a:pt x="2774731" y="703394"/>
                  <a:pt x="2997985" y="320702"/>
                  <a:pt x="3131358" y="152550"/>
                </a:cubicBezTo>
                <a:cubicBezTo>
                  <a:pt x="3264731" y="-15602"/>
                  <a:pt x="3302423" y="36583"/>
                  <a:pt x="3374908" y="13390"/>
                </a:cubicBezTo>
                <a:cubicBezTo>
                  <a:pt x="3447393" y="-9803"/>
                  <a:pt x="3506831" y="1793"/>
                  <a:pt x="3566269" y="13390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2116524" y="1829370"/>
            <a:ext cx="3566269" cy="4257783"/>
          </a:xfrm>
          <a:custGeom>
            <a:avLst/>
            <a:gdLst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092315 h 4257783"/>
              <a:gd name="connsiteX3" fmla="*/ 1078579 w 3566269"/>
              <a:gd name="connsiteY3" fmla="*/ 3057524 h 4257783"/>
              <a:gd name="connsiteX4" fmla="*/ 1443904 w 3566269"/>
              <a:gd name="connsiteY4" fmla="*/ 286617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443904 w 3566269"/>
              <a:gd name="connsiteY4" fmla="*/ 286617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443904 w 3566269"/>
              <a:gd name="connsiteY4" fmla="*/ 278477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525311 w 3566269"/>
              <a:gd name="connsiteY4" fmla="*/ 2768499 h 4257783"/>
              <a:gd name="connsiteX5" fmla="*/ 1931004 w 3566269"/>
              <a:gd name="connsiteY5" fmla="*/ 2066006 h 4257783"/>
              <a:gd name="connsiteX6" fmla="*/ 2574672 w 3566269"/>
              <a:gd name="connsiteY6" fmla="*/ 102230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525311 w 3566269"/>
              <a:gd name="connsiteY4" fmla="*/ 2768499 h 4257783"/>
              <a:gd name="connsiteX5" fmla="*/ 1931004 w 3566269"/>
              <a:gd name="connsiteY5" fmla="*/ 2066006 h 4257783"/>
              <a:gd name="connsiteX6" fmla="*/ 2590953 w 3566269"/>
              <a:gd name="connsiteY6" fmla="*/ 1038583 h 4257783"/>
              <a:gd name="connsiteX7" fmla="*/ 3131358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525311 w 3566269"/>
              <a:gd name="connsiteY4" fmla="*/ 2768499 h 4257783"/>
              <a:gd name="connsiteX5" fmla="*/ 1931004 w 3566269"/>
              <a:gd name="connsiteY5" fmla="*/ 2066006 h 4257783"/>
              <a:gd name="connsiteX6" fmla="*/ 2590953 w 3566269"/>
              <a:gd name="connsiteY6" fmla="*/ 1038583 h 4257783"/>
              <a:gd name="connsiteX7" fmla="*/ 3147639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  <a:gd name="connsiteX0" fmla="*/ 0 w 3566269"/>
              <a:gd name="connsiteY0" fmla="*/ 4257783 h 4257783"/>
              <a:gd name="connsiteX1" fmla="*/ 521893 w 3566269"/>
              <a:gd name="connsiteY1" fmla="*/ 3335845 h 4257783"/>
              <a:gd name="connsiteX2" fmla="*/ 748047 w 3566269"/>
              <a:gd name="connsiteY2" fmla="*/ 3127105 h 4257783"/>
              <a:gd name="connsiteX3" fmla="*/ 1078579 w 3566269"/>
              <a:gd name="connsiteY3" fmla="*/ 3057524 h 4257783"/>
              <a:gd name="connsiteX4" fmla="*/ 1525311 w 3566269"/>
              <a:gd name="connsiteY4" fmla="*/ 2768499 h 4257783"/>
              <a:gd name="connsiteX5" fmla="*/ 1963567 w 3566269"/>
              <a:gd name="connsiteY5" fmla="*/ 2066006 h 4257783"/>
              <a:gd name="connsiteX6" fmla="*/ 2590953 w 3566269"/>
              <a:gd name="connsiteY6" fmla="*/ 1038583 h 4257783"/>
              <a:gd name="connsiteX7" fmla="*/ 3147639 w 3566269"/>
              <a:gd name="connsiteY7" fmla="*/ 152550 h 4257783"/>
              <a:gd name="connsiteX8" fmla="*/ 3374908 w 3566269"/>
              <a:gd name="connsiteY8" fmla="*/ 13390 h 4257783"/>
              <a:gd name="connsiteX9" fmla="*/ 3566269 w 3566269"/>
              <a:gd name="connsiteY9" fmla="*/ 13390 h 42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6269" h="4257783">
                <a:moveTo>
                  <a:pt x="0" y="4257783"/>
                </a:moveTo>
                <a:cubicBezTo>
                  <a:pt x="198609" y="3893936"/>
                  <a:pt x="397219" y="3524291"/>
                  <a:pt x="521893" y="3335845"/>
                </a:cubicBezTo>
                <a:cubicBezTo>
                  <a:pt x="646567" y="3147399"/>
                  <a:pt x="655266" y="3173492"/>
                  <a:pt x="748047" y="3127105"/>
                </a:cubicBezTo>
                <a:cubicBezTo>
                  <a:pt x="840828" y="3080718"/>
                  <a:pt x="949035" y="3117292"/>
                  <a:pt x="1078579" y="3057524"/>
                </a:cubicBezTo>
                <a:cubicBezTo>
                  <a:pt x="1208123" y="2997756"/>
                  <a:pt x="1377813" y="2933752"/>
                  <a:pt x="1525311" y="2768499"/>
                </a:cubicBezTo>
                <a:cubicBezTo>
                  <a:pt x="1672809" y="2603246"/>
                  <a:pt x="1785960" y="2354325"/>
                  <a:pt x="1963567" y="2066006"/>
                </a:cubicBezTo>
                <a:cubicBezTo>
                  <a:pt x="2141174" y="1777687"/>
                  <a:pt x="2393608" y="1357492"/>
                  <a:pt x="2590953" y="1038583"/>
                </a:cubicBezTo>
                <a:cubicBezTo>
                  <a:pt x="2788298" y="719674"/>
                  <a:pt x="3016980" y="323415"/>
                  <a:pt x="3147639" y="152550"/>
                </a:cubicBezTo>
                <a:cubicBezTo>
                  <a:pt x="3278298" y="-18315"/>
                  <a:pt x="3302423" y="36583"/>
                  <a:pt x="3374908" y="13390"/>
                </a:cubicBezTo>
                <a:cubicBezTo>
                  <a:pt x="3447393" y="-9803"/>
                  <a:pt x="3506831" y="1793"/>
                  <a:pt x="3566269" y="13390"/>
                </a:cubicBezTo>
              </a:path>
            </a:pathLst>
          </a:custGeom>
          <a:ln w="57150" cmpd="sng">
            <a:solidFill>
              <a:srgbClr val="FF0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-6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1089" y="866296"/>
            <a:ext cx="5532284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No penalty incurred by the slow machine!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9859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2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>
            <a:noAutofit/>
          </a:bodyPr>
          <a:lstStyle/>
          <a:p>
            <a:pPr lvl="0"/>
            <a:fld id="{9A5705E3-7EA5-456A-AF98-7A5D8076BB4D}" type="slidenum">
              <a:t>48</a:t>
            </a:fld>
            <a:endParaRPr lang="en-US">
              <a:solidFill>
                <a:srgbClr val="000000"/>
              </a:solidFill>
              <a:latin typeface="Calibri" pitchFamily="18"/>
              <a:cs typeface="Tahoma" pitchFamily="2"/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47825" y="76200"/>
            <a:ext cx="7496175" cy="762000"/>
          </a:xfrm>
        </p:spPr>
        <p:txBody>
          <a:bodyPr/>
          <a:lstStyle/>
          <a:p>
            <a:pPr lvl="0" algn="l"/>
            <a:r>
              <a:rPr lang="en-US" sz="4400" b="0">
                <a:solidFill>
                  <a:srgbClr val="1F497D"/>
                </a:solidFill>
                <a:latin typeface="Calibri" pitchFamily="18"/>
              </a:rPr>
              <a:t>Summary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838200" y="990600"/>
            <a:ext cx="8305800" cy="5141913"/>
          </a:xfrm>
        </p:spPr>
        <p:txBody>
          <a:bodyPr/>
          <a:lstStyle/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Extended GraphLab abstraction to distributed systems</a:t>
            </a:r>
          </a:p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Two different methods of achieving consistency</a:t>
            </a:r>
          </a:p>
          <a:p>
            <a:pPr lvl="1">
              <a:spcBef>
                <a:spcPts val="479"/>
              </a:spcBef>
              <a:spcAft>
                <a:spcPts val="0"/>
              </a:spcAft>
              <a:buSzPts val="2741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Calibri" pitchFamily="18"/>
              </a:rPr>
              <a:t>Graph Coloring</a:t>
            </a:r>
          </a:p>
          <a:p>
            <a:pPr lvl="1">
              <a:spcBef>
                <a:spcPts val="479"/>
              </a:spcBef>
              <a:spcAft>
                <a:spcPts val="0"/>
              </a:spcAft>
              <a:buSzPts val="2741"/>
              <a:buBlip>
                <a:blip r:embed="rId4"/>
              </a:buBlip>
            </a:pPr>
            <a:r>
              <a:rPr lang="en-US">
                <a:solidFill>
                  <a:srgbClr val="000000"/>
                </a:solidFill>
                <a:latin typeface="Calibri" pitchFamily="18"/>
              </a:rPr>
              <a:t>Distributed Locking with pipelining</a:t>
            </a:r>
          </a:p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Efficient implementations</a:t>
            </a:r>
          </a:p>
          <a:p>
            <a:pPr lvl="0">
              <a:spcBef>
                <a:spcPts val="558"/>
              </a:spcBef>
              <a:spcAft>
                <a:spcPts val="0"/>
              </a:spcAft>
              <a:buSzPts val="3198"/>
              <a:buBlip>
                <a:blip r:embed="rId3"/>
              </a:buBlip>
            </a:pPr>
            <a:r>
              <a:rPr lang="en-US" sz="2800">
                <a:solidFill>
                  <a:srgbClr val="000000"/>
                </a:solidFill>
                <a:latin typeface="Calibri" pitchFamily="18"/>
              </a:rPr>
              <a:t>Asynchronous Fault Tolerance with fined-grained Chandy-Lamport</a:t>
            </a:r>
          </a:p>
        </p:txBody>
      </p:sp>
      <p:sp>
        <p:nvSpPr>
          <p:cNvPr id="4" name="TextBox 3"/>
          <p:cNvSpPr/>
          <p:nvPr/>
        </p:nvSpPr>
        <p:spPr>
          <a:xfrm>
            <a:off x="566280" y="4978800"/>
            <a:ext cx="24735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Performance</a:t>
            </a:r>
          </a:p>
        </p:txBody>
      </p:sp>
      <p:sp>
        <p:nvSpPr>
          <p:cNvPr id="5" name="TextBox 4"/>
          <p:cNvSpPr/>
          <p:nvPr/>
        </p:nvSpPr>
        <p:spPr>
          <a:xfrm>
            <a:off x="958320" y="5678280"/>
            <a:ext cx="7172999" cy="639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36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Usability</a:t>
            </a:r>
          </a:p>
        </p:txBody>
      </p:sp>
      <p:sp>
        <p:nvSpPr>
          <p:cNvPr id="6" name="TextBox 5"/>
          <p:cNvSpPr/>
          <p:nvPr/>
        </p:nvSpPr>
        <p:spPr>
          <a:xfrm>
            <a:off x="3288959" y="4978800"/>
            <a:ext cx="24735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Efficiency</a:t>
            </a:r>
          </a:p>
        </p:txBody>
      </p:sp>
      <p:sp>
        <p:nvSpPr>
          <p:cNvPr id="7" name="TextBox 6"/>
          <p:cNvSpPr/>
          <p:nvPr/>
        </p:nvSpPr>
        <p:spPr>
          <a:xfrm>
            <a:off x="6136199" y="4978800"/>
            <a:ext cx="247356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FFA7A4"/>
              </a:gs>
              <a:gs pos="100000">
                <a:srgbClr val="FFE5E5"/>
              </a:gs>
            </a:gsLst>
            <a:lin ang="16200000"/>
          </a:gradFill>
          <a:ln w="9360">
            <a:solidFill>
              <a:srgbClr val="BE4B48"/>
            </a:solidFill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en-US" sz="28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Scalability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4000" b="0" dirty="0">
                <a:solidFill>
                  <a:srgbClr val="000000"/>
                </a:solidFill>
              </a:rPr>
              <a:t>	</a:t>
            </a:r>
            <a:r>
              <a:rPr lang="en-US" sz="4000" b="0" dirty="0" smtClean="0">
                <a:solidFill>
                  <a:srgbClr val="000000"/>
                </a:solidFill>
              </a:rPr>
              <a:t>Future Work</a:t>
            </a: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0"/>
            <a:ext cx="18072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83" y="1540890"/>
            <a:ext cx="7276050" cy="17528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lvl="0" hangingPunct="0">
              <a:defRPr b="1"/>
            </a:pPr>
            <a:r>
              <a:rPr lang="en-US" dirty="0" smtClean="0"/>
              <a:t>Extending </a:t>
            </a:r>
            <a:r>
              <a:rPr lang="en-US" dirty="0"/>
              <a:t>the abstraction and runtime to support dynamically evolving graphs and external storage in graph databases. These features will enable Distributed </a:t>
            </a:r>
            <a:r>
              <a:rPr lang="en-US" dirty="0" err="1"/>
              <a:t>GraphLab</a:t>
            </a:r>
            <a:r>
              <a:rPr lang="en-US" dirty="0"/>
              <a:t> to </a:t>
            </a:r>
            <a:r>
              <a:rPr lang="en-US" dirty="0" smtClean="0"/>
              <a:t>continually </a:t>
            </a:r>
            <a:r>
              <a:rPr lang="en-US" dirty="0"/>
              <a:t>store and processes the time evolving data commonly found in many real-world applications (e.g., social-networking and recommender systems) </a:t>
            </a:r>
            <a:br>
              <a:rPr lang="en-US" dirty="0"/>
            </a:br>
            <a:endParaRPr lang="en-US" sz="1800" b="1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2368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tributions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64411" y="257802"/>
            <a:ext cx="8179589" cy="1355098"/>
          </a:xfrm>
        </p:spPr>
        <p:txBody>
          <a:bodyPr/>
          <a:lstStyle/>
          <a:p>
            <a:pPr lvl="0"/>
            <a:r>
              <a:rPr lang="en-US" sz="4300" b="0" dirty="0" smtClean="0"/>
              <a:t>	Contributions</a:t>
            </a:r>
            <a:r>
              <a:rPr lang="en-US" sz="4300" b="0" dirty="0"/>
              <a:t>..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553953" y="1441032"/>
            <a:ext cx="7272337" cy="4513263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Two substantially different approaches to implementing the new distributed execution model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200" dirty="0"/>
              <a:t>Chromatic Engine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200" dirty="0"/>
              <a:t> Locking Engine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 Fault tolerance through two snapshotting schemes.</a:t>
            </a:r>
            <a:br>
              <a:rPr lang="en-US" dirty="0"/>
            </a:br>
            <a:r>
              <a:rPr lang="en-US" dirty="0"/>
              <a:t>Implementations of three state-of-the-art machine learning algorithms on-top of distributed </a:t>
            </a:r>
            <a:r>
              <a:rPr lang="en-US" dirty="0" err="1"/>
              <a:t>GraphLab</a:t>
            </a:r>
            <a:r>
              <a:rPr lang="en-US" dirty="0"/>
              <a:t>.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An extensive evaluation of Distributed </a:t>
            </a:r>
            <a:r>
              <a:rPr lang="en-US" dirty="0" err="1"/>
              <a:t>GraphLab</a:t>
            </a:r>
            <a:r>
              <a:rPr lang="en-US" dirty="0"/>
              <a:t> using a 512 processor (64 node) EC2 cluster, including comparisons to </a:t>
            </a:r>
            <a:r>
              <a:rPr lang="en-US" dirty="0" err="1"/>
              <a:t>Hadoop</a:t>
            </a:r>
            <a:r>
              <a:rPr lang="en-US" dirty="0"/>
              <a:t>, </a:t>
            </a:r>
            <a:r>
              <a:rPr lang="en-US" dirty="0" err="1"/>
              <a:t>Pregel</a:t>
            </a:r>
            <a:r>
              <a:rPr lang="en-US" dirty="0"/>
              <a:t>, and MPI implementations.</a:t>
            </a:r>
          </a:p>
          <a:p>
            <a:pPr lvl="0">
              <a:buNone/>
            </a:pPr>
            <a:endParaRPr lang="en-US" sz="2200" dirty="0"/>
          </a:p>
          <a:p>
            <a:pPr lvl="0">
              <a:buNone/>
            </a:pPr>
            <a:endParaRPr lang="en-US" sz="2200" dirty="0"/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71663" y="274638"/>
            <a:ext cx="7272337" cy="1338262"/>
          </a:xfrm>
        </p:spPr>
        <p:txBody>
          <a:bodyPr lIns="0" tIns="0" rIns="0" bIns="0" anchor="ctr"/>
          <a:lstStyle/>
          <a:p>
            <a:pPr lvl="0" algn="l"/>
            <a:r>
              <a:rPr lang="en-US" sz="4000" b="0" dirty="0">
                <a:solidFill>
                  <a:srgbClr val="000000"/>
                </a:solidFill>
              </a:rPr>
              <a:t>	</a:t>
            </a:r>
            <a:r>
              <a:rPr lang="en-US" sz="4000" b="0" dirty="0" smtClean="0">
                <a:solidFill>
                  <a:srgbClr val="000000"/>
                </a:solidFill>
              </a:rPr>
              <a:t>References</a:t>
            </a: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0"/>
            <a:ext cx="18072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8640" y="1645920"/>
            <a:ext cx="9609840" cy="24836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3"/>
              </a:rPr>
              <a:t>www.cs.cmu.edu/~ylow/vldb5.pptx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en-US" sz="1800" b="1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4"/>
              </a:rPr>
              <a:t>http://bickson.blogspot.com/2013/02/co-em-algorithm-in-graphchi_19.html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en-US" sz="1800" b="1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  <a:hlinkClick r:id="rId3"/>
              </a:rPr>
              <a:t>www.cs.cmu.edu/~ylow/vldb5.pptx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endParaRPr lang="en-US" sz="1800" b="1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en-US" sz="18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rPr>
              <a:t>http://en.wikipedia.org/wiki/Message_Passing_Interface</a:t>
            </a:r>
          </a:p>
        </p:txBody>
      </p:sp>
    </p:spTree>
    <p:extLst>
      <p:ext uri="{BB962C8B-B14F-4D97-AF65-F5344CB8AC3E}">
        <p14:creationId xmlns:p14="http://schemas.microsoft.com/office/powerpoint/2010/main" val="69546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766495" y="274638"/>
            <a:ext cx="7377505" cy="3296392"/>
          </a:xfrm>
        </p:spPr>
        <p:txBody>
          <a:bodyPr lIns="0" tIns="0" rIns="0" bIns="0" anchor="ctr"/>
          <a:lstStyle/>
          <a:p>
            <a:pPr lvl="0" algn="l"/>
            <a:r>
              <a:rPr lang="en-US" sz="4000" b="0" dirty="0" smtClean="0">
                <a:solidFill>
                  <a:srgbClr val="000000"/>
                </a:solidFill>
              </a:rPr>
              <a:t>Questions?</a:t>
            </a:r>
            <a:endParaRPr lang="en-US" sz="4000" b="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286000"/>
            <a:ext cx="180720" cy="4334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379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Data Mining Algorithm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649439" y="255542"/>
            <a:ext cx="7272337" cy="1338262"/>
          </a:xfrm>
        </p:spPr>
        <p:txBody>
          <a:bodyPr/>
          <a:lstStyle/>
          <a:p>
            <a:pPr lvl="0"/>
            <a:r>
              <a:rPr lang="en-US" sz="4500" b="0" dirty="0"/>
              <a:t>Machine Learning and Data Mining Algorithm Properties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1871663" y="2011363"/>
            <a:ext cx="7272337" cy="4114800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b="1"/>
              <a:t>Graph Structured Computation</a:t>
            </a:r>
          </a:p>
          <a:p>
            <a:pPr lvl="0">
              <a:spcBef>
                <a:spcPts val="2001"/>
              </a:spcBef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638360" y="2646360"/>
            <a:ext cx="5854319" cy="347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Data Mining Algorithm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06731" y="331928"/>
            <a:ext cx="7272337" cy="1338262"/>
          </a:xfrm>
        </p:spPr>
        <p:txBody>
          <a:bodyPr/>
          <a:lstStyle/>
          <a:p>
            <a:pPr lvl="0"/>
            <a:r>
              <a:rPr lang="en-US" sz="4500" b="0" dirty="0"/>
              <a:t>Machine Learning and Data Mining Algorithm Properties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649439" y="1811361"/>
            <a:ext cx="7272337" cy="4324350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b="1" dirty="0"/>
              <a:t>Asynchronous Iterative Computation: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000" dirty="0"/>
              <a:t>synchronous systems update all parameters simultaneously (in parallel) using parameter values from the previous time step as input</a:t>
            </a:r>
          </a:p>
          <a:p>
            <a:pPr lvl="1">
              <a:spcBef>
                <a:spcPts val="601"/>
              </a:spcBef>
              <a:buFont typeface="Wingdings"/>
              <a:buChar char=""/>
            </a:pPr>
            <a:r>
              <a:rPr lang="en-US" sz="2000" dirty="0"/>
              <a:t>Asynchronous systems update parameters using the </a:t>
            </a:r>
            <a:r>
              <a:rPr lang="en-US" sz="2000" i="1" dirty="0"/>
              <a:t>most recent </a:t>
            </a:r>
            <a:r>
              <a:rPr lang="en-US" sz="2000" dirty="0"/>
              <a:t>parameter values as input.</a:t>
            </a:r>
          </a:p>
          <a:p>
            <a:pPr lvl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567880" y="4206240"/>
            <a:ext cx="3593160" cy="234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synchronous Iterative Compu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11633" y="-66837"/>
            <a:ext cx="8332367" cy="1345550"/>
          </a:xfrm>
        </p:spPr>
        <p:txBody>
          <a:bodyPr/>
          <a:lstStyle/>
          <a:p>
            <a:pPr lvl="0"/>
            <a:r>
              <a:rPr lang="en-US" sz="3000" dirty="0"/>
              <a:t>Asynchronous Iterative Computation</a:t>
            </a:r>
          </a:p>
        </p:txBody>
      </p:sp>
      <p:sp>
        <p:nvSpPr>
          <p:cNvPr id="3" name="Content Placeholder 6"/>
          <p:cNvSpPr txBox="1">
            <a:spLocks noGrp="1"/>
          </p:cNvSpPr>
          <p:nvPr>
            <p:ph type="body" idx="4294967295"/>
          </p:nvPr>
        </p:nvSpPr>
        <p:spPr>
          <a:xfrm>
            <a:off x="382078" y="953740"/>
            <a:ext cx="7272337" cy="432435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Synchronous computation incurs costly performance penalties since the runtime of each phase is determined by the </a:t>
            </a:r>
            <a:r>
              <a:rPr lang="en-US" i="1" dirty="0"/>
              <a:t>slowest </a:t>
            </a:r>
            <a:r>
              <a:rPr lang="en-US" dirty="0"/>
              <a:t>machine.</a:t>
            </a:r>
          </a:p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dirty="0"/>
              <a:t>Abstractions based on bulk data processing, such as </a:t>
            </a:r>
            <a:r>
              <a:rPr lang="en-US" dirty="0" err="1"/>
              <a:t>MapReduce</a:t>
            </a:r>
            <a:r>
              <a:rPr lang="en-US" dirty="0"/>
              <a:t> and Dryad were not designed for iterative computation, Spark  has the iterative setting. However, these abstractions still do not support asynchronous computation. Bulk Synchronous Parallel (BSP) abstractions such as </a:t>
            </a:r>
            <a:r>
              <a:rPr lang="en-US" dirty="0" err="1"/>
              <a:t>Pregel</a:t>
            </a:r>
            <a:r>
              <a:rPr lang="en-US" dirty="0"/>
              <a:t>, Pic- </a:t>
            </a:r>
            <a:r>
              <a:rPr lang="en-US" dirty="0" err="1"/>
              <a:t>colo</a:t>
            </a:r>
            <a:r>
              <a:rPr lang="en-US" dirty="0"/>
              <a:t> , and BPGL do not naturally express </a:t>
            </a:r>
            <a:r>
              <a:rPr lang="en-US" dirty="0" err="1"/>
              <a:t>asynchronicity</a:t>
            </a:r>
            <a:r>
              <a:rPr lang="en-US" dirty="0"/>
              <a:t>. On the other hand, the shared memory </a:t>
            </a:r>
            <a:r>
              <a:rPr lang="en-US" dirty="0" err="1"/>
              <a:t>GraphLab</a:t>
            </a:r>
            <a:r>
              <a:rPr lang="en-US" dirty="0"/>
              <a:t> abstraction was designed to efficiently and naturally express the asynchronous iterative algorithms common to advanced MLDM.</a:t>
            </a:r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Data Mining Algorithm Prope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97571" y="286446"/>
            <a:ext cx="8246429" cy="1326454"/>
          </a:xfrm>
        </p:spPr>
        <p:txBody>
          <a:bodyPr/>
          <a:lstStyle/>
          <a:p>
            <a:pPr lvl="0"/>
            <a:r>
              <a:rPr lang="en-US" sz="4500" b="0" dirty="0"/>
              <a:t>Machine Learning and Data Mining </a:t>
            </a:r>
            <a:r>
              <a:rPr lang="en-US" sz="4500" b="0" dirty="0" smtClean="0"/>
              <a:t>Properties</a:t>
            </a:r>
            <a:endParaRPr lang="en-US" sz="4500" b="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916669" y="1795063"/>
            <a:ext cx="8227332" cy="4331100"/>
          </a:xfrm>
        </p:spPr>
        <p:txBody>
          <a:bodyPr/>
          <a:lstStyle/>
          <a:p>
            <a:pPr lvl="0">
              <a:spcBef>
                <a:spcPts val="2001"/>
              </a:spcBef>
              <a:buFont typeface="Wingdings"/>
              <a:buChar char=""/>
            </a:pPr>
            <a:r>
              <a:rPr lang="en-US" b="1" dirty="0"/>
              <a:t>Dynamic Computation:</a:t>
            </a:r>
          </a:p>
          <a:p>
            <a:pPr lvl="0">
              <a:spcBef>
                <a:spcPts val="2001"/>
              </a:spcBef>
              <a:buNone/>
            </a:pPr>
            <a:r>
              <a:rPr lang="en-US" dirty="0"/>
              <a:t>In many MLDM algorithms, iterative computation converges asymmetrically.</a:t>
            </a:r>
          </a:p>
          <a:p>
            <a:pPr lvl="0">
              <a:spcBef>
                <a:spcPts val="2001"/>
              </a:spcBef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818080" y="3520800"/>
            <a:ext cx="3225600" cy="2908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|9.7|9.5|4|7.4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2390</Words>
  <Application>Microsoft Macintosh PowerPoint</Application>
  <PresentationFormat>On-screen Show (4:3)</PresentationFormat>
  <Paragraphs>537</Paragraphs>
  <Slides>51</Slides>
  <Notes>50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4" baseType="lpstr">
      <vt:lpstr>Default 2</vt:lpstr>
      <vt:lpstr>Adjacency</vt:lpstr>
      <vt:lpstr>Microsoft Equation</vt:lpstr>
      <vt:lpstr>PowerPoint Presentation</vt:lpstr>
      <vt:lpstr>Shift Towards Use Of Parallelism in ML</vt:lpstr>
      <vt:lpstr>Abstract</vt:lpstr>
      <vt:lpstr>Introduction</vt:lpstr>
      <vt:lpstr> Contributions..</vt:lpstr>
      <vt:lpstr>Machine Learning and Data Mining Algorithm Properties</vt:lpstr>
      <vt:lpstr>Machine Learning and Data Mining Algorithm Properties</vt:lpstr>
      <vt:lpstr>Asynchronous Iterative Computation</vt:lpstr>
      <vt:lpstr>Machine Learning and Data Mining Properties</vt:lpstr>
      <vt:lpstr> Dynamic Computation:  </vt:lpstr>
      <vt:lpstr>Machine Learning and Data Mining Algorithm Properties</vt:lpstr>
      <vt:lpstr>The GraphLab Framework</vt:lpstr>
      <vt:lpstr>Data Graph</vt:lpstr>
      <vt:lpstr>Distributed Graph</vt:lpstr>
      <vt:lpstr>Distributed Graph</vt:lpstr>
      <vt:lpstr>Distributed Graph</vt:lpstr>
      <vt:lpstr>The GraphLab Framework</vt:lpstr>
      <vt:lpstr>Update Functions</vt:lpstr>
      <vt:lpstr>PageRank update function</vt:lpstr>
      <vt:lpstr>The GraphLab Execution Model</vt:lpstr>
      <vt:lpstr>Serializability</vt:lpstr>
      <vt:lpstr>Serializability Example</vt:lpstr>
      <vt:lpstr>Distributed Consistency</vt:lpstr>
      <vt:lpstr>Edge Consistency via Graph Coloring</vt:lpstr>
      <vt:lpstr>Chromatic Distributed Engine</vt:lpstr>
      <vt:lpstr>Matrix Factorization</vt:lpstr>
      <vt:lpstr>Netflix Collaborative Filtering</vt:lpstr>
      <vt:lpstr>The Cost of Hadoop</vt:lpstr>
      <vt:lpstr>CoEM (Rosie Jones, 2005)</vt:lpstr>
      <vt:lpstr>Problems</vt:lpstr>
      <vt:lpstr>Distributed Consistency</vt:lpstr>
      <vt:lpstr>Distributed Locking</vt:lpstr>
      <vt:lpstr>Consistency Through Locking</vt:lpstr>
      <vt:lpstr>Consistency Through Locking</vt:lpstr>
      <vt:lpstr>Consistency Through Locking</vt:lpstr>
      <vt:lpstr>No Pipelining</vt:lpstr>
      <vt:lpstr>Pipelining / Latency Hiding</vt:lpstr>
      <vt:lpstr>Latency Hiding</vt:lpstr>
      <vt:lpstr>Video Cosegmentation</vt:lpstr>
      <vt:lpstr>Video Coseg. Speedups</vt:lpstr>
      <vt:lpstr>PowerPoint Presentation</vt:lpstr>
      <vt:lpstr>Checkpoint</vt:lpstr>
      <vt:lpstr>Snapshot Performance</vt:lpstr>
      <vt:lpstr>How can we do better?</vt:lpstr>
      <vt:lpstr>Checkpointing</vt:lpstr>
      <vt:lpstr>Checkpointing</vt:lpstr>
      <vt:lpstr>Async. Snapshot Performance</vt:lpstr>
      <vt:lpstr>Summary</vt:lpstr>
      <vt:lpstr> Future Work</vt:lpstr>
      <vt:lpstr> 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Naga Krishna C Gollapudi</dc:creator>
  <cp:lastModifiedBy>Alekhya Chennupati</cp:lastModifiedBy>
  <cp:revision>29</cp:revision>
  <dcterms:modified xsi:type="dcterms:W3CDTF">2015-02-12T15:58:56Z</dcterms:modified>
</cp:coreProperties>
</file>