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72" r:id="rId4"/>
    <p:sldId id="261" r:id="rId5"/>
    <p:sldId id="258" r:id="rId6"/>
    <p:sldId id="273" r:id="rId7"/>
    <p:sldId id="263" r:id="rId8"/>
    <p:sldId id="259" r:id="rId9"/>
    <p:sldId id="260" r:id="rId10"/>
    <p:sldId id="274" r:id="rId11"/>
    <p:sldId id="275" r:id="rId12"/>
    <p:sldId id="276" r:id="rId13"/>
    <p:sldId id="277" r:id="rId14"/>
    <p:sldId id="264" r:id="rId15"/>
    <p:sldId id="292" r:id="rId16"/>
    <p:sldId id="265" r:id="rId17"/>
    <p:sldId id="266" r:id="rId18"/>
    <p:sldId id="281" r:id="rId19"/>
    <p:sldId id="283" r:id="rId20"/>
    <p:sldId id="293" r:id="rId21"/>
    <p:sldId id="289" r:id="rId22"/>
    <p:sldId id="290" r:id="rId23"/>
    <p:sldId id="291" r:id="rId24"/>
    <p:sldId id="288" r:id="rId25"/>
    <p:sldId id="285" r:id="rId26"/>
    <p:sldId id="286" r:id="rId27"/>
    <p:sldId id="269" r:id="rId28"/>
    <p:sldId id="287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29F29C-DC70-4C5D-90D2-19FD3CC1E3DD}">
          <p14:sldIdLst>
            <p14:sldId id="256"/>
            <p14:sldId id="257"/>
            <p14:sldId id="272"/>
            <p14:sldId id="261"/>
            <p14:sldId id="258"/>
            <p14:sldId id="273"/>
            <p14:sldId id="263"/>
            <p14:sldId id="259"/>
            <p14:sldId id="260"/>
            <p14:sldId id="274"/>
            <p14:sldId id="275"/>
            <p14:sldId id="276"/>
          </p14:sldIdLst>
        </p14:section>
        <p14:section name="Untitled Section" id="{820AF1B1-B660-41D1-A8F0-95E5CA73C566}">
          <p14:sldIdLst>
            <p14:sldId id="277"/>
            <p14:sldId id="264"/>
            <p14:sldId id="292"/>
            <p14:sldId id="265"/>
            <p14:sldId id="266"/>
            <p14:sldId id="281"/>
            <p14:sldId id="283"/>
            <p14:sldId id="293"/>
            <p14:sldId id="289"/>
            <p14:sldId id="290"/>
            <p14:sldId id="291"/>
            <p14:sldId id="288"/>
            <p14:sldId id="285"/>
            <p14:sldId id="286"/>
            <p14:sldId id="269"/>
            <p14:sldId id="28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 varScale="1">
        <p:scale>
          <a:sx n="96" d="100"/>
          <a:sy n="96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3A1E-3D9D-4486-95FF-72EA7D475B1B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1D2AD-F396-465B-9FE5-81E73612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4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1D2AD-F396-465B-9FE5-81E7361291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26655-D0DD-45BE-BA8E-D487272A19D2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1429-479B-497C-9C34-01D889444735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0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9AC79-B72E-4579-9F7A-E152C6D71F50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03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6608-FEBE-47DF-9D02-59CA496AE84F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229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8CB8-EA73-42E5-AC08-7EC2796D337B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9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128E-3749-4858-8FB6-24EAB3309064}" type="datetime1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55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71132-C6F5-4D40-83A4-836B2647015B}" type="datetime1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3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B57FC-30D2-49C2-A91F-B83FF69FA775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48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FB0EF-6CC4-4FCA-B9A6-01030528E557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6B45-6B05-4ECD-9A34-8586A8374B14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9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F97C-9B4D-4DA3-BF58-D3F70D99B675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937-D876-48A8-90F7-EFE6A598440B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E1C4-732D-4224-B3E0-42983F5F0627}" type="datetime1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9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070E-C1A7-48EF-9481-0592BAA2CC8D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1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C8F8-FBDF-43E8-ABF1-5FE9CFF234E8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8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A4C1-D013-4985-BF07-FDFF7E501816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5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E698-5A84-4835-A251-32BF2FC757AF}" type="datetime1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3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A811946-1D86-4A07-8712-C67428D5A6EC}" type="datetime1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4BFF-54F0-4134-8CB9-D1F84B1A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tom/10701_sp11/slid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447801"/>
            <a:ext cx="9817845" cy="33295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Distributed Approximate Spectral Clustering for Large-Scale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Fei</a:t>
            </a:r>
            <a:r>
              <a:rPr lang="en-US" dirty="0" smtClean="0"/>
              <a:t> Gao, </a:t>
            </a:r>
            <a:r>
              <a:rPr lang="en-US" dirty="0" err="1" smtClean="0"/>
              <a:t>Wael</a:t>
            </a:r>
            <a:r>
              <a:rPr lang="en-US" dirty="0" smtClean="0"/>
              <a:t> </a:t>
            </a:r>
            <a:r>
              <a:rPr lang="en-US" dirty="0" err="1" smtClean="0"/>
              <a:t>Abd-Almageed</a:t>
            </a:r>
            <a:r>
              <a:rPr lang="en-US" dirty="0" smtClean="0"/>
              <a:t>, Mohamed </a:t>
            </a:r>
            <a:r>
              <a:rPr lang="en-US" dirty="0" err="1" smtClean="0"/>
              <a:t>Hefeeda</a:t>
            </a:r>
            <a:endParaRPr lang="en-US" dirty="0" smtClean="0"/>
          </a:p>
          <a:p>
            <a:r>
              <a:rPr lang="en-US" dirty="0" smtClean="0"/>
              <a:t>Presented by : Bita Kazemi Zahrani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7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LSH :	 different techniques</a:t>
                </a:r>
              </a:p>
              <a:p>
                <a:pPr lvl="1"/>
                <a:r>
                  <a:rPr lang="en-US" dirty="0" smtClean="0"/>
                  <a:t>Random projection</a:t>
                </a:r>
              </a:p>
              <a:p>
                <a:pPr lvl="1"/>
                <a:r>
                  <a:rPr lang="en-US" dirty="0" smtClean="0"/>
                  <a:t>Stable distribution</a:t>
                </a:r>
              </a:p>
              <a:p>
                <a:pPr lvl="1"/>
                <a:r>
                  <a:rPr lang="en-US" dirty="0" smtClean="0"/>
                  <a:t>….</a:t>
                </a:r>
              </a:p>
              <a:p>
                <a:r>
                  <a:rPr lang="en-US" dirty="0" smtClean="0"/>
                  <a:t>Random projection : </a:t>
                </a:r>
              </a:p>
              <a:p>
                <a:pPr lvl="1"/>
                <a:r>
                  <a:rPr lang="en-US" dirty="0" smtClean="0"/>
                  <a:t>Choose a random </a:t>
                </a:r>
                <a:r>
                  <a:rPr lang="en-US" dirty="0" err="1" smtClean="0"/>
                  <a:t>hyperplane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Designed to </a:t>
                </a:r>
                <a:r>
                  <a:rPr lang="en-US" dirty="0" err="1" smtClean="0"/>
                  <a:t>appx</a:t>
                </a:r>
                <a:r>
                  <a:rPr lang="en-US" dirty="0" smtClean="0"/>
                  <a:t> the cosine distance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𝑠𝑔𝑛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when r is the </a:t>
                </a:r>
                <a:r>
                  <a:rPr lang="en-US" dirty="0" err="1" smtClean="0"/>
                  <a:t>hyperplane</a:t>
                </a:r>
                <a:r>
                  <a:rPr lang="en-US" dirty="0" smtClean="0"/>
                  <a:t> ( h is + or -)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𝑎𝑛𝑔𝑙𝑒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𝑏𝑒𝑡𝑤𝑒𝑒𝑛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formula is an </a:t>
                </a:r>
                <a:r>
                  <a:rPr lang="en-US" dirty="0" err="1" smtClean="0"/>
                  <a:t>appx</a:t>
                </a:r>
                <a:r>
                  <a:rPr lang="en-US" dirty="0" smtClean="0"/>
                  <a:t> of cosine(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33" y="5392393"/>
            <a:ext cx="3361520" cy="6107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5236" y="6001674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N data points </a:t>
            </a:r>
          </a:p>
          <a:p>
            <a:pPr lvl="1"/>
            <a:r>
              <a:rPr lang="en-US" dirty="0" smtClean="0"/>
              <a:t>Random projection hashing to produce a M-bit signature fro each data point</a:t>
            </a:r>
          </a:p>
          <a:p>
            <a:pPr lvl="1"/>
            <a:r>
              <a:rPr lang="en-US" dirty="0" smtClean="0"/>
              <a:t>Choose an arbitrary dimension</a:t>
            </a:r>
          </a:p>
          <a:p>
            <a:pPr lvl="1"/>
            <a:r>
              <a:rPr lang="en-US" dirty="0" smtClean="0"/>
              <a:t>Compare with threshold</a:t>
            </a:r>
          </a:p>
          <a:p>
            <a:pPr lvl="2"/>
            <a:r>
              <a:rPr lang="en-US" dirty="0" smtClean="0"/>
              <a:t>If feature value in the dimension is larger than threshold -&gt; 1</a:t>
            </a:r>
          </a:p>
          <a:p>
            <a:pPr lvl="2"/>
            <a:r>
              <a:rPr lang="en-US" dirty="0" smtClean="0"/>
              <a:t>Otherwise 0</a:t>
            </a:r>
          </a:p>
          <a:p>
            <a:pPr lvl="2"/>
            <a:r>
              <a:rPr lang="en-US" dirty="0" smtClean="0"/>
              <a:t>M arbitrary dimensions, M bit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11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646111" y="2310846"/>
            <a:ext cx="685801" cy="286744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635" y="3260035"/>
            <a:ext cx="99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O(MN)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M-bit signatures</a:t>
                </a:r>
              </a:p>
              <a:p>
                <a:r>
                  <a:rPr lang="en-US" dirty="0" smtClean="0"/>
                  <a:t>Near-duplicate signatures ( at least P bit in common )go to the same bucket</a:t>
                </a:r>
              </a:p>
              <a:p>
                <a:r>
                  <a:rPr lang="en-US" dirty="0" smtClean="0"/>
                  <a:t>Let’s say we have T buckets, each bucket N</a:t>
                </a:r>
                <a:r>
                  <a:rPr lang="en-US" sz="1600" dirty="0" smtClean="0"/>
                  <a:t>i points 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9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sz="1200" dirty="0"/>
                          <m:t>N</m:t>
                        </m:r>
                        <m:r>
                          <m:rPr>
                            <m:nor/>
                          </m:rPr>
                          <a:rPr lang="en-US" sz="1050" dirty="0"/>
                          <m:t>i</m:t>
                        </m:r>
                      </m:e>
                    </m:nary>
                  </m:oMath>
                </a14:m>
                <a:r>
                  <a:rPr lang="en-US" sz="1600" dirty="0" smtClean="0"/>
                  <a:t> = N</a:t>
                </a:r>
                <a:endParaRPr lang="en-US" sz="1200" dirty="0" smtClean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3000" dirty="0" smtClean="0"/>
                  <a:t>Gaussian similarity to compute the distance between signatures</a:t>
                </a:r>
              </a:p>
              <a:p>
                <a:r>
                  <a:rPr lang="en-US" sz="2200" dirty="0" smtClean="0"/>
                  <a:t>Last step running Spectral Clustering on the buckets</a:t>
                </a:r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54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7895" y="1853248"/>
                <a:ext cx="8946541" cy="4195481"/>
              </a:xfrm>
            </p:spPr>
            <p:txBody>
              <a:bodyPr/>
              <a:lstStyle/>
              <a:p>
                <a:r>
                  <a:rPr lang="en-US" dirty="0" smtClean="0"/>
                  <a:t>Compute Laplacian Matrix for each similarity matrix S</a:t>
                </a:r>
                <a:r>
                  <a:rPr lang="en-US" sz="1600" dirty="0" smtClean="0"/>
                  <a:t>i</a:t>
                </a:r>
              </a:p>
              <a:p>
                <a:r>
                  <a:rPr lang="en-US" dirty="0" smtClean="0"/>
                  <a:t>The complexity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the first K eigenvectors with QR decomposition</a:t>
                </a:r>
              </a:p>
              <a:p>
                <a:pPr lvl="1"/>
                <a:r>
                  <a:rPr lang="en-US" dirty="0" smtClean="0"/>
                  <a:t>QR : </a:t>
                </a:r>
                <a:r>
                  <a:rPr lang="en-US" b="1" dirty="0" smtClean="0"/>
                  <a:t>decomposing </a:t>
                </a:r>
                <a:r>
                  <a:rPr lang="en-US" b="1" dirty="0"/>
                  <a:t>of a matrix </a:t>
                </a:r>
                <a:r>
                  <a:rPr lang="en-US" b="1" i="1" dirty="0"/>
                  <a:t>A</a:t>
                </a:r>
                <a:r>
                  <a:rPr lang="en-US" b="1" dirty="0"/>
                  <a:t> into a </a:t>
                </a:r>
                <a:r>
                  <a:rPr lang="en-US" b="1" dirty="0" smtClean="0"/>
                  <a:t>product</a:t>
                </a:r>
                <a:r>
                  <a:rPr lang="en-US" b="1" dirty="0"/>
                  <a:t> </a:t>
                </a:r>
                <a:r>
                  <a:rPr lang="en-US" b="1" i="1" dirty="0"/>
                  <a:t>QR</a:t>
                </a:r>
                <a:r>
                  <a:rPr lang="en-US" b="1" dirty="0"/>
                  <a:t> of an </a:t>
                </a:r>
                <a:r>
                  <a:rPr lang="en-US" b="1" dirty="0" smtClean="0"/>
                  <a:t>orthogonal </a:t>
                </a:r>
                <a:r>
                  <a:rPr lang="en-US" b="1" i="1" dirty="0" smtClean="0"/>
                  <a:t>Q</a:t>
                </a:r>
                <a:r>
                  <a:rPr lang="en-US" b="1" dirty="0" smtClean="0"/>
                  <a:t> </a:t>
                </a:r>
                <a:r>
                  <a:rPr lang="en-US" b="1" dirty="0"/>
                  <a:t>and an </a:t>
                </a:r>
                <a:r>
                  <a:rPr lang="en-US" b="1" dirty="0" smtClean="0"/>
                  <a:t>upper triangular matrix</a:t>
                </a:r>
                <a:r>
                  <a:rPr lang="en-US" b="1" dirty="0"/>
                  <a:t> </a:t>
                </a:r>
                <a:r>
                  <a:rPr lang="en-US" b="1" i="1" dirty="0" smtClean="0"/>
                  <a:t>R ( O(K</a:t>
                </a:r>
                <a:r>
                  <a:rPr lang="en-US" b="1" i="1" baseline="-38000" dirty="0" smtClean="0"/>
                  <a:t>i </a:t>
                </a:r>
                <a:r>
                  <a:rPr lang="en-US" b="1" i="1" baseline="42000" dirty="0" smtClean="0"/>
                  <a:t>3</a:t>
                </a:r>
                <a:r>
                  <a:rPr lang="en-US" b="1" i="1" dirty="0" smtClean="0"/>
                  <a:t>))</a:t>
                </a:r>
              </a:p>
              <a:p>
                <a:pPr lvl="1"/>
                <a:r>
                  <a:rPr lang="en-US" dirty="0" smtClean="0"/>
                  <a:t>Reduction of Laplacian to triangular symmetric Ai</a:t>
                </a:r>
              </a:p>
              <a:p>
                <a:pPr lvl="2"/>
                <a:r>
                  <a:rPr lang="en-US" dirty="0" smtClean="0"/>
                  <a:t>QR becomes O(Ki)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95" y="1853248"/>
                <a:ext cx="8946541" cy="4195481"/>
              </a:xfrm>
              <a:blipFill rotWithShape="0">
                <a:blip r:embed="rId2"/>
                <a:stretch>
                  <a:fillRect l="-272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13</a:t>
            </a:fld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441241" y="1972915"/>
            <a:ext cx="685801" cy="286744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2908878"/>
                <a:ext cx="2186608" cy="384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O(Ki.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08878"/>
                <a:ext cx="2186608" cy="384657"/>
              </a:xfrm>
              <a:prstGeom prst="rect">
                <a:avLst/>
              </a:prstGeom>
              <a:blipFill rotWithShape="0">
                <a:blip r:embed="rId3"/>
                <a:stretch>
                  <a:fillRect l="-2228" t="-111111" b="-179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Flowchart: Punched Tape 6"/>
              <p:cNvSpPr/>
              <p:nvPr/>
            </p:nvSpPr>
            <p:spPr>
              <a:xfrm>
                <a:off x="2077278" y="4960652"/>
                <a:ext cx="6803335" cy="1277178"/>
              </a:xfrm>
              <a:prstGeom prst="flowChartPunchedTap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Adding up : </a:t>
                </a:r>
              </a:p>
              <a:p>
                <a:pPr algn="ctr"/>
                <a:r>
                  <a:rPr lang="en-US" dirty="0" smtClean="0"/>
                  <a:t>T DASC = O(M.N) + O(T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) + </a:t>
                </a:r>
                <a:r>
                  <a:rPr lang="en-US" dirty="0"/>
                  <a:t>O(Ki.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Flowchart: Punched Tap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278" y="4960652"/>
                <a:ext cx="6803335" cy="1277178"/>
              </a:xfrm>
              <a:prstGeom prst="flowChartPunchedTape">
                <a:avLst/>
              </a:prstGeom>
              <a:blipFill rotWithShape="0">
                <a:blip r:embed="rId4"/>
                <a:stretch>
                  <a:fillRect b="-29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2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MapReduce stages :</a:t>
                </a:r>
              </a:p>
              <a:p>
                <a:pPr lvl="1"/>
                <a:r>
                  <a:rPr lang="en-US" dirty="0" smtClean="0"/>
                  <a:t>1. applies LSH on input and computes signatures</a:t>
                </a:r>
              </a:p>
              <a:p>
                <a:pPr lvl="2"/>
                <a:r>
                  <a:rPr lang="en-US" dirty="0" smtClean="0"/>
                  <a:t>Mapper : (index , </a:t>
                </a:r>
                <a:r>
                  <a:rPr lang="en-US" dirty="0" err="1" smtClean="0"/>
                  <a:t>inputVector</a:t>
                </a:r>
                <a:r>
                  <a:rPr lang="en-US" dirty="0" smtClean="0"/>
                  <a:t>) --- &gt; (signature, index)</a:t>
                </a:r>
              </a:p>
              <a:p>
                <a:pPr lvl="2"/>
                <a:r>
                  <a:rPr lang="en-US" dirty="0" smtClean="0"/>
                  <a:t>Reducer : (</a:t>
                </a:r>
                <a:r>
                  <a:rPr lang="en-US" dirty="0" err="1" smtClean="0"/>
                  <a:t>signature,index</a:t>
                </a:r>
                <a:r>
                  <a:rPr lang="en-US" dirty="0" smtClean="0"/>
                  <a:t>) ---</a:t>
                </a:r>
                <a:r>
                  <a:rPr lang="en-US" dirty="0" smtClean="0">
                    <a:sym typeface="Wingdings" panose="05000000000000000000" pitchFamily="2" charset="2"/>
                  </a:rPr>
                  <a:t> ( signature,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listof</a:t>
                </a:r>
                <a:r>
                  <a:rPr lang="en-US" dirty="0" smtClean="0">
                    <a:sym typeface="Wingdings" panose="05000000000000000000" pitchFamily="2" charset="2"/>
                  </a:rPr>
                  <a:t> (index)) [ based on similarity]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For the approximation P is introduced to restrict the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appx</a:t>
                </a:r>
                <a:endParaRPr lang="en-US" dirty="0" smtClean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If P bits out of M are similar : put in the same bucket</a:t>
                </a: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Compare two M-bit signature A and B by bit manipulation :</a:t>
                </a:r>
              </a:p>
              <a:p>
                <a:pPr lvl="3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𝑛𝑠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 −1</m:t>
                        </m:r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3"/>
                <a:r>
                  <a:rPr lang="en-US" dirty="0" err="1" smtClean="0">
                    <a:sym typeface="Wingdings" panose="05000000000000000000" pitchFamily="2" charset="2"/>
                  </a:rPr>
                  <a:t>Ans</a:t>
                </a:r>
                <a:r>
                  <a:rPr lang="en-US" dirty="0" smtClean="0">
                    <a:sym typeface="Wingdings" panose="05000000000000000000" pitchFamily="2" charset="2"/>
                  </a:rPr>
                  <a:t> =0 -&gt; A and B have one bit difference O(1)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2. Standard MapReduce implementation of spectral clustering in Mahout library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60" y="886365"/>
            <a:ext cx="5070475" cy="5050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8170" y="6033916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4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Complexity Analysis</a:t>
            </a:r>
          </a:p>
          <a:p>
            <a:r>
              <a:rPr lang="en-US" dirty="0" smtClean="0"/>
              <a:t>Accuracy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Analysis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Computation analysis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Memory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040975"/>
            <a:ext cx="4432289" cy="30305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779" y="2679159"/>
            <a:ext cx="3705225" cy="64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624" y="3785904"/>
            <a:ext cx="5795358" cy="28024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45024" y="3371715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8874" y="6526170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41174" y="6164085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#hash functions probability of clustering adjacent points in a bucket decreases </a:t>
            </a:r>
          </a:p>
          <a:p>
            <a:pPr lvl="1"/>
            <a:r>
              <a:rPr lang="en-US" dirty="0" smtClean="0"/>
              <a:t>The incorrectly clustering increases</a:t>
            </a:r>
          </a:p>
          <a:p>
            <a:pPr lvl="1"/>
            <a:r>
              <a:rPr lang="en-US" dirty="0" smtClean="0"/>
              <a:t>Increasing M , collision probability decreases</a:t>
            </a:r>
          </a:p>
          <a:p>
            <a:pPr lvl="1"/>
            <a:r>
              <a:rPr lang="en-US" dirty="0" smtClean="0"/>
              <a:t>Hash function increase : more parallel</a:t>
            </a:r>
          </a:p>
          <a:p>
            <a:pPr lvl="1"/>
            <a:r>
              <a:rPr lang="en-US" dirty="0" smtClean="0"/>
              <a:t>Use M value to partition	</a:t>
            </a:r>
          </a:p>
          <a:p>
            <a:pPr lvl="2"/>
            <a:r>
              <a:rPr lang="en-US" dirty="0" smtClean="0"/>
              <a:t>Tuning of M controls the tradeoff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276" y="2667406"/>
            <a:ext cx="5074394" cy="3989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26224" y="2298074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Randomly selected documents</a:t>
            </a:r>
          </a:p>
          <a:p>
            <a:r>
              <a:rPr lang="en-US" dirty="0" smtClean="0"/>
              <a:t>Ratio :Correctly classified points to the total number</a:t>
            </a:r>
          </a:p>
          <a:p>
            <a:r>
              <a:rPr lang="en-US" dirty="0" smtClean="0"/>
              <a:t>DASC better than PSC, close to SC</a:t>
            </a:r>
          </a:p>
          <a:p>
            <a:pPr lvl="1"/>
            <a:r>
              <a:rPr lang="en-US" dirty="0" smtClean="0"/>
              <a:t>NYST on MATLAB [no cluster]</a:t>
            </a:r>
          </a:p>
          <a:p>
            <a:r>
              <a:rPr lang="en-US" dirty="0" smtClean="0"/>
              <a:t>Clustering didn’t affect accuracy too much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707" y="2901830"/>
            <a:ext cx="3973415" cy="35462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4596" y="2432663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6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Terminologies</a:t>
            </a:r>
          </a:p>
          <a:p>
            <a:r>
              <a:rPr lang="en-US" dirty="0" smtClean="0"/>
              <a:t>Related Works</a:t>
            </a:r>
          </a:p>
          <a:p>
            <a:r>
              <a:rPr lang="en-US" dirty="0" smtClean="0"/>
              <a:t>Distributed Approximate Spectral Clustering (DASC)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Evaluations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Summary</a:t>
            </a:r>
          </a:p>
          <a:p>
            <a:r>
              <a:rPr lang="en-US" smtClean="0"/>
              <a:t>References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</a:p>
          <a:p>
            <a:r>
              <a:rPr lang="en-US" dirty="0" smtClean="0"/>
              <a:t>Datasets</a:t>
            </a:r>
          </a:p>
          <a:p>
            <a:r>
              <a:rPr lang="en-US" dirty="0" smtClean="0"/>
              <a:t>Performance Metrics</a:t>
            </a:r>
          </a:p>
          <a:p>
            <a:r>
              <a:rPr lang="en-US" dirty="0" smtClean="0"/>
              <a:t>Algorithm Implemented and Compared </a:t>
            </a:r>
            <a:r>
              <a:rPr lang="en-US" dirty="0" err="1" smtClean="0"/>
              <a:t>Agains</a:t>
            </a:r>
            <a:endParaRPr lang="en-US" dirty="0" smtClean="0"/>
          </a:p>
          <a:p>
            <a:r>
              <a:rPr lang="en-US" dirty="0" smtClean="0"/>
              <a:t>Results for Clustering</a:t>
            </a:r>
          </a:p>
          <a:p>
            <a:r>
              <a:rPr lang="en-US" dirty="0" smtClean="0"/>
              <a:t>Results for Time and Space Complexities</a:t>
            </a:r>
          </a:p>
          <a:p>
            <a:r>
              <a:rPr lang="en-US" dirty="0" smtClean="0"/>
              <a:t>Elasticity and Scalability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MapReduce Framework</a:t>
            </a:r>
          </a:p>
          <a:p>
            <a:r>
              <a:rPr lang="en-US" dirty="0" smtClean="0"/>
              <a:t>Local cluster and Amazon EMR</a:t>
            </a:r>
          </a:p>
          <a:p>
            <a:pPr lvl="1"/>
            <a:r>
              <a:rPr lang="en-US" dirty="0" smtClean="0"/>
              <a:t>Local : 5 machines (1 master/ 4 slaves)</a:t>
            </a:r>
          </a:p>
          <a:p>
            <a:pPr lvl="1"/>
            <a:r>
              <a:rPr lang="en-US" dirty="0" smtClean="0"/>
              <a:t>Intel Core2 Duo E6550</a:t>
            </a:r>
          </a:p>
          <a:p>
            <a:pPr lvl="1"/>
            <a:r>
              <a:rPr lang="en-US" dirty="0" smtClean="0"/>
              <a:t>1GB DRAM</a:t>
            </a:r>
          </a:p>
          <a:p>
            <a:pPr lvl="1"/>
            <a:r>
              <a:rPr lang="en-US" dirty="0" smtClean="0"/>
              <a:t>Hadoop 0.20.2 on </a:t>
            </a:r>
            <a:r>
              <a:rPr lang="en-US" dirty="0" err="1" smtClean="0"/>
              <a:t>Ubunto</a:t>
            </a:r>
            <a:r>
              <a:rPr lang="en-US" dirty="0" smtClean="0"/>
              <a:t>, Java 1.6.0</a:t>
            </a:r>
          </a:p>
          <a:p>
            <a:pPr lvl="1"/>
            <a:r>
              <a:rPr lang="en-US" dirty="0" smtClean="0"/>
              <a:t>EMR :variable </a:t>
            </a:r>
            <a:r>
              <a:rPr lang="en-US" dirty="0" err="1" smtClean="0"/>
              <a:t>configs</a:t>
            </a:r>
            <a:r>
              <a:rPr lang="en-US" dirty="0" smtClean="0"/>
              <a:t> : 16,32,64 machines</a:t>
            </a:r>
          </a:p>
          <a:p>
            <a:pPr lvl="1"/>
            <a:r>
              <a:rPr lang="en-US" dirty="0" smtClean="0"/>
              <a:t>1.7GB Memory, 350 GB disk</a:t>
            </a:r>
          </a:p>
          <a:p>
            <a:pPr lvl="1"/>
            <a:r>
              <a:rPr lang="en-US" dirty="0" smtClean="0"/>
              <a:t>Hadoop 0.20.2 on </a:t>
            </a:r>
            <a:r>
              <a:rPr lang="en-US" dirty="0" err="1" smtClean="0"/>
              <a:t>Debian</a:t>
            </a:r>
            <a:r>
              <a:rPr lang="en-US" dirty="0" smtClean="0"/>
              <a:t>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098" y="2411345"/>
            <a:ext cx="5058282" cy="2638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6474" y="5095086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Synthetic</a:t>
            </a:r>
          </a:p>
          <a:p>
            <a:r>
              <a:rPr lang="en-US" dirty="0" smtClean="0"/>
              <a:t>Real :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782" y="1152983"/>
            <a:ext cx="5486400" cy="4067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2824" y="5296262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flow on EMR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 Flow: collection of steps on a dataset</a:t>
            </a:r>
          </a:p>
          <a:p>
            <a:r>
              <a:rPr lang="en-US" dirty="0" smtClean="0"/>
              <a:t>First partition dataset into buckets with LSH</a:t>
            </a:r>
          </a:p>
          <a:p>
            <a:r>
              <a:rPr lang="en-US" dirty="0" smtClean="0"/>
              <a:t>Each bucket stored in a file</a:t>
            </a:r>
          </a:p>
          <a:p>
            <a:r>
              <a:rPr lang="en-US" dirty="0" smtClean="0"/>
              <a:t>SC applied to each bucket</a:t>
            </a:r>
          </a:p>
          <a:p>
            <a:r>
              <a:rPr lang="en-US" dirty="0" smtClean="0"/>
              <a:t>Partitions are processed based on mappers available</a:t>
            </a:r>
          </a:p>
          <a:p>
            <a:r>
              <a:rPr lang="en-US" dirty="0" smtClean="0"/>
              <a:t>Data dependent hashing can be used instead of LSH</a:t>
            </a:r>
          </a:p>
          <a:p>
            <a:r>
              <a:rPr lang="en-US" dirty="0" smtClean="0"/>
              <a:t>Locality is achieved through the first step LSH</a:t>
            </a:r>
          </a:p>
          <a:p>
            <a:r>
              <a:rPr lang="en-US" dirty="0" smtClean="0"/>
              <a:t>Highly scalable if nodes are increased or decreased dynamically allocates fewer or more number of partitions to nodes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and Performance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Computational and space complexity</a:t>
            </a:r>
          </a:p>
          <a:p>
            <a:r>
              <a:rPr lang="en-US" dirty="0" smtClean="0"/>
              <a:t>Clustering accuracy</a:t>
            </a:r>
          </a:p>
          <a:p>
            <a:r>
              <a:rPr lang="en-US" dirty="0" smtClean="0"/>
              <a:t>Ratio of correct #clustered points / #total points</a:t>
            </a:r>
          </a:p>
          <a:p>
            <a:r>
              <a:rPr lang="en-US" dirty="0" smtClean="0"/>
              <a:t>DBI : Davies-</a:t>
            </a:r>
            <a:r>
              <a:rPr lang="en-US" dirty="0" err="1" smtClean="0"/>
              <a:t>Bouldin</a:t>
            </a:r>
            <a:r>
              <a:rPr lang="en-US" dirty="0" smtClean="0"/>
              <a:t> Index and ASE average squared error</a:t>
            </a:r>
          </a:p>
          <a:p>
            <a:r>
              <a:rPr lang="en-US" dirty="0" err="1" smtClean="0"/>
              <a:t>Fnorm</a:t>
            </a:r>
            <a:r>
              <a:rPr lang="en-US" dirty="0" smtClean="0"/>
              <a:t> to similarity of original and approximate kernel matrix</a:t>
            </a:r>
          </a:p>
          <a:p>
            <a:r>
              <a:rPr lang="en-US" dirty="0" smtClean="0"/>
              <a:t>Implemented DASC, PSC and SC, NYST</a:t>
            </a:r>
          </a:p>
          <a:p>
            <a:pPr lvl="1"/>
            <a:r>
              <a:rPr lang="en-US" dirty="0" smtClean="0"/>
              <a:t>DASC </a:t>
            </a:r>
            <a:r>
              <a:rPr lang="en-US" dirty="0"/>
              <a:t>modifying Mahout Library M = 	</a:t>
            </a:r>
            <a:r>
              <a:rPr lang="en-US" dirty="0" smtClean="0"/>
              <a:t>[(</a:t>
            </a:r>
            <a:r>
              <a:rPr lang="en-US" dirty="0" err="1"/>
              <a:t>logN</a:t>
            </a:r>
            <a:r>
              <a:rPr lang="en-US" dirty="0"/>
              <a:t>)/2−</a:t>
            </a:r>
            <a:r>
              <a:rPr lang="en-US" dirty="0" smtClean="0"/>
              <a:t>1[ , and P = M-1 to have O(1) comparison</a:t>
            </a:r>
          </a:p>
          <a:p>
            <a:pPr lvl="1"/>
            <a:r>
              <a:rPr lang="en-US" dirty="0" smtClean="0"/>
              <a:t>SC Mahout</a:t>
            </a:r>
          </a:p>
          <a:p>
            <a:pPr lvl="1"/>
            <a:r>
              <a:rPr lang="en-US" dirty="0" smtClean="0"/>
              <a:t>PSC C++ implementation of SC by PARPACK lib</a:t>
            </a:r>
          </a:p>
          <a:p>
            <a:pPr lvl="1"/>
            <a:r>
              <a:rPr lang="en-US" dirty="0" smtClean="0"/>
              <a:t>NYST implemented by 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Clustering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between approximate and original Gram matrices </a:t>
            </a:r>
          </a:p>
          <a:p>
            <a:r>
              <a:rPr lang="en-US" dirty="0" smtClean="0"/>
              <a:t>Using low-level F-norm </a:t>
            </a:r>
          </a:p>
          <a:p>
            <a:r>
              <a:rPr lang="en-US" dirty="0" smtClean="0"/>
              <a:t>4K to 512K data points</a:t>
            </a:r>
          </a:p>
          <a:p>
            <a:r>
              <a:rPr lang="en-US" dirty="0" smtClean="0"/>
              <a:t>Not able to use more than 512 K </a:t>
            </a:r>
          </a:p>
          <a:p>
            <a:pPr lvl="1"/>
            <a:r>
              <a:rPr lang="en-US" dirty="0" smtClean="0"/>
              <a:t>Needs square of the input size </a:t>
            </a:r>
          </a:p>
          <a:p>
            <a:r>
              <a:rPr lang="en-US" dirty="0" smtClean="0"/>
              <a:t>Different number of buckets ! 4 to 4K</a:t>
            </a:r>
          </a:p>
          <a:p>
            <a:r>
              <a:rPr lang="en-US" dirty="0" smtClean="0"/>
              <a:t>Larger the number of buckets, more partitioning</a:t>
            </a:r>
          </a:p>
          <a:p>
            <a:pPr lvl="1"/>
            <a:r>
              <a:rPr lang="en-US" dirty="0" smtClean="0"/>
              <a:t>Lesser accuracy</a:t>
            </a:r>
          </a:p>
          <a:p>
            <a:pPr lvl="1"/>
            <a:r>
              <a:rPr lang="en-US" dirty="0" smtClean="0"/>
              <a:t>Increase #buckets, decrease F-norm ratio, less similar</a:t>
            </a:r>
          </a:p>
          <a:p>
            <a:pPr lvl="1"/>
            <a:r>
              <a:rPr lang="en-US" dirty="0" smtClean="0"/>
              <a:t>Increase #buckets before </a:t>
            </a:r>
            <a:r>
              <a:rPr lang="en-US" dirty="0" err="1" smtClean="0"/>
              <a:t>Fnorm</a:t>
            </a:r>
            <a:r>
              <a:rPr lang="en-US" dirty="0" smtClean="0"/>
              <a:t> drops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539" y="2776525"/>
            <a:ext cx="4054770" cy="3559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6376" y="2307358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for Time and Space Complexities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DASC, PSC and SC comparison:</a:t>
            </a:r>
          </a:p>
          <a:p>
            <a:r>
              <a:rPr lang="en-US" dirty="0" smtClean="0"/>
              <a:t>PSC implemented in C++ with MPI </a:t>
            </a:r>
          </a:p>
          <a:p>
            <a:r>
              <a:rPr lang="en-US" dirty="0" smtClean="0"/>
              <a:t>DASC implemented in Java with Mapreduce framework</a:t>
            </a:r>
          </a:p>
          <a:p>
            <a:r>
              <a:rPr lang="en-US" dirty="0" smtClean="0"/>
              <a:t>SC implemented with Mahout library</a:t>
            </a:r>
          </a:p>
          <a:p>
            <a:r>
              <a:rPr lang="en-US" dirty="0" smtClean="0"/>
              <a:t>Order of magnitude : DASC runs </a:t>
            </a:r>
          </a:p>
          <a:p>
            <a:pPr marL="457200" lvl="1" indent="0">
              <a:buNone/>
            </a:pPr>
            <a:r>
              <a:rPr lang="en-US" dirty="0"/>
              <a:t>o</a:t>
            </a:r>
            <a:r>
              <a:rPr lang="en-US" dirty="0" smtClean="0"/>
              <a:t>ne order of magnitude faster than PSC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Mahout SC didn’t scale</a:t>
            </a:r>
          </a:p>
          <a:p>
            <a:pPr marL="457200" lvl="1" indent="0">
              <a:buNone/>
            </a:pPr>
            <a:r>
              <a:rPr lang="en-US" dirty="0" smtClean="0"/>
              <a:t> to more than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356" y="3655781"/>
            <a:ext cx="5863144" cy="2962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36376" y="3186614"/>
            <a:ext cx="3270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reference 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Kernel-based Machine Learning</a:t>
            </a:r>
          </a:p>
          <a:p>
            <a:r>
              <a:rPr lang="en-US" dirty="0" smtClean="0"/>
              <a:t>Approximation for computing kernel matrix</a:t>
            </a:r>
          </a:p>
          <a:p>
            <a:r>
              <a:rPr lang="en-US" dirty="0" smtClean="0"/>
              <a:t>LSH to reduce the kernel computation</a:t>
            </a:r>
          </a:p>
          <a:p>
            <a:r>
              <a:rPr lang="en-US" dirty="0" smtClean="0"/>
              <a:t>DASC O(B) reduction in size of problem (B number of buckets)</a:t>
            </a:r>
          </a:p>
          <a:p>
            <a:r>
              <a:rPr lang="en-US" dirty="0" smtClean="0"/>
              <a:t>B depends on number of bits in signature </a:t>
            </a:r>
          </a:p>
          <a:p>
            <a:r>
              <a:rPr lang="en-US" dirty="0" smtClean="0"/>
              <a:t>Tested on real and synthetic dataset -&gt; Real : Wikipedia</a:t>
            </a:r>
          </a:p>
          <a:p>
            <a:r>
              <a:rPr lang="en-US" dirty="0" smtClean="0"/>
              <a:t>90%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approximation factor depends on the size of the problem</a:t>
            </a:r>
          </a:p>
          <a:p>
            <a:r>
              <a:rPr lang="en-US" dirty="0" smtClean="0"/>
              <a:t>The algorithm is scaled just to kernel-based machine learning methods which are applicable just to a limited number of datasets</a:t>
            </a:r>
          </a:p>
          <a:p>
            <a:r>
              <a:rPr lang="en-US" dirty="0" smtClean="0"/>
              <a:t>Algorithms compared are each implemented in different frameworks, </a:t>
            </a:r>
            <a:r>
              <a:rPr lang="en-US" dirty="0" err="1" smtClean="0"/>
              <a:t>i.e</a:t>
            </a:r>
            <a:r>
              <a:rPr lang="en-US" dirty="0" smtClean="0"/>
              <a:t> MPI implementation might be really inefficient, thus the comparison is not really fair!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Hefeeda</a:t>
            </a:r>
            <a:r>
              <a:rPr lang="en-US" dirty="0"/>
              <a:t>, Mohamed, </a:t>
            </a:r>
            <a:r>
              <a:rPr lang="en-US" dirty="0" err="1"/>
              <a:t>Fei</a:t>
            </a:r>
            <a:r>
              <a:rPr lang="en-US" dirty="0"/>
              <a:t> Gao, and </a:t>
            </a:r>
            <a:r>
              <a:rPr lang="en-US" dirty="0" err="1"/>
              <a:t>Wael</a:t>
            </a:r>
            <a:r>
              <a:rPr lang="en-US" dirty="0"/>
              <a:t> </a:t>
            </a:r>
            <a:r>
              <a:rPr lang="en-US" dirty="0" err="1"/>
              <a:t>Abd-Almageed</a:t>
            </a:r>
            <a:r>
              <a:rPr lang="en-US" dirty="0"/>
              <a:t>. "Distributed approximate spectral clustering for large-scale datasets." </a:t>
            </a:r>
            <a:r>
              <a:rPr lang="en-US" i="1" dirty="0"/>
              <a:t>Proceedings of the 21st international symposium on High-Performance Parallel and Distributed Computing</a:t>
            </a:r>
            <a:r>
              <a:rPr lang="en-US" dirty="0"/>
              <a:t>. ACM, 2012.</a:t>
            </a:r>
          </a:p>
          <a:p>
            <a:r>
              <a:rPr lang="en-US" dirty="0" smtClean="0"/>
              <a:t>Wikipedia</a:t>
            </a:r>
          </a:p>
          <a:p>
            <a:r>
              <a:rPr lang="en-US" dirty="0" smtClean="0">
                <a:hlinkClick r:id="rId2"/>
              </a:rPr>
              <a:t>Tom M Mitchell slides : 	https</a:t>
            </a:r>
            <a:r>
              <a:rPr lang="en-US" dirty="0">
                <a:hlinkClick r:id="rId2"/>
              </a:rPr>
              <a:t>://www.cs.cmu.edu/~</a:t>
            </a:r>
            <a:r>
              <a:rPr lang="en-US" dirty="0" smtClean="0">
                <a:hlinkClick r:id="rId2"/>
              </a:rPr>
              <a:t>tom/10701_sp11/slides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 : High time and Space complexity in Machine Learning algorithms</a:t>
            </a:r>
          </a:p>
          <a:p>
            <a:r>
              <a:rPr lang="en-US" dirty="0" smtClean="0"/>
              <a:t>Idea : propose a novel kernel-based machine learning algorithm to process large datasets</a:t>
            </a:r>
          </a:p>
          <a:p>
            <a:r>
              <a:rPr lang="en-US" dirty="0" smtClean="0"/>
              <a:t>Challenge : kernel-based algorithms suffer from scalability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Claim : reduction in computation and memory with insignificant accuracy loss and providing a control over accuracy and reduction tradeoff</a:t>
            </a:r>
          </a:p>
          <a:p>
            <a:r>
              <a:rPr lang="en-US" dirty="0" smtClean="0"/>
              <a:t>Developed a spectral clustering algorithm</a:t>
            </a:r>
          </a:p>
          <a:p>
            <a:r>
              <a:rPr lang="en-US" dirty="0" smtClean="0"/>
              <a:t>Deployed on Amazon Elastic MapReduce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 based methods : one of the methods for pattern analysis,</a:t>
            </a:r>
          </a:p>
          <a:p>
            <a:r>
              <a:rPr lang="en-US" dirty="0" smtClean="0"/>
              <a:t>Based on kernel methods : analyzing raw representation of data by a similarity function over pairs instead of a feature vector</a:t>
            </a:r>
          </a:p>
          <a:p>
            <a:r>
              <a:rPr lang="en-US" dirty="0" smtClean="0"/>
              <a:t>In another word manipulating data or looking at data from another dimension</a:t>
            </a:r>
          </a:p>
          <a:p>
            <a:r>
              <a:rPr lang="en-US" dirty="0" smtClean="0"/>
              <a:t>Spectral clustering : using eigenvalues( characteristic values) of similarity matrix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4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Proliferation of data in all fields</a:t>
            </a:r>
          </a:p>
          <a:p>
            <a:r>
              <a:rPr lang="en-US" dirty="0" smtClean="0"/>
              <a:t>Use of Machine Learning in science and engineering</a:t>
            </a:r>
          </a:p>
          <a:p>
            <a:r>
              <a:rPr lang="en-US" dirty="0" smtClean="0"/>
              <a:t>The paper introduces the class of Machine Learning Algorithms efficient for large datasets</a:t>
            </a:r>
          </a:p>
          <a:p>
            <a:r>
              <a:rPr lang="en-US" dirty="0" smtClean="0"/>
              <a:t>Two main techniques :</a:t>
            </a:r>
          </a:p>
          <a:p>
            <a:pPr lvl="1"/>
            <a:r>
              <a:rPr lang="en-US" dirty="0" smtClean="0"/>
              <a:t>Controlled Approximation ( tradeoff between accuracy and reduction)</a:t>
            </a:r>
          </a:p>
          <a:p>
            <a:pPr lvl="1"/>
            <a:r>
              <a:rPr lang="en-US" dirty="0" smtClean="0"/>
              <a:t>Elastic distribution of computation ( machine learning technique harnessing the distributed flexibility offered by clouds)</a:t>
            </a:r>
          </a:p>
          <a:p>
            <a:r>
              <a:rPr lang="en-US" dirty="0" smtClean="0"/>
              <a:t>THE PERFORMANCE OF KERNEL-BASED ALGORITHMS IMPROVES WHEN SIZE OF TRAINING DATASET INCREASES!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Kernel-based algorithms -&gt; O(n</a:t>
            </a:r>
            <a:r>
              <a:rPr lang="en-US" baseline="30000" dirty="0" smtClean="0"/>
              <a:t>2</a:t>
            </a:r>
            <a:r>
              <a:rPr lang="en-US" dirty="0" smtClean="0"/>
              <a:t>) similarity matrix</a:t>
            </a:r>
          </a:p>
          <a:p>
            <a:pPr lvl="1"/>
            <a:r>
              <a:rPr lang="en-US" dirty="0" smtClean="0"/>
              <a:t>Idea : design an approximation algorithm for constructing the kernel matrix for large datasets</a:t>
            </a:r>
          </a:p>
          <a:p>
            <a:r>
              <a:rPr lang="en-US" dirty="0" smtClean="0"/>
              <a:t>The steps : 	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Design an approximation algorithm for kernel matrix computation scalable to all ML algorithms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Design a  Spectral Classification on top of that to show the effect on accuracy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Implemented with MapReduce tested on lab cluster and EMR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Experiments on both real and synthetic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Approximate Spectral Clustering (DASC)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Details</a:t>
            </a:r>
          </a:p>
          <a:p>
            <a:r>
              <a:rPr lang="en-US" dirty="0" smtClean="0"/>
              <a:t>Mapreduce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Kernel-based algorithms : very popular in the past decade</a:t>
            </a:r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Data clustering</a:t>
            </a:r>
          </a:p>
          <a:p>
            <a:r>
              <a:rPr lang="en-US" dirty="0" smtClean="0"/>
              <a:t>Compute kernel matrix </a:t>
            </a:r>
            <a:r>
              <a:rPr lang="en-US" dirty="0" err="1" smtClean="0"/>
              <a:t>i.e</a:t>
            </a:r>
            <a:r>
              <a:rPr lang="en-US" dirty="0" smtClean="0"/>
              <a:t> </a:t>
            </a:r>
            <a:r>
              <a:rPr lang="en-US" dirty="0" err="1" smtClean="0"/>
              <a:t>kernelized</a:t>
            </a:r>
            <a:r>
              <a:rPr lang="en-US" dirty="0" smtClean="0"/>
              <a:t> distance between data pair</a:t>
            </a:r>
          </a:p>
          <a:p>
            <a:pPr lvl="1"/>
            <a:r>
              <a:rPr lang="en-US" dirty="0" smtClean="0"/>
              <a:t>1. create compact signatures for all data points</a:t>
            </a:r>
          </a:p>
          <a:p>
            <a:pPr lvl="1"/>
            <a:r>
              <a:rPr lang="en-US" dirty="0" smtClean="0"/>
              <a:t>2. group the data with similar signature ( preprocessing)</a:t>
            </a:r>
          </a:p>
          <a:p>
            <a:pPr lvl="1"/>
            <a:r>
              <a:rPr lang="en-US" dirty="0" smtClean="0"/>
              <a:t>3. compute similarity values for data in each group to construct similarity matrix</a:t>
            </a:r>
          </a:p>
          <a:p>
            <a:pPr lvl="1"/>
            <a:r>
              <a:rPr lang="en-US" dirty="0" smtClean="0"/>
              <a:t>4. perform Spectral Clustering on the </a:t>
            </a:r>
            <a:r>
              <a:rPr lang="en-US" dirty="0" err="1" smtClean="0"/>
              <a:t>appx’s</a:t>
            </a:r>
            <a:r>
              <a:rPr lang="en-US" dirty="0" smtClean="0"/>
              <a:t> similarity matrix (SC can be replaces by any other kernel base approach)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is preprocessing with Locality Sensitive Hashing(LSH)</a:t>
            </a:r>
          </a:p>
          <a:p>
            <a:r>
              <a:rPr lang="en-US" dirty="0" smtClean="0"/>
              <a:t>LSH -&gt; probability reduction technique</a:t>
            </a:r>
          </a:p>
          <a:p>
            <a:pPr lvl="1"/>
            <a:r>
              <a:rPr lang="en-US" dirty="0" smtClean="0"/>
              <a:t>Dimension reduction technique : hash input, map similar items to the same bucket, reduce the size of input universe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 idea : if distance of two points is less than a 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Threshold with probability p1, and distance of those 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Points is higher than the threshold by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appx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factor of c</a:t>
            </a:r>
          </a:p>
          <a:p>
            <a:pPr marL="457200" lvl="1" indent="0">
              <a:buNone/>
            </a:pP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Then group them together or output the same hash!! </a:t>
            </a:r>
          </a:p>
          <a:p>
            <a:pPr marL="457200" lvl="1" indent="0">
              <a:buNone/>
            </a:pPr>
            <a:r>
              <a:rPr lang="en-US" b="1" i="1" dirty="0" smtClean="0"/>
              <a:t>Points with higher collision fall in the same bucket!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4BFF-54F0-4134-8CB9-D1F84B1A7C15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883" y="3627782"/>
            <a:ext cx="3757497" cy="22263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3839" y="5938630"/>
            <a:ext cx="248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726</TotalTime>
  <Words>1290</Words>
  <Application>Microsoft Office PowerPoint</Application>
  <PresentationFormat>Widescreen</PresentationFormat>
  <Paragraphs>250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Distributed Approximate Spectral Clustering for Large-Scale Datasets</vt:lpstr>
      <vt:lpstr>Outline</vt:lpstr>
      <vt:lpstr>The idea ….</vt:lpstr>
      <vt:lpstr>Terminologies</vt:lpstr>
      <vt:lpstr>Introduction</vt:lpstr>
      <vt:lpstr>Introduction</vt:lpstr>
      <vt:lpstr>Distributed Approximate Spectral Clustering (DASC)</vt:lpstr>
      <vt:lpstr>Overview</vt:lpstr>
      <vt:lpstr>Detail</vt:lpstr>
      <vt:lpstr>Details </vt:lpstr>
      <vt:lpstr>Details</vt:lpstr>
      <vt:lpstr>Details</vt:lpstr>
      <vt:lpstr>Detail</vt:lpstr>
      <vt:lpstr>Mapreduce Implementation</vt:lpstr>
      <vt:lpstr>PowerPoint Presentation</vt:lpstr>
      <vt:lpstr>Analysis and Complexity</vt:lpstr>
      <vt:lpstr>Complexity Analysis </vt:lpstr>
      <vt:lpstr>Accuracy analysis</vt:lpstr>
      <vt:lpstr>Accuracy Analysis</vt:lpstr>
      <vt:lpstr>Experimental Evaluations</vt:lpstr>
      <vt:lpstr>Platform</vt:lpstr>
      <vt:lpstr>Dataset</vt:lpstr>
      <vt:lpstr>Job flow on EMR</vt:lpstr>
      <vt:lpstr>Algorithms and Performance metrics</vt:lpstr>
      <vt:lpstr>Results for Clustering Accuracy</vt:lpstr>
      <vt:lpstr>Results for Time and Space Complexities</vt:lpstr>
      <vt:lpstr>Conclusion</vt:lpstr>
      <vt:lpstr>Critics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Approximate Spectral Clustering for Large-Scale Datasets</dc:title>
  <dc:creator>bita kazemi</dc:creator>
  <cp:lastModifiedBy>bita kazemi</cp:lastModifiedBy>
  <cp:revision>59</cp:revision>
  <dcterms:created xsi:type="dcterms:W3CDTF">2015-02-02T16:18:07Z</dcterms:created>
  <dcterms:modified xsi:type="dcterms:W3CDTF">2015-02-03T19:54:42Z</dcterms:modified>
</cp:coreProperties>
</file>