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97" r:id="rId2"/>
  </p:sldMasterIdLst>
  <p:sldIdLst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94" r:id="rId23"/>
    <p:sldId id="295" r:id="rId24"/>
    <p:sldId id="277" r:id="rId25"/>
    <p:sldId id="278" r:id="rId26"/>
    <p:sldId id="279" r:id="rId27"/>
    <p:sldId id="280" r:id="rId28"/>
    <p:sldId id="284" r:id="rId29"/>
    <p:sldId id="281" r:id="rId30"/>
    <p:sldId id="282" r:id="rId31"/>
    <p:sldId id="283" r:id="rId32"/>
    <p:sldId id="267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0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9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7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7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4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0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41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9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5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23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1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0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6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8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...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Discretized Streams: Fault-Tolerant Streaming Computation at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Cambria" panose="02040503050406030204" pitchFamily="18" charset="0"/>
              </a:rPr>
              <a:t>Matei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Zaharia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Tathagata</a:t>
            </a:r>
            <a:r>
              <a:rPr lang="en-US" sz="1800" dirty="0">
                <a:latin typeface="Cambria" panose="02040503050406030204" pitchFamily="18" charset="0"/>
              </a:rPr>
              <a:t> Das, </a:t>
            </a:r>
            <a:r>
              <a:rPr lang="en-US" sz="1800" dirty="0" err="1">
                <a:latin typeface="Cambria" panose="02040503050406030204" pitchFamily="18" charset="0"/>
              </a:rPr>
              <a:t>Haoyuan</a:t>
            </a:r>
            <a:r>
              <a:rPr lang="en-US" sz="1800" dirty="0">
                <a:latin typeface="Cambria" panose="02040503050406030204" pitchFamily="18" charset="0"/>
              </a:rPr>
              <a:t> Li, Scott </a:t>
            </a:r>
            <a:r>
              <a:rPr lang="en-US" sz="1800" dirty="0" err="1">
                <a:latin typeface="Cambria" panose="02040503050406030204" pitchFamily="18" charset="0"/>
              </a:rPr>
              <a:t>Shenker</a:t>
            </a:r>
            <a:r>
              <a:rPr lang="en-US" sz="1800" dirty="0">
                <a:latin typeface="Cambria" panose="02040503050406030204" pitchFamily="18" charset="0"/>
              </a:rPr>
              <a:t>, Ion </a:t>
            </a:r>
            <a:r>
              <a:rPr lang="en-US" sz="1800" dirty="0" err="1" smtClean="0">
                <a:latin typeface="Cambria" panose="02040503050406030204" pitchFamily="18" charset="0"/>
              </a:rPr>
              <a:t>Stoica</a:t>
            </a:r>
            <a:r>
              <a:rPr lang="en-US" sz="1800" dirty="0">
                <a:latin typeface="Cambria" panose="02040503050406030204" pitchFamily="18" charset="0"/>
              </a:rPr>
              <a:t/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University of California, Berkeley </a:t>
            </a:r>
          </a:p>
        </p:txBody>
      </p:sp>
    </p:spTree>
    <p:extLst>
      <p:ext uri="{BB962C8B-B14F-4D97-AF65-F5344CB8AC3E}">
        <p14:creationId xmlns:p14="http://schemas.microsoft.com/office/powerpoint/2010/main" val="3119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pageViews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readStream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“http://...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”, “1s”)</a:t>
            </a:r>
            <a:b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ones = 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pageViews.map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event =&gt; (event.url, 1 ) )</a:t>
            </a:r>
            <a:b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counts =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ones.runningReduce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(a, b) =&gt; a + b)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34" y="2676544"/>
            <a:ext cx="5697891" cy="35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checkpoints</a:t>
            </a:r>
          </a:p>
          <a:p>
            <a:pPr lvl="1"/>
            <a:r>
              <a:rPr lang="en-US" dirty="0" smtClean="0"/>
              <a:t>System will replicate every, say, tenth RDD</a:t>
            </a:r>
          </a:p>
          <a:p>
            <a:pPr lvl="1"/>
            <a:r>
              <a:rPr lang="en-US" dirty="0" smtClean="0"/>
              <a:t>Prevents infinite </a:t>
            </a:r>
            <a:r>
              <a:rPr lang="en-US" dirty="0" err="1" smtClean="0"/>
              <a:t>recomputations</a:t>
            </a:r>
            <a:endParaRPr lang="en-US" dirty="0" smtClean="0"/>
          </a:p>
          <a:p>
            <a:r>
              <a:rPr lang="en-US" dirty="0"/>
              <a:t>Recovery is often fast: parallel </a:t>
            </a:r>
            <a:r>
              <a:rPr lang="en-US" dirty="0" err="1"/>
              <a:t>recomputation</a:t>
            </a:r>
            <a:r>
              <a:rPr lang="en-US" dirty="0"/>
              <a:t> of lost partitions on separate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 smtClean="0"/>
              <a:t>Parallel in respect to partitions, and time-intervals</a:t>
            </a:r>
          </a:p>
          <a:p>
            <a:pPr lvl="1"/>
            <a:r>
              <a:rPr lang="en-US" dirty="0" smtClean="0"/>
              <a:t>Computing different partitions of different timer-intervals in the same time</a:t>
            </a:r>
          </a:p>
          <a:p>
            <a:pPr lvl="1"/>
            <a:r>
              <a:rPr lang="en-US" dirty="0" smtClean="0"/>
              <a:t>More parallelism than upstream backup even when having more continuous operators per node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data arriving between [t, t+1) are actually [t, t+1) records</a:t>
            </a:r>
          </a:p>
          <a:p>
            <a:r>
              <a:rPr lang="en-US" dirty="0" smtClean="0"/>
              <a:t>Late records (according to embedded timestamp)?</a:t>
            </a:r>
          </a:p>
          <a:p>
            <a:pPr lvl="1"/>
            <a:r>
              <a:rPr lang="en-US" dirty="0" smtClean="0"/>
              <a:t>Two possible solutions:</a:t>
            </a:r>
            <a:endParaRPr lang="en-US" dirty="0"/>
          </a:p>
          <a:p>
            <a:pPr lvl="1"/>
            <a:r>
              <a:rPr lang="en-US" dirty="0" smtClean="0"/>
              <a:t>System can wait for slack time before starting processing</a:t>
            </a:r>
          </a:p>
          <a:p>
            <a:pPr lvl="2"/>
            <a:r>
              <a:rPr lang="en-US" dirty="0" smtClean="0"/>
              <a:t>[t, t+1) batch would wait till, say, t+5 before it packages the RDD and starts processing</a:t>
            </a:r>
            <a:br>
              <a:rPr lang="en-US" dirty="0" smtClean="0"/>
            </a:br>
            <a:r>
              <a:rPr lang="en-US" dirty="0" smtClean="0"/>
              <a:t>so it can catch late [t, t+1) messages that are arriving between [t+1, t+5)</a:t>
            </a:r>
          </a:p>
          <a:p>
            <a:pPr lvl="2"/>
            <a:r>
              <a:rPr lang="en-US" dirty="0" smtClean="0"/>
              <a:t>Output is delayed (here by 4 time units)</a:t>
            </a:r>
          </a:p>
          <a:p>
            <a:pPr lvl="1"/>
            <a:r>
              <a:rPr lang="en-US" dirty="0" smtClean="0"/>
              <a:t>Application level updates</a:t>
            </a:r>
          </a:p>
          <a:p>
            <a:pPr lvl="2"/>
            <a:r>
              <a:rPr lang="en-US" dirty="0" smtClean="0"/>
              <a:t>Compute for [t, t+1) and output its result</a:t>
            </a:r>
          </a:p>
          <a:p>
            <a:pPr lvl="2"/>
            <a:r>
              <a:rPr lang="en-US" dirty="0" smtClean="0"/>
              <a:t>catch any late [t, t+1) record,  arriving up till, say, t+5</a:t>
            </a:r>
          </a:p>
          <a:p>
            <a:pPr lvl="2"/>
            <a:r>
              <a:rPr lang="en-US" dirty="0" smtClean="0"/>
              <a:t>Aggregate, </a:t>
            </a:r>
            <a:r>
              <a:rPr lang="en-US" i="1" dirty="0" smtClean="0"/>
              <a:t>reduce</a:t>
            </a:r>
            <a:r>
              <a:rPr lang="en-US" dirty="0" smtClean="0"/>
              <a:t> and output an updated value for [t, t+1)</a:t>
            </a:r>
            <a:br>
              <a:rPr lang="en-US" dirty="0" smtClean="0"/>
            </a:br>
            <a:r>
              <a:rPr lang="en-US" dirty="0" smtClean="0"/>
              <a:t>based on the records caught in [t, t+5)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9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D-Streams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to streams:</a:t>
            </a:r>
          </a:p>
          <a:p>
            <a:pPr lvl="1"/>
            <a:r>
              <a:rPr lang="en-US" dirty="0" smtClean="0"/>
              <a:t>External streams (</a:t>
            </a:r>
            <a:r>
              <a:rPr lang="en-US" dirty="0" err="1" smtClean="0"/>
              <a:t>eg</a:t>
            </a:r>
            <a:r>
              <a:rPr lang="en-US" dirty="0" smtClean="0"/>
              <a:t>. listening on a port)</a:t>
            </a:r>
          </a:p>
          <a:p>
            <a:pPr lvl="1"/>
            <a:r>
              <a:rPr lang="en-US" dirty="0" smtClean="0"/>
              <a:t>Loading periodically from a storage system (</a:t>
            </a:r>
            <a:r>
              <a:rPr lang="en-US" dirty="0" err="1" smtClean="0"/>
              <a:t>eg</a:t>
            </a:r>
            <a:r>
              <a:rPr lang="en-US" dirty="0" smtClean="0"/>
              <a:t>. HDFS)</a:t>
            </a:r>
          </a:p>
          <a:p>
            <a:r>
              <a:rPr lang="en-US" dirty="0" smtClean="0"/>
              <a:t>D-Streams support:</a:t>
            </a:r>
          </a:p>
          <a:p>
            <a:pPr lvl="1"/>
            <a:r>
              <a:rPr lang="en-US" dirty="0" smtClean="0"/>
              <a:t>Transformations: create a new D-Stream from one or more D-Streams</a:t>
            </a:r>
          </a:p>
          <a:p>
            <a:pPr lvl="2"/>
            <a:r>
              <a:rPr lang="en-US" dirty="0" smtClean="0"/>
              <a:t>Map, reduce, </a:t>
            </a:r>
            <a:r>
              <a:rPr lang="en-US" dirty="0" err="1" smtClean="0"/>
              <a:t>groupBy</a:t>
            </a:r>
            <a:r>
              <a:rPr lang="en-US" dirty="0" smtClean="0"/>
              <a:t>, join …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Output operations: write data to external systems</a:t>
            </a:r>
          </a:p>
          <a:p>
            <a:pPr lvl="2"/>
            <a:r>
              <a:rPr lang="en-US" i="1" dirty="0" smtClean="0"/>
              <a:t>save, </a:t>
            </a:r>
            <a:r>
              <a:rPr lang="en-US" i="1" dirty="0" err="1" smtClean="0"/>
              <a:t>foreachRDD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36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D-Stream API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Windowing</a:t>
            </a:r>
          </a:p>
          <a:p>
            <a:pPr lvl="1"/>
            <a:r>
              <a:rPr lang="en-US" dirty="0" smtClean="0"/>
              <a:t>Group records from a sliding window into one RDD</a:t>
            </a:r>
          </a:p>
          <a:p>
            <a:pPr lvl="2"/>
            <a:r>
              <a:rPr lang="en-US" dirty="0" err="1" smtClean="0"/>
              <a:t>words.window</a:t>
            </a:r>
            <a:r>
              <a:rPr lang="en-US" dirty="0" smtClean="0"/>
              <a:t>(“5s”)            // “words” is the D-Stream of words as they are arriving</a:t>
            </a:r>
          </a:p>
          <a:p>
            <a:pPr lvl="2"/>
            <a:r>
              <a:rPr lang="en-US" dirty="0" smtClean="0"/>
              <a:t>A D-Stream of 5-second intervals, each is an RDD having the words that arrived in that time period</a:t>
            </a:r>
            <a:br>
              <a:rPr lang="en-US" dirty="0" smtClean="0"/>
            </a:br>
            <a:r>
              <a:rPr lang="en-US" dirty="0" smtClean="0"/>
              <a:t>partitioned over workers, </a:t>
            </a:r>
            <a:r>
              <a:rPr lang="en-US" dirty="0" err="1" smtClean="0"/>
              <a:t>ie</a:t>
            </a:r>
            <a:r>
              <a:rPr lang="en-US" dirty="0" smtClean="0"/>
              <a:t>., words in [0,5), [1,6), [2,7) ..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406219" y="3867025"/>
            <a:ext cx="6172200" cy="849178"/>
            <a:chOff x="1371600" y="4953000"/>
            <a:chExt cx="6172200" cy="849178"/>
          </a:xfrm>
        </p:grpSpPr>
        <p:grpSp>
          <p:nvGrpSpPr>
            <p:cNvPr id="6" name="Group 5"/>
            <p:cNvGrpSpPr/>
            <p:nvPr/>
          </p:nvGrpSpPr>
          <p:grpSpPr>
            <a:xfrm>
              <a:off x="1371600" y="4953000"/>
              <a:ext cx="6172200" cy="609600"/>
              <a:chOff x="1219200" y="4876800"/>
              <a:chExt cx="6172200" cy="609600"/>
            </a:xfrm>
          </p:grpSpPr>
          <p:sp>
            <p:nvSpPr>
              <p:cNvPr id="8" name="Right Arrow 7"/>
              <p:cNvSpPr/>
              <p:nvPr/>
            </p:nvSpPr>
            <p:spPr bwMode="auto">
              <a:xfrm>
                <a:off x="6934200" y="4876800"/>
                <a:ext cx="457200" cy="6096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219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504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790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076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362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647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933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219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505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790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076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362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648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933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219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505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791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076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362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648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92024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384048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576072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768096" algn="l" rtl="0" fontAlgn="base">
                  <a:spcBef>
                    <a:spcPct val="0"/>
                  </a:spcBef>
                  <a:spcAft>
                    <a:spcPct val="0"/>
                  </a:spcAft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960120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1152144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1344168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1536192" algn="l" defTabSz="192024" rtl="0" eaLnBrk="1" latinLnBrk="0" hangingPunct="1">
                  <a:defRPr sz="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sp>
          <p:nvSpPr>
            <p:cNvPr id="7" name="TextBox 34"/>
            <p:cNvSpPr txBox="1"/>
            <p:nvPr/>
          </p:nvSpPr>
          <p:spPr>
            <a:xfrm>
              <a:off x="1371600" y="5486400"/>
              <a:ext cx="1609530" cy="315778"/>
            </a:xfrm>
            <a:prstGeom prst="rect">
              <a:avLst/>
            </a:prstGeom>
            <a:noFill/>
          </p:spPr>
          <p:txBody>
            <a:bodyPr wrap="none" lIns="38405" tIns="19202" rIns="38405" bIns="1920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92024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84048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76072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768096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960120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152144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344168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536192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>
                  <a:solidFill>
                    <a:schemeClr val="accent5"/>
                  </a:solidFill>
                  <a:latin typeface="Calibri"/>
                  <a:cs typeface="Calibri"/>
                </a:rPr>
                <a:t>DStream</a:t>
              </a:r>
              <a:r>
                <a:rPr lang="en-US" sz="1800" dirty="0" smtClean="0">
                  <a:solidFill>
                    <a:schemeClr val="accent5"/>
                  </a:solidFill>
                  <a:latin typeface="Calibri"/>
                  <a:cs typeface="Calibri"/>
                </a:rPr>
                <a:t> of data</a:t>
              </a:r>
              <a:endParaRPr lang="en-US" sz="1800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5225619" y="3943225"/>
            <a:ext cx="2286000" cy="457200"/>
          </a:xfrm>
          <a:prstGeom prst="roundRect">
            <a:avLst/>
          </a:prstGeom>
          <a:noFill/>
          <a:ln w="381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92024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384048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576072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768096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960120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152144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44168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536192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59019" y="3181225"/>
            <a:ext cx="2286000" cy="685800"/>
            <a:chOff x="4724400" y="4267200"/>
            <a:chExt cx="2286000" cy="685800"/>
          </a:xfrm>
        </p:grpSpPr>
        <p:sp>
          <p:nvSpPr>
            <p:cNvPr id="31" name="TextBox 38"/>
            <p:cNvSpPr txBox="1"/>
            <p:nvPr/>
          </p:nvSpPr>
          <p:spPr>
            <a:xfrm>
              <a:off x="5181600" y="4267200"/>
              <a:ext cx="1473375" cy="315778"/>
            </a:xfrm>
            <a:prstGeom prst="rect">
              <a:avLst/>
            </a:prstGeom>
            <a:noFill/>
          </p:spPr>
          <p:txBody>
            <a:bodyPr wrap="none" lIns="38405" tIns="19202" rIns="38405" bIns="1920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92024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84048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76072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768096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960120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152144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344168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536192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defRPr/>
              </a:pPr>
              <a:r>
                <a:rPr lang="en-US" sz="1800" dirty="0" smtClean="0">
                  <a:solidFill>
                    <a:schemeClr val="accent3"/>
                  </a:solidFill>
                  <a:latin typeface="Calibri"/>
                  <a:cs typeface="Calibri"/>
                </a:rPr>
                <a:t>window length</a:t>
              </a:r>
              <a:endParaRPr lang="en-US" sz="1800" dirty="0">
                <a:solidFill>
                  <a:schemeClr val="accent3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Right Brace 31"/>
            <p:cNvSpPr/>
            <p:nvPr/>
          </p:nvSpPr>
          <p:spPr bwMode="auto">
            <a:xfrm rot="16200000">
              <a:off x="5715000" y="3657600"/>
              <a:ext cx="304800" cy="2286000"/>
            </a:xfrm>
            <a:prstGeom prst="rightBrace">
              <a:avLst>
                <a:gd name="adj1" fmla="val 36825"/>
                <a:gd name="adj2" fmla="val 49540"/>
              </a:avLst>
            </a:prstGeom>
            <a:noFill/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92024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84048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76072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768096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960120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152144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344168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536192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44619" y="4476625"/>
            <a:ext cx="1444859" cy="620578"/>
            <a:chOff x="4267200" y="4191000"/>
            <a:chExt cx="1444859" cy="620578"/>
          </a:xfrm>
        </p:grpSpPr>
        <p:sp>
          <p:nvSpPr>
            <p:cNvPr id="34" name="TextBox 42"/>
            <p:cNvSpPr txBox="1"/>
            <p:nvPr/>
          </p:nvSpPr>
          <p:spPr>
            <a:xfrm>
              <a:off x="4267200" y="4495800"/>
              <a:ext cx="1444859" cy="315778"/>
            </a:xfrm>
            <a:prstGeom prst="rect">
              <a:avLst/>
            </a:prstGeom>
            <a:noFill/>
          </p:spPr>
          <p:txBody>
            <a:bodyPr wrap="none" lIns="38405" tIns="19202" rIns="38405" bIns="19202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92024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84048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76072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768096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960120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152144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344168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536192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>
                <a:defRPr/>
              </a:pPr>
              <a:r>
                <a:rPr lang="en-US" sz="1800" dirty="0" smtClean="0">
                  <a:solidFill>
                    <a:schemeClr val="accent3"/>
                  </a:solidFill>
                  <a:latin typeface="Calibri"/>
                  <a:cs typeface="Calibri"/>
                </a:rPr>
                <a:t>sliding interval</a:t>
              </a:r>
              <a:endParaRPr lang="en-US" sz="1800" dirty="0">
                <a:solidFill>
                  <a:schemeClr val="accent3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4800600" y="4038600"/>
              <a:ext cx="304800" cy="609600"/>
            </a:xfrm>
            <a:prstGeom prst="rightBrace">
              <a:avLst>
                <a:gd name="adj1" fmla="val 36825"/>
                <a:gd name="adj2" fmla="val 49540"/>
              </a:avLst>
            </a:prstGeom>
            <a:noFill/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192024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384048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576072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768096" algn="l" rtl="0" fontAlgn="base">
                <a:spcBef>
                  <a:spcPct val="0"/>
                </a:spcBef>
                <a:spcAft>
                  <a:spcPct val="0"/>
                </a:spcAft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960120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1152144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1344168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1536192" algn="l" defTabSz="192024" rtl="0" eaLnBrk="1" latinLnBrk="0" hangingPunct="1">
                <a:defRPr sz="500" kern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667600" y="3943225"/>
            <a:ext cx="2286000" cy="457200"/>
          </a:xfrm>
          <a:prstGeom prst="round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92024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384048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576072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768096" algn="l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960120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152144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44168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536192" algn="l" defTabSz="192024" rtl="0" eaLnBrk="1" latinLnBrk="0" hangingPunct="1">
              <a:defRPr sz="5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D-Stream API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 Aggregation</a:t>
            </a:r>
          </a:p>
          <a:p>
            <a:pPr lvl="1"/>
            <a:r>
              <a:rPr lang="en-US" dirty="0"/>
              <a:t>Computing an aggregate (max, count ..</a:t>
            </a:r>
            <a:r>
              <a:rPr lang="en-US" dirty="0" err="1"/>
              <a:t>etc</a:t>
            </a:r>
            <a:r>
              <a:rPr lang="en-US" dirty="0"/>
              <a:t>) over a sliding window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., </a:t>
            </a:r>
            <a:r>
              <a:rPr lang="en-US" dirty="0" err="1"/>
              <a:t>pairs.reduceByWindow</a:t>
            </a:r>
            <a:r>
              <a:rPr lang="en-US" dirty="0"/>
              <a:t>(“5s”, _+_ )    //”pairs” is the (word,1) D-Stream</a:t>
            </a:r>
          </a:p>
          <a:p>
            <a:pPr lvl="2"/>
            <a:r>
              <a:rPr lang="en-US" dirty="0"/>
              <a:t>Computes aggregate per interval, aggregates by the last 5 seconds</a:t>
            </a:r>
          </a:p>
          <a:p>
            <a:pPr lvl="2"/>
            <a:r>
              <a:rPr lang="en-US" dirty="0"/>
              <a:t>Function has to be associative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385" y="2156453"/>
            <a:ext cx="2721174" cy="31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1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D-Stream API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Aggregation</a:t>
            </a:r>
          </a:p>
          <a:p>
            <a:pPr lvl="1"/>
            <a:r>
              <a:rPr lang="en-US" dirty="0" err="1" smtClean="0"/>
              <a:t>Associatve</a:t>
            </a:r>
            <a:r>
              <a:rPr lang="en-US" dirty="0" smtClean="0"/>
              <a:t> and invertible</a:t>
            </a:r>
          </a:p>
          <a:p>
            <a:pPr lvl="2"/>
            <a:r>
              <a:rPr lang="en-US" dirty="0" smtClean="0"/>
              <a:t>Efficient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pairs.reduceByWindow</a:t>
            </a:r>
            <a:r>
              <a:rPr lang="en-US" dirty="0" smtClean="0"/>
              <a:t>(“5s”, _ + _ , _ - _ )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500" y="1976602"/>
            <a:ext cx="3217082" cy="38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D-Stream API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tracking</a:t>
            </a:r>
          </a:p>
          <a:p>
            <a:pPr lvl="1"/>
            <a:r>
              <a:rPr lang="en-US" dirty="0" smtClean="0"/>
              <a:t>(Key, Event) -&gt; (Key, State)</a:t>
            </a:r>
          </a:p>
          <a:p>
            <a:pPr lvl="2"/>
            <a:r>
              <a:rPr lang="en-US" i="1" dirty="0" smtClean="0"/>
              <a:t>Initialize</a:t>
            </a:r>
            <a:r>
              <a:rPr lang="en-US" dirty="0" smtClean="0"/>
              <a:t>: create state from event</a:t>
            </a:r>
          </a:p>
          <a:p>
            <a:pPr lvl="2"/>
            <a:r>
              <a:rPr lang="en-US" i="1" dirty="0" smtClean="0"/>
              <a:t>Update:</a:t>
            </a:r>
            <a:r>
              <a:rPr lang="en-US" dirty="0" smtClean="0"/>
              <a:t> (</a:t>
            </a:r>
            <a:r>
              <a:rPr lang="en-US" dirty="0" err="1" smtClean="0"/>
              <a:t>State,Event</a:t>
            </a:r>
            <a:r>
              <a:rPr lang="en-US" dirty="0" smtClean="0"/>
              <a:t>) -&gt; </a:t>
            </a:r>
            <a:r>
              <a:rPr lang="en-US" dirty="0" err="1" smtClean="0"/>
              <a:t>NewState</a:t>
            </a:r>
            <a:endParaRPr lang="en-US" dirty="0" smtClean="0"/>
          </a:p>
          <a:p>
            <a:pPr lvl="2"/>
            <a:r>
              <a:rPr lang="en-US" i="1" dirty="0" smtClean="0"/>
              <a:t>Timeout: </a:t>
            </a:r>
            <a:r>
              <a:rPr lang="en-US" dirty="0" smtClean="0"/>
              <a:t>drop old states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.:</a:t>
            </a:r>
          </a:p>
          <a:p>
            <a:pPr lvl="2"/>
            <a:r>
              <a:rPr lang="en-US" dirty="0" smtClean="0"/>
              <a:t>Sessions = </a:t>
            </a:r>
            <a:r>
              <a:rPr lang="en-US" dirty="0" err="1" smtClean="0"/>
              <a:t>events.track</a:t>
            </a:r>
            <a:r>
              <a:rPr lang="en-US" dirty="0" smtClean="0"/>
              <a:t>(</a:t>
            </a:r>
          </a:p>
          <a:p>
            <a:pPr marL="566928" lvl="3" indent="0">
              <a:buNone/>
            </a:pPr>
            <a:r>
              <a:rPr lang="en-US" dirty="0"/>
              <a:t>	</a:t>
            </a:r>
            <a:r>
              <a:rPr lang="en-US" dirty="0" smtClean="0"/>
              <a:t>(key, </a:t>
            </a:r>
            <a:r>
              <a:rPr lang="en-US" dirty="0" err="1" smtClean="0"/>
              <a:t>ev</a:t>
            </a:r>
            <a:r>
              <a:rPr lang="en-US" dirty="0" smtClean="0"/>
              <a:t>) =&gt; 1,</a:t>
            </a:r>
          </a:p>
          <a:p>
            <a:pPr marL="566928" lvl="3" indent="0">
              <a:buNone/>
            </a:pPr>
            <a:r>
              <a:rPr lang="en-US" dirty="0"/>
              <a:t>	</a:t>
            </a:r>
            <a:r>
              <a:rPr lang="en-US" dirty="0" smtClean="0"/>
              <a:t>(key, state, </a:t>
            </a:r>
            <a:r>
              <a:rPr lang="en-US" dirty="0" err="1" smtClean="0"/>
              <a:t>ev</a:t>
            </a:r>
            <a:r>
              <a:rPr lang="en-US" dirty="0" smtClean="0"/>
              <a:t>) =&gt;</a:t>
            </a:r>
          </a:p>
          <a:p>
            <a:pPr marL="566928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ev</a:t>
            </a:r>
            <a:r>
              <a:rPr lang="en-US" dirty="0" smtClean="0"/>
              <a:t> == Exit? null : 1,</a:t>
            </a:r>
          </a:p>
          <a:p>
            <a:pPr marL="566928" lvl="3" indent="0">
              <a:buNone/>
            </a:pPr>
            <a:r>
              <a:rPr lang="en-US" dirty="0"/>
              <a:t>	</a:t>
            </a:r>
            <a:r>
              <a:rPr lang="en-US" dirty="0" smtClean="0"/>
              <a:t>“30s”)</a:t>
            </a:r>
          </a:p>
          <a:p>
            <a:pPr marL="566928" lvl="3" indent="0">
              <a:buNone/>
            </a:pPr>
            <a:r>
              <a:rPr lang="en-US" dirty="0" smtClean="0"/>
              <a:t>//(</a:t>
            </a:r>
            <a:r>
              <a:rPr lang="en-US" dirty="0" err="1" smtClean="0"/>
              <a:t>ClientID</a:t>
            </a:r>
            <a:r>
              <a:rPr lang="en-US" dirty="0" smtClean="0"/>
              <a:t>, 1) for each active session</a:t>
            </a:r>
          </a:p>
          <a:p>
            <a:pPr marL="566928" lvl="3" indent="0">
              <a:buNone/>
            </a:pPr>
            <a:r>
              <a:rPr lang="en-US" dirty="0" smtClean="0"/>
              <a:t>// .count()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69" y="2078172"/>
            <a:ext cx="4341283" cy="27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Consistency?</a:t>
            </a:r>
          </a:p>
          <a:p>
            <a:pPr lvl="1"/>
            <a:r>
              <a:rPr lang="en-US" dirty="0" smtClean="0"/>
              <a:t>No chance of out of sync outputs</a:t>
            </a:r>
          </a:p>
          <a:p>
            <a:pPr lvl="1"/>
            <a:r>
              <a:rPr lang="en-US" dirty="0" err="1" smtClean="0"/>
              <a:t>Microbatched</a:t>
            </a:r>
            <a:r>
              <a:rPr lang="en-US" dirty="0" smtClean="0"/>
              <a:t> temporal data and clear states (determinism)</a:t>
            </a:r>
          </a:p>
          <a:p>
            <a:r>
              <a:rPr lang="en-US" dirty="0" smtClean="0"/>
              <a:t>It’s all RDDs</a:t>
            </a:r>
          </a:p>
          <a:p>
            <a:pPr lvl="1"/>
            <a:r>
              <a:rPr lang="en-US" dirty="0" smtClean="0"/>
              <a:t>Can play well with offline data loaded into RDDs</a:t>
            </a:r>
          </a:p>
          <a:p>
            <a:r>
              <a:rPr lang="en-US" dirty="0" smtClean="0"/>
              <a:t>Perform ad-hoc queries</a:t>
            </a:r>
          </a:p>
          <a:p>
            <a:pPr lvl="1"/>
            <a:r>
              <a:rPr lang="en-US" dirty="0" smtClean="0"/>
              <a:t>Attach console shell, perform queries on available RDDs</a:t>
            </a:r>
          </a:p>
          <a:p>
            <a:pPr lvl="1"/>
            <a:r>
              <a:rPr lang="en-US" dirty="0" smtClean="0"/>
              <a:t>Query the state without the need to output! (debugging)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35252"/>
              </p:ext>
            </p:extLst>
          </p:nvPr>
        </p:nvGraphicFramePr>
        <p:xfrm>
          <a:off x="1096963" y="1846263"/>
          <a:ext cx="100584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processing Systems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1-100ms unless micro-batched</a:t>
                      </a:r>
                      <a:r>
                        <a:rPr lang="en-US" baseline="0" dirty="0" smtClean="0"/>
                        <a:t> for consistency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Records processed atomically with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interval they arrive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wait short of time to sync operators before proceeding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Slack time or application level correction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Slack</a:t>
                      </a:r>
                      <a:r>
                        <a:rPr lang="en-US" baseline="0" dirty="0" smtClean="0"/>
                        <a:t> time or out of order 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Fault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 parallel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Replication or serial recovery on one 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Straggler</a:t>
                      </a:r>
                      <a:r>
                        <a:rPr lang="en-US" baseline="0" dirty="0" smtClean="0"/>
                        <a:t>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via speculative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Typically not handled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Mixing with batching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Simple unification through RDDs</a:t>
                      </a:r>
                      <a:r>
                        <a:rPr lang="en-US" baseline="0" dirty="0" smtClean="0"/>
                        <a:t> 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DBs do, but not in message queueing systems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55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processing and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real time data as they arrive:</a:t>
            </a:r>
          </a:p>
          <a:p>
            <a:pPr lvl="1"/>
            <a:r>
              <a:rPr lang="en-US" dirty="0" smtClean="0"/>
              <a:t>Site Activity Statistics: Facebook users clicking on ads</a:t>
            </a:r>
          </a:p>
          <a:p>
            <a:pPr lvl="1"/>
            <a:r>
              <a:rPr lang="en-US" dirty="0" smtClean="0"/>
              <a:t>Computer Clusters Monitoring: mining real time logs</a:t>
            </a:r>
          </a:p>
          <a:p>
            <a:pPr lvl="1"/>
            <a:r>
              <a:rPr lang="en-US" dirty="0" smtClean="0"/>
              <a:t>Spam detection and prevention: detecting spam tweets before it’s too late</a:t>
            </a:r>
          </a:p>
          <a:p>
            <a:endParaRPr lang="en-US" dirty="0" smtClean="0"/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Scalability to 100s of nodes:</a:t>
            </a:r>
          </a:p>
          <a:p>
            <a:pPr lvl="2"/>
            <a:r>
              <a:rPr lang="en-US" dirty="0" smtClean="0"/>
              <a:t>Fault tolerance ?</a:t>
            </a:r>
          </a:p>
          <a:p>
            <a:pPr lvl="2"/>
            <a:r>
              <a:rPr lang="en-US" dirty="0" smtClean="0"/>
              <a:t>stragglers?</a:t>
            </a:r>
          </a:p>
          <a:p>
            <a:pPr lvl="1"/>
            <a:r>
              <a:rPr lang="en-US" dirty="0" smtClean="0"/>
              <a:t>Generic enough to model a wide variety of systems 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8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790" y="1854611"/>
            <a:ext cx="10058400" cy="4023360"/>
          </a:xfrm>
        </p:spPr>
        <p:txBody>
          <a:bodyPr/>
          <a:lstStyle/>
          <a:p>
            <a:r>
              <a:rPr lang="en-US" dirty="0" smtClean="0"/>
              <a:t>Implemented into Spark Streaming, based on modified Spark processing engine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master</a:t>
            </a:r>
            <a:r>
              <a:rPr lang="en-US" dirty="0" smtClean="0"/>
              <a:t> : Tracks D-Stream lineage graph and schedules tasks to compute new RDD partitions</a:t>
            </a:r>
          </a:p>
          <a:p>
            <a:pPr lvl="1"/>
            <a:r>
              <a:rPr lang="en-US" i="1" dirty="0" smtClean="0"/>
              <a:t>Workers:</a:t>
            </a:r>
            <a:r>
              <a:rPr lang="en-US" dirty="0" smtClean="0"/>
              <a:t> receive data, store the partitions of input and computed RDDs, and execute tasks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Client Library:</a:t>
            </a:r>
            <a:r>
              <a:rPr lang="en-US" dirty="0" smtClean="0"/>
              <a:t> used to send data into the system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67" y="3011498"/>
            <a:ext cx="4036495" cy="22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Defining one or more stream inputs</a:t>
            </a:r>
          </a:p>
          <a:p>
            <a:pPr lvl="1"/>
            <a:r>
              <a:rPr lang="en-US" dirty="0" smtClean="0"/>
              <a:t>Ensure that data is replicated across two worker nodes before acknowledging source</a:t>
            </a:r>
          </a:p>
          <a:p>
            <a:pPr lvl="1"/>
            <a:r>
              <a:rPr lang="en-US" dirty="0" smtClean="0"/>
              <a:t>If a worker fails, unacknowledged data is sent to another worker (by source)</a:t>
            </a:r>
          </a:p>
          <a:p>
            <a:r>
              <a:rPr lang="en-US" dirty="0" smtClean="0"/>
              <a:t>Block store on each worker manages the data, tracked by the master, so that every node can find dependency partitions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uniqueID</a:t>
            </a:r>
            <a:r>
              <a:rPr lang="en-US" dirty="0" smtClean="0"/>
              <a:t> for each block, any node has a particular block ID can serve it (if multiple nodes compute it)</a:t>
            </a:r>
          </a:p>
          <a:p>
            <a:pPr lvl="1"/>
            <a:r>
              <a:rPr lang="en-US" dirty="0" smtClean="0"/>
              <a:t>Dropped in LRU fashion</a:t>
            </a:r>
          </a:p>
          <a:p>
            <a:r>
              <a:rPr lang="en-US" dirty="0" smtClean="0"/>
              <a:t>Nodes have their clocks synchronized via NTP</a:t>
            </a:r>
          </a:p>
          <a:p>
            <a:r>
              <a:rPr lang="en-US" dirty="0" smtClean="0"/>
              <a:t>Each node sends master a list of block IDs it has</a:t>
            </a:r>
          </a:p>
          <a:p>
            <a:r>
              <a:rPr lang="en-US" dirty="0" smtClean="0"/>
              <a:t>Let the tasks begin, master (no further synchronization needed – determinism!)</a:t>
            </a:r>
          </a:p>
          <a:p>
            <a:r>
              <a:rPr lang="en-US" dirty="0" smtClean="0"/>
              <a:t>Tasks carried out as their parents finish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75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level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that can be grouped get pipelined into a single task</a:t>
            </a:r>
          </a:p>
          <a:p>
            <a:pPr lvl="1"/>
            <a:r>
              <a:rPr lang="en-US" dirty="0" smtClean="0"/>
              <a:t>Map, map, filter ..</a:t>
            </a:r>
            <a:r>
              <a:rPr lang="en-US" dirty="0" err="1" smtClean="0"/>
              <a:t>etc</a:t>
            </a:r>
            <a:r>
              <a:rPr lang="en-US" dirty="0" smtClean="0"/>
              <a:t> (narrow-dependencies)</a:t>
            </a:r>
          </a:p>
          <a:p>
            <a:r>
              <a:rPr lang="en-US" dirty="0" smtClean="0"/>
              <a:t>Tasks placed based on data locality</a:t>
            </a:r>
          </a:p>
          <a:p>
            <a:r>
              <a:rPr lang="en-US" dirty="0" smtClean="0"/>
              <a:t>Controls partitioning of RDDs</a:t>
            </a:r>
          </a:p>
          <a:p>
            <a:pPr lvl="1"/>
            <a:r>
              <a:rPr lang="en-US" dirty="0" smtClean="0"/>
              <a:t>As local as possible across interval for reused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for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Communication</a:t>
            </a:r>
          </a:p>
          <a:p>
            <a:pPr lvl="1"/>
            <a:r>
              <a:rPr lang="en-US" dirty="0" smtClean="0"/>
              <a:t>Now uses </a:t>
            </a:r>
            <a:r>
              <a:rPr lang="en-US" dirty="0" err="1" smtClean="0"/>
              <a:t>async</a:t>
            </a:r>
            <a:r>
              <a:rPr lang="en-US" dirty="0" smtClean="0"/>
              <a:t> IO to let tasks with remote input, such as reduce, fetch them faster</a:t>
            </a:r>
          </a:p>
          <a:p>
            <a:r>
              <a:rPr lang="en-US" dirty="0" err="1" smtClean="0"/>
              <a:t>Timestep</a:t>
            </a:r>
            <a:r>
              <a:rPr lang="en-US" dirty="0" smtClean="0"/>
              <a:t> Pipelining</a:t>
            </a:r>
          </a:p>
          <a:p>
            <a:pPr lvl="1"/>
            <a:r>
              <a:rPr lang="en-US" dirty="0" smtClean="0"/>
              <a:t>Allow running overlapping </a:t>
            </a:r>
            <a:r>
              <a:rPr lang="en-US" dirty="0" err="1" smtClean="0"/>
              <a:t>timestep</a:t>
            </a:r>
            <a:r>
              <a:rPr lang="en-US" dirty="0" smtClean="0"/>
              <a:t> tasks tasks to utilize all nodes</a:t>
            </a:r>
          </a:p>
          <a:p>
            <a:r>
              <a:rPr lang="en-US" dirty="0" smtClean="0"/>
              <a:t>Task Scheduling</a:t>
            </a:r>
          </a:p>
          <a:p>
            <a:pPr lvl="1"/>
            <a:r>
              <a:rPr lang="en-US" dirty="0" smtClean="0"/>
              <a:t>Multiple optimizations, </a:t>
            </a:r>
            <a:r>
              <a:rPr lang="en-US" dirty="0" err="1" smtClean="0"/>
              <a:t>eg</a:t>
            </a:r>
            <a:r>
              <a:rPr lang="en-US" dirty="0" smtClean="0"/>
              <a:t>., hand-tuning the size of control messages to be able to launch parallel jobs of hundreds of tasks every few hundred milliseconds.</a:t>
            </a:r>
          </a:p>
          <a:p>
            <a:r>
              <a:rPr lang="en-US" dirty="0" smtClean="0"/>
              <a:t>Storage Layer</a:t>
            </a:r>
          </a:p>
          <a:p>
            <a:pPr lvl="1"/>
            <a:r>
              <a:rPr lang="en-US" dirty="0" err="1" smtClean="0"/>
              <a:t>Async</a:t>
            </a:r>
            <a:r>
              <a:rPr lang="en-US" dirty="0" smtClean="0"/>
              <a:t> </a:t>
            </a:r>
            <a:r>
              <a:rPr lang="en-US" dirty="0" err="1" smtClean="0"/>
              <a:t>checkpointing</a:t>
            </a:r>
            <a:r>
              <a:rPr lang="en-US" dirty="0" smtClean="0"/>
              <a:t> of RDDs, zero-copy when possible.</a:t>
            </a:r>
          </a:p>
          <a:p>
            <a:r>
              <a:rPr lang="en-US" dirty="0" smtClean="0"/>
              <a:t>Lineage cutoff</a:t>
            </a:r>
          </a:p>
          <a:p>
            <a:pPr lvl="1"/>
            <a:r>
              <a:rPr lang="en-US" dirty="0" smtClean="0"/>
              <a:t>Forget lineage after an RDD has been </a:t>
            </a:r>
            <a:r>
              <a:rPr lang="en-US" dirty="0" err="1" smtClean="0"/>
              <a:t>checkpointed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9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Recovery</a:t>
            </a:r>
          </a:p>
          <a:p>
            <a:pPr lvl="1"/>
            <a:r>
              <a:rPr lang="en-US" dirty="0" smtClean="0"/>
              <a:t>Mitigate single point of failure</a:t>
            </a:r>
          </a:p>
          <a:p>
            <a:endParaRPr lang="en-US" dirty="0"/>
          </a:p>
          <a:p>
            <a:r>
              <a:rPr lang="en-US" dirty="0" smtClean="0"/>
              <a:t>These optimizations also benefited Spark batch operations and showed 2x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3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Least Recently Used dropping of partitions</a:t>
            </a:r>
          </a:p>
          <a:p>
            <a:r>
              <a:rPr lang="en-US" dirty="0" smtClean="0"/>
              <a:t>Data spilled to disk if no enough memory</a:t>
            </a:r>
          </a:p>
          <a:p>
            <a:r>
              <a:rPr lang="en-US" dirty="0" smtClean="0"/>
              <a:t>Configurable maximum history timeout</a:t>
            </a:r>
          </a:p>
          <a:p>
            <a:pPr lvl="1"/>
            <a:r>
              <a:rPr lang="en-US" dirty="0" smtClean="0"/>
              <a:t>System will forget timed-out blocks (think garbage collection)</a:t>
            </a:r>
          </a:p>
          <a:p>
            <a:pPr lvl="1"/>
            <a:r>
              <a:rPr lang="en-US" dirty="0" smtClean="0"/>
              <a:t>History </a:t>
            </a:r>
            <a:r>
              <a:rPr lang="en-US" dirty="0"/>
              <a:t>t</a:t>
            </a:r>
            <a:r>
              <a:rPr lang="en-US" dirty="0" smtClean="0"/>
              <a:t>imeout &gt; checkpoint interval</a:t>
            </a:r>
          </a:p>
          <a:p>
            <a:r>
              <a:rPr lang="en-US" dirty="0" smtClean="0"/>
              <a:t>In many applications, memory use is not onerous</a:t>
            </a:r>
          </a:p>
          <a:p>
            <a:pPr lvl="1"/>
            <a:r>
              <a:rPr lang="en-US" dirty="0" smtClean="0"/>
              <a:t>State within computation is much smaller than the input data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24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Deterministic nature of D-Streams allows parallel recovery</a:t>
            </a:r>
          </a:p>
          <a:p>
            <a:pPr lvl="1"/>
            <a:r>
              <a:rPr lang="en-US" dirty="0" smtClean="0"/>
              <a:t>RDDs are immutable</a:t>
            </a:r>
          </a:p>
          <a:p>
            <a:pPr lvl="1"/>
            <a:r>
              <a:rPr lang="en-US" dirty="0" smtClean="0"/>
              <a:t>State is fully explicit</a:t>
            </a:r>
          </a:p>
          <a:p>
            <a:pPr lvl="1"/>
            <a:r>
              <a:rPr lang="en-US" dirty="0" smtClean="0"/>
              <a:t>Fine-granularity dependencies</a:t>
            </a:r>
          </a:p>
          <a:p>
            <a:r>
              <a:rPr lang="en-US" dirty="0" smtClean="0"/>
              <a:t>Regular checkpoints helps speed up </a:t>
            </a:r>
            <a:r>
              <a:rPr lang="en-US" dirty="0" err="1" smtClean="0"/>
              <a:t>recomputations</a:t>
            </a:r>
            <a:endParaRPr lang="en-US" dirty="0"/>
          </a:p>
          <a:p>
            <a:r>
              <a:rPr lang="en-US" dirty="0" smtClean="0"/>
              <a:t>Parallel Recovery</a:t>
            </a:r>
          </a:p>
          <a:p>
            <a:pPr lvl="1"/>
            <a:r>
              <a:rPr lang="en-US" dirty="0" smtClean="0"/>
              <a:t>A node fails -&gt; different partitions in different RDDs are lost</a:t>
            </a:r>
          </a:p>
          <a:p>
            <a:pPr lvl="1"/>
            <a:r>
              <a:rPr lang="en-US" dirty="0" smtClean="0"/>
              <a:t>Master identifies lost partitions and sends out tasks to nodes to </a:t>
            </a:r>
            <a:r>
              <a:rPr lang="en-US" dirty="0" err="1" smtClean="0"/>
              <a:t>recompute</a:t>
            </a:r>
            <a:r>
              <a:rPr lang="en-US" dirty="0" smtClean="0"/>
              <a:t> time according to lineage and dependencies</a:t>
            </a:r>
          </a:p>
          <a:p>
            <a:pPr lvl="1"/>
            <a:r>
              <a:rPr lang="en-US" dirty="0" smtClean="0"/>
              <a:t>The whole cluster partakes in recovery</a:t>
            </a:r>
          </a:p>
          <a:p>
            <a:pPr lvl="1"/>
            <a:r>
              <a:rPr lang="en-US" dirty="0" smtClean="0"/>
              <a:t>Parallel both in partitions in each </a:t>
            </a:r>
            <a:r>
              <a:rPr lang="en-US" dirty="0" err="1" smtClean="0"/>
              <a:t>timestep</a:t>
            </a:r>
            <a:r>
              <a:rPr lang="en-US" dirty="0" smtClean="0"/>
              <a:t> and across </a:t>
            </a:r>
            <a:r>
              <a:rPr lang="en-US" dirty="0" err="1" smtClean="0"/>
              <a:t>timesteps</a:t>
            </a:r>
            <a:r>
              <a:rPr lang="en-US" dirty="0" smtClean="0"/>
              <a:t> (if dependency allows)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45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min since last checkpoint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28" y="2302194"/>
            <a:ext cx="6918503" cy="31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Stragglers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r>
              <a:rPr lang="en-US" dirty="0"/>
              <a:t>: </a:t>
            </a:r>
            <a:r>
              <a:rPr lang="en-US" dirty="0" err="1"/>
              <a:t>eg</a:t>
            </a:r>
            <a:r>
              <a:rPr lang="en-US" dirty="0"/>
              <a:t>., 1.4x slower than the median task in its job stage</a:t>
            </a:r>
          </a:p>
          <a:p>
            <a:r>
              <a:rPr lang="en-US" dirty="0"/>
              <a:t>Run speculative backup copies of slow tasks</a:t>
            </a:r>
          </a:p>
          <a:p>
            <a:pPr lvl="1"/>
            <a:r>
              <a:rPr lang="en-US" dirty="0" err="1"/>
              <a:t>recompute</a:t>
            </a:r>
            <a:r>
              <a:rPr lang="en-US" dirty="0"/>
              <a:t> straggled partitions on other nodes, in parallel</a:t>
            </a:r>
          </a:p>
          <a:p>
            <a:r>
              <a:rPr lang="en-US" dirty="0"/>
              <a:t>Produces same results (determinism)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the state of computation reliably when starting each time step</a:t>
            </a:r>
          </a:p>
          <a:p>
            <a:pPr lvl="1"/>
            <a:r>
              <a:rPr lang="en-US" dirty="0" smtClean="0"/>
              <a:t>Graph of the user D-Streams and Scala function objects representing user code</a:t>
            </a:r>
          </a:p>
          <a:p>
            <a:pPr lvl="1"/>
            <a:r>
              <a:rPr lang="en-US" dirty="0" smtClean="0"/>
              <a:t>Time of the last checkpoint</a:t>
            </a:r>
          </a:p>
          <a:p>
            <a:pPr lvl="1"/>
            <a:r>
              <a:rPr lang="en-US" dirty="0" smtClean="0"/>
              <a:t>IDs of RDDs since the checkpoint</a:t>
            </a:r>
          </a:p>
          <a:p>
            <a:r>
              <a:rPr lang="en-US" dirty="0" smtClean="0"/>
              <a:t>Having workers connect to a new master and report their RDD partitions</a:t>
            </a:r>
          </a:p>
          <a:p>
            <a:r>
              <a:rPr lang="en-US" dirty="0" smtClean="0"/>
              <a:t>No problem if an RDD is computed twice (no difference)</a:t>
            </a:r>
          </a:p>
          <a:p>
            <a:pPr lvl="1"/>
            <a:r>
              <a:rPr lang="en-US" dirty="0" smtClean="0"/>
              <a:t>Fine to lose some running tasks while a new master loads up, can be recomputed</a:t>
            </a:r>
          </a:p>
          <a:p>
            <a:pPr lvl="1"/>
            <a:r>
              <a:rPr lang="en-US" dirty="0" smtClean="0"/>
              <a:t>Idempotent output operators; not to overwrite what has been outputted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86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to 100s of nodes</a:t>
            </a:r>
          </a:p>
          <a:p>
            <a:r>
              <a:rPr lang="en-US" dirty="0" smtClean="0"/>
              <a:t>Minimal cost beyond base processing (little over head)</a:t>
            </a:r>
          </a:p>
          <a:p>
            <a:r>
              <a:rPr lang="en-US" dirty="0" smtClean="0"/>
              <a:t>Second-scale latency</a:t>
            </a:r>
          </a:p>
          <a:p>
            <a:r>
              <a:rPr lang="en-US" dirty="0" smtClean="0"/>
              <a:t>Second-scale recovery from faults and stragglers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benchmarks and comparisons</a:t>
            </a:r>
          </a:p>
          <a:p>
            <a:r>
              <a:rPr lang="en-US" dirty="0" smtClean="0"/>
              <a:t>Seriously … lots</a:t>
            </a:r>
          </a:p>
          <a:p>
            <a:r>
              <a:rPr lang="en-US" dirty="0" smtClean="0"/>
              <a:t>Scaling Performance</a:t>
            </a:r>
          </a:p>
          <a:p>
            <a:pPr lvl="1"/>
            <a:r>
              <a:rPr lang="en-US" dirty="0" err="1" smtClean="0"/>
              <a:t>Grep</a:t>
            </a:r>
            <a:r>
              <a:rPr lang="en-US" dirty="0" smtClean="0"/>
              <a:t>: finding patterns</a:t>
            </a:r>
          </a:p>
          <a:p>
            <a:pPr lvl="1"/>
            <a:r>
              <a:rPr lang="en-US" dirty="0" err="1" smtClean="0"/>
              <a:t>WordCount</a:t>
            </a:r>
            <a:r>
              <a:rPr lang="en-US" dirty="0" smtClean="0"/>
              <a:t>, sliding window over 30s</a:t>
            </a:r>
          </a:p>
          <a:p>
            <a:pPr lvl="1"/>
            <a:r>
              <a:rPr lang="en-US" dirty="0" err="1" smtClean="0"/>
              <a:t>TopKCount</a:t>
            </a:r>
            <a:r>
              <a:rPr lang="en-US" dirty="0" smtClean="0"/>
              <a:t>, most k frequent words</a:t>
            </a:r>
            <a:br>
              <a:rPr lang="en-US" dirty="0" smtClean="0"/>
            </a:br>
            <a:r>
              <a:rPr lang="en-US" dirty="0" smtClean="0"/>
              <a:t>over the past 30s</a:t>
            </a:r>
          </a:p>
          <a:p>
            <a:pPr lvl="1"/>
            <a:r>
              <a:rPr lang="en-US" dirty="0" err="1" smtClean="0"/>
              <a:t>WordCount</a:t>
            </a:r>
            <a:r>
              <a:rPr lang="en-US" dirty="0" smtClean="0"/>
              <a:t>, </a:t>
            </a:r>
            <a:r>
              <a:rPr lang="en-US" dirty="0" err="1" smtClean="0"/>
              <a:t>TopKCount</a:t>
            </a:r>
            <a:r>
              <a:rPr lang="en-US" dirty="0" smtClean="0"/>
              <a:t> : </a:t>
            </a:r>
            <a:r>
              <a:rPr lang="en-US" dirty="0" err="1" smtClean="0"/>
              <a:t>reduceByWindow</a:t>
            </a:r>
            <a:endParaRPr lang="en-US" dirty="0" smtClean="0"/>
          </a:p>
          <a:p>
            <a:pPr lvl="1"/>
            <a:r>
              <a:rPr lang="en-US" dirty="0" smtClean="0"/>
              <a:t>All use m1.xlarge EC2 (4 cores, 15GB RAM)</a:t>
            </a:r>
          </a:p>
          <a:p>
            <a:pPr lvl="1"/>
            <a:r>
              <a:rPr lang="en-US" dirty="0" smtClean="0"/>
              <a:t>1s latency : 500ms intervals (</a:t>
            </a:r>
            <a:r>
              <a:rPr lang="en-US" dirty="0" err="1" smtClean="0"/>
              <a:t>microbatches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2s latency : 1s intervals</a:t>
            </a:r>
          </a:p>
          <a:p>
            <a:pPr lvl="1"/>
            <a:r>
              <a:rPr lang="en-US" dirty="0" smtClean="0"/>
              <a:t>100-bytes input records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80" y="1771145"/>
            <a:ext cx="6386495" cy="26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scaling to 100 nodes</a:t>
            </a:r>
          </a:p>
          <a:p>
            <a:r>
              <a:rPr lang="en-US" dirty="0" smtClean="0"/>
              <a:t>64M records/s </a:t>
            </a:r>
            <a:r>
              <a:rPr lang="en-US" dirty="0" err="1" smtClean="0"/>
              <a:t>Grep</a:t>
            </a:r>
            <a:r>
              <a:rPr lang="en-US" dirty="0" smtClean="0"/>
              <a:t>, at sub-second latency (640K records/s/node)</a:t>
            </a:r>
          </a:p>
          <a:p>
            <a:r>
              <a:rPr lang="en-US" dirty="0" smtClean="0"/>
              <a:t>25M records/s </a:t>
            </a:r>
            <a:r>
              <a:rPr lang="en-US" dirty="0" err="1" smtClean="0"/>
              <a:t>TopK</a:t>
            </a:r>
            <a:r>
              <a:rPr lang="en-US" dirty="0" smtClean="0"/>
              <a:t>, WC at sub-second latency (250K records/s/node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Comparison with Commercial Systems</a:t>
            </a:r>
          </a:p>
          <a:p>
            <a:pPr lvl="1"/>
            <a:r>
              <a:rPr lang="en-US" dirty="0" smtClean="0"/>
              <a:t>Oracle CEP 1M records/s on a 16-core machine</a:t>
            </a:r>
          </a:p>
          <a:p>
            <a:pPr lvl="1"/>
            <a:r>
              <a:rPr lang="en-US" dirty="0" err="1" smtClean="0"/>
              <a:t>StreamBase</a:t>
            </a:r>
            <a:r>
              <a:rPr lang="en-US" dirty="0" smtClean="0"/>
              <a:t> 245K records/s on 8 cores</a:t>
            </a:r>
          </a:p>
          <a:p>
            <a:pPr lvl="1"/>
            <a:r>
              <a:rPr lang="en-US" dirty="0" err="1" smtClean="0"/>
              <a:t>Esper</a:t>
            </a:r>
            <a:r>
              <a:rPr lang="en-US" dirty="0" smtClean="0"/>
              <a:t> 500K records/s on 4 cores</a:t>
            </a:r>
          </a:p>
          <a:p>
            <a:pPr lvl="1"/>
            <a:r>
              <a:rPr lang="en-US" dirty="0" smtClean="0"/>
              <a:t>Spark advantage, scales linearly</a:t>
            </a:r>
          </a:p>
        </p:txBody>
      </p:sp>
    </p:spTree>
    <p:extLst>
      <p:ext uri="{BB962C8B-B14F-4D97-AF65-F5344CB8AC3E}">
        <p14:creationId xmlns:p14="http://schemas.microsoft.com/office/powerpoint/2010/main" val="2090349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with S4 and Storm</a:t>
            </a:r>
          </a:p>
          <a:p>
            <a:pPr lvl="1"/>
            <a:r>
              <a:rPr lang="en-US" dirty="0" smtClean="0"/>
              <a:t>S4: no fault tolerance guarantees</a:t>
            </a:r>
          </a:p>
          <a:p>
            <a:pPr lvl="1"/>
            <a:r>
              <a:rPr lang="en-US" dirty="0" smtClean="0"/>
              <a:t>Storm: at-least-once delivery guarantee</a:t>
            </a:r>
          </a:p>
          <a:p>
            <a:pPr lvl="1"/>
            <a:r>
              <a:rPr lang="en-US" dirty="0" smtClean="0"/>
              <a:t>S4: 7.5K records/s/node for </a:t>
            </a:r>
            <a:r>
              <a:rPr lang="en-US" dirty="0" err="1" smtClean="0"/>
              <a:t>Grep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1K records/s/node for WC</a:t>
            </a:r>
          </a:p>
          <a:p>
            <a:pPr lvl="1"/>
            <a:r>
              <a:rPr lang="en-US" dirty="0" smtClean="0"/>
              <a:t>Storm: both 100-byte and 1000-byte records</a:t>
            </a:r>
          </a:p>
          <a:p>
            <a:pPr lvl="2"/>
            <a:r>
              <a:rPr lang="en-US" dirty="0" smtClean="0"/>
              <a:t>115K records/s/node for 100-byte </a:t>
            </a:r>
            <a:r>
              <a:rPr lang="en-US" dirty="0" err="1" smtClean="0"/>
              <a:t>Grep</a:t>
            </a:r>
            <a:endParaRPr lang="en-US" dirty="0" smtClean="0"/>
          </a:p>
          <a:p>
            <a:pPr lvl="2"/>
            <a:r>
              <a:rPr lang="en-US" dirty="0" smtClean="0"/>
              <a:t>Even with precautions to improve performance</a:t>
            </a:r>
          </a:p>
          <a:p>
            <a:pPr lvl="2"/>
            <a:r>
              <a:rPr lang="en-US" dirty="0" smtClean="0"/>
              <a:t>Faster with 1000-byte, but still 2x slower than Spark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51" y="1845734"/>
            <a:ext cx="5978505" cy="33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2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448" y="1845734"/>
            <a:ext cx="5441680" cy="40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64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28" y="515470"/>
            <a:ext cx="9973244" cy="49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4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25" y="1074438"/>
            <a:ext cx="8995614" cy="45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6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Stragglers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10" y="1777979"/>
            <a:ext cx="7976940" cy="40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4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on Real World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distribution Monitoring (</a:t>
            </a:r>
            <a:r>
              <a:rPr lang="en-US" dirty="0" err="1" smtClean="0"/>
              <a:t>Conviva’s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Identify and respond to video delivery problems across geography, CDNs, ISPs, and devices</a:t>
            </a:r>
          </a:p>
          <a:p>
            <a:pPr lvl="1"/>
            <a:r>
              <a:rPr lang="en-US" dirty="0" smtClean="0"/>
              <a:t>Receives events from video players</a:t>
            </a:r>
          </a:p>
          <a:p>
            <a:pPr lvl="1"/>
            <a:r>
              <a:rPr lang="en-US" dirty="0" smtClean="0"/>
              <a:t>Complex analysis, more than 50 metrics computed</a:t>
            </a:r>
          </a:p>
          <a:p>
            <a:pPr lvl="1"/>
            <a:r>
              <a:rPr lang="en-US" dirty="0" smtClean="0"/>
              <a:t>Two separate systems online (custom system), offline data (Hadoop/Hive)</a:t>
            </a:r>
          </a:p>
          <a:p>
            <a:pPr lvl="1"/>
            <a:r>
              <a:rPr lang="en-US" dirty="0" smtClean="0"/>
              <a:t>have to be kept in sync (metrics computed in the same way)</a:t>
            </a:r>
          </a:p>
          <a:p>
            <a:pPr lvl="1"/>
            <a:r>
              <a:rPr lang="en-US" dirty="0" smtClean="0"/>
              <a:t>Several minutes lag before ready for ad-hoc queries </a:t>
            </a:r>
          </a:p>
          <a:p>
            <a:r>
              <a:rPr lang="en-US" dirty="0" smtClean="0"/>
              <a:t>Porting to Spark</a:t>
            </a:r>
          </a:p>
          <a:p>
            <a:pPr lvl="1"/>
            <a:r>
              <a:rPr lang="en-US" dirty="0" smtClean="0"/>
              <a:t>Wrapping Hadoop’s map/reduce, 2 seconds batches</a:t>
            </a:r>
          </a:p>
          <a:p>
            <a:pPr lvl="1"/>
            <a:r>
              <a:rPr lang="en-US" dirty="0" smtClean="0"/>
              <a:t>Uses </a:t>
            </a:r>
            <a:r>
              <a:rPr lang="en-US" i="1" dirty="0" smtClean="0"/>
              <a:t>track</a:t>
            </a:r>
            <a:r>
              <a:rPr lang="en-US" dirty="0" smtClean="0"/>
              <a:t> to update state from events, and sliding </a:t>
            </a:r>
            <a:r>
              <a:rPr lang="en-US" i="1" dirty="0" err="1" smtClean="0"/>
              <a:t>reduceByKey</a:t>
            </a:r>
            <a:r>
              <a:rPr lang="en-US" i="1" dirty="0" smtClean="0"/>
              <a:t> </a:t>
            </a:r>
            <a:r>
              <a:rPr lang="en-US" dirty="0" smtClean="0"/>
              <a:t> to aggregate metrics over sessions </a:t>
            </a:r>
          </a:p>
          <a:p>
            <a:pPr lvl="1"/>
            <a:r>
              <a:rPr lang="en-US" dirty="0" smtClean="0"/>
              <a:t>Unification of the online/offline systems, runs ad-hoc queries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89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Distribution Monitoring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31" y="1845734"/>
            <a:ext cx="9362298" cy="41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5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 Sourced Traffic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Millennium: Machine Learning system to estimate automobile traffic conditions in cities</a:t>
            </a:r>
          </a:p>
          <a:p>
            <a:pPr lvl="1"/>
            <a:r>
              <a:rPr lang="en-US" dirty="0" smtClean="0"/>
              <a:t>Aerial roads lack sensors -&gt; use GPS signals from vehicles</a:t>
            </a:r>
          </a:p>
          <a:p>
            <a:pPr lvl="1"/>
            <a:r>
              <a:rPr lang="en-US" dirty="0" smtClean="0"/>
              <a:t>Data is noisy (inaccurate near tall buildings) and sparse (one signal from each car per minute)</a:t>
            </a:r>
          </a:p>
          <a:p>
            <a:pPr lvl="1"/>
            <a:r>
              <a:rPr lang="en-US" dirty="0" smtClean="0"/>
              <a:t>Highly compute intensive EM algorithm to infer conditions</a:t>
            </a:r>
          </a:p>
          <a:p>
            <a:pPr lvl="1"/>
            <a:r>
              <a:rPr lang="en-US" dirty="0" smtClean="0"/>
              <a:t>MCMC and a traffic model to estimate a travel time distribution for each road link</a:t>
            </a:r>
          </a:p>
          <a:p>
            <a:pPr lvl="1"/>
            <a:r>
              <a:rPr lang="en-US" dirty="0" smtClean="0"/>
              <a:t>Previous implementation: 30-minute window batch iterative jobs in Spark</a:t>
            </a:r>
          </a:p>
          <a:p>
            <a:pPr lvl="1"/>
            <a:r>
              <a:rPr lang="en-US" dirty="0" smtClean="0"/>
              <a:t>Ported to online EM, merges new data every 5 seconds</a:t>
            </a:r>
          </a:p>
          <a:p>
            <a:pPr lvl="1"/>
            <a:r>
              <a:rPr lang="en-US" dirty="0" smtClean="0"/>
              <a:t>Used offline data to avoid </a:t>
            </a:r>
            <a:r>
              <a:rPr lang="en-US" dirty="0" err="1" smtClean="0"/>
              <a:t>overfitting</a:t>
            </a:r>
            <a:r>
              <a:rPr lang="en-US" dirty="0" smtClean="0"/>
              <a:t> (sparse data), up to 10 days back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Mostly, </a:t>
            </a:r>
            <a:r>
              <a:rPr lang="en-US" dirty="0" err="1" smtClean="0"/>
              <a:t>stateful</a:t>
            </a:r>
            <a:r>
              <a:rPr lang="en-US" dirty="0" smtClean="0"/>
              <a:t> continuous operators</a:t>
            </a:r>
          </a:p>
          <a:p>
            <a:pPr lvl="1"/>
            <a:r>
              <a:rPr lang="en-US" dirty="0" smtClean="0"/>
              <a:t>Difficult to handle faults and stragglers</a:t>
            </a:r>
          </a:p>
          <a:p>
            <a:pPr lvl="2"/>
            <a:r>
              <a:rPr lang="en-US" dirty="0" smtClean="0"/>
              <a:t>Internal states</a:t>
            </a:r>
          </a:p>
          <a:p>
            <a:pPr lvl="2"/>
            <a:r>
              <a:rPr lang="en-US" dirty="0" smtClean="0"/>
              <a:t>Non-determinism (possible out of order messages)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Replication (copies of each node)</a:t>
            </a:r>
          </a:p>
          <a:p>
            <a:pPr lvl="1"/>
            <a:r>
              <a:rPr lang="en-US" dirty="0" smtClean="0"/>
              <a:t>Relatively quick recovery, but …</a:t>
            </a:r>
          </a:p>
          <a:p>
            <a:pPr lvl="1"/>
            <a:r>
              <a:rPr lang="en-US" dirty="0" smtClean="0"/>
              <a:t>Costly (2x Hardware)</a:t>
            </a:r>
          </a:p>
          <a:p>
            <a:pPr lvl="1"/>
            <a:r>
              <a:rPr lang="en-US" dirty="0" smtClean="0"/>
              <a:t>Needs synchronization (special protocols, </a:t>
            </a:r>
            <a:r>
              <a:rPr lang="en-US" dirty="0" err="1" smtClean="0"/>
              <a:t>eg</a:t>
            </a:r>
            <a:r>
              <a:rPr lang="en-US" dirty="0" smtClean="0"/>
              <a:t>. Flux)</a:t>
            </a:r>
          </a:p>
          <a:p>
            <a:pPr lvl="2"/>
            <a:r>
              <a:rPr lang="en-US" dirty="0" smtClean="0"/>
              <a:t>Possible delays!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984801"/>
            <a:ext cx="4388062" cy="37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85" y="581234"/>
            <a:ext cx="9752050" cy="496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0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Upstream backup </a:t>
            </a:r>
            <a:r>
              <a:rPr lang="en-US" dirty="0" smtClean="0"/>
              <a:t>(buffer messages to replay)</a:t>
            </a:r>
          </a:p>
          <a:p>
            <a:pPr lvl="1"/>
            <a:r>
              <a:rPr lang="en-US" dirty="0" smtClean="0"/>
              <a:t>Buffer out-messages up to some checkpoint</a:t>
            </a:r>
            <a:br>
              <a:rPr lang="en-US" dirty="0" smtClean="0"/>
            </a:br>
            <a:r>
              <a:rPr lang="en-US" dirty="0" smtClean="0"/>
              <a:t>to be replayed</a:t>
            </a:r>
          </a:p>
          <a:p>
            <a:pPr lvl="1"/>
            <a:r>
              <a:rPr lang="en-US" dirty="0" smtClean="0"/>
              <a:t>Upon a node failure, a stand-by node steps in</a:t>
            </a:r>
          </a:p>
          <a:p>
            <a:pPr lvl="1"/>
            <a:r>
              <a:rPr lang="en-US" dirty="0" smtClean="0"/>
              <a:t>Parents replay buffered messages to the </a:t>
            </a:r>
            <a:br>
              <a:rPr lang="en-US" dirty="0" smtClean="0"/>
            </a:br>
            <a:r>
              <a:rPr lang="en-US" dirty="0" smtClean="0"/>
              <a:t>step-in node so that it reaches the desired state</a:t>
            </a:r>
          </a:p>
          <a:p>
            <a:pPr lvl="1"/>
            <a:r>
              <a:rPr lang="en-US" dirty="0" smtClean="0"/>
              <a:t>Incurs system delay!</a:t>
            </a:r>
            <a:br>
              <a:rPr lang="en-US" dirty="0" smtClean="0"/>
            </a:br>
            <a:r>
              <a:rPr lang="en-US" dirty="0" smtClean="0"/>
              <a:t>(waiting till the step-in node to get in state to start</a:t>
            </a:r>
            <a:br>
              <a:rPr lang="en-US" dirty="0" smtClean="0"/>
            </a:br>
            <a:r>
              <a:rPr lang="en-US" dirty="0" smtClean="0"/>
              <a:t>processing new data)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Storm*, </a:t>
            </a:r>
            <a:r>
              <a:rPr lang="en-US" dirty="0" err="1"/>
              <a:t>MapReduce</a:t>
            </a:r>
            <a:r>
              <a:rPr lang="en-US" dirty="0"/>
              <a:t> Online, Time </a:t>
            </a:r>
            <a:r>
              <a:rPr lang="en-US" dirty="0" smtClean="0"/>
              <a:t>Stream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85" y="2093632"/>
            <a:ext cx="3853957" cy="29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Stragglers?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Neither handles </a:t>
            </a:r>
            <a:r>
              <a:rPr lang="en-US" dirty="0" smtClean="0"/>
              <a:t>stragglers</a:t>
            </a:r>
          </a:p>
          <a:p>
            <a:pPr lvl="1"/>
            <a:r>
              <a:rPr lang="en-US" dirty="0" smtClean="0"/>
              <a:t>Replicas </a:t>
            </a:r>
            <a:r>
              <a:rPr lang="en-US" dirty="0"/>
              <a:t>would be delayed (synchronization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Upstream-backup would treat stragglers as failures</a:t>
            </a:r>
          </a:p>
          <a:p>
            <a:pPr lvl="3"/>
            <a:r>
              <a:rPr lang="en-US" dirty="0" smtClean="0"/>
              <a:t>Recovery mechanism kicks-in again, incurring more delay!</a:t>
            </a:r>
          </a:p>
          <a:p>
            <a:pPr lvl="3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Discretized Streams (D-Streams)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Computations structured in a set of short, stateless, and deterministic tasks</a:t>
            </a:r>
          </a:p>
          <a:p>
            <a:pPr lvl="1"/>
            <a:r>
              <a:rPr lang="en-US" dirty="0" smtClean="0"/>
              <a:t>Finer-granularity dependencies</a:t>
            </a:r>
          </a:p>
          <a:p>
            <a:pPr lvl="1"/>
            <a:r>
              <a:rPr lang="en-US" dirty="0" smtClean="0"/>
              <a:t>Allows parallel recovery and speculation</a:t>
            </a:r>
          </a:p>
          <a:p>
            <a:r>
              <a:rPr lang="en-US" dirty="0" smtClean="0"/>
              <a:t>State stored in-memory as Resilient Distributed Datasets (RDDs)</a:t>
            </a:r>
          </a:p>
          <a:p>
            <a:pPr lvl="1"/>
            <a:r>
              <a:rPr lang="en-US" dirty="0" smtClean="0"/>
              <a:t>Unification with batch processing</a:t>
            </a:r>
          </a:p>
        </p:txBody>
      </p:sp>
      <p:pic>
        <p:nvPicPr>
          <p:cNvPr id="1026" name="Picture 2" descr="Spark Stre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" y="3895789"/>
            <a:ext cx="10391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4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of deterministic batch computations on </a:t>
            </a:r>
            <a:r>
              <a:rPr lang="en-US" dirty="0" smtClean="0"/>
              <a:t>small time intervals</a:t>
            </a:r>
          </a:p>
          <a:p>
            <a:pPr lvl="1"/>
            <a:r>
              <a:rPr lang="en-US" dirty="0" smtClean="0"/>
              <a:t>Map, filter, reduce, </a:t>
            </a:r>
            <a:r>
              <a:rPr lang="en-US" dirty="0" err="1" smtClean="0"/>
              <a:t>groupBy</a:t>
            </a:r>
            <a:r>
              <a:rPr lang="en-US" dirty="0" smtClean="0"/>
              <a:t>, …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Produce either intermediate state (RDDs) or program outputs (pushed to external storage maybe)</a:t>
            </a:r>
            <a:endParaRPr lang="en-US" dirty="0"/>
          </a:p>
        </p:txBody>
      </p:sp>
      <p:pic>
        <p:nvPicPr>
          <p:cNvPr id="3074" name="Picture 2" descr="Spark Stre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" y="2596490"/>
            <a:ext cx="1039177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3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Immutable (read-only) dataset</a:t>
            </a:r>
          </a:p>
          <a:p>
            <a:r>
              <a:rPr lang="en-US" dirty="0" smtClean="0"/>
              <a:t>Data partitioned between workers</a:t>
            </a:r>
          </a:p>
          <a:p>
            <a:r>
              <a:rPr lang="en-US" dirty="0" smtClean="0"/>
              <a:t>Keeps the lineage of how the RDD was computed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., by doing a </a:t>
            </a:r>
            <a:r>
              <a:rPr lang="en-US" i="1" dirty="0" smtClean="0"/>
              <a:t>map</a:t>
            </a:r>
            <a:r>
              <a:rPr lang="en-US" dirty="0" smtClean="0"/>
              <a:t> on another RDD (a dependency)</a:t>
            </a:r>
          </a:p>
          <a:p>
            <a:r>
              <a:rPr lang="en-US" dirty="0" smtClean="0"/>
              <a:t>Avoids replication by </a:t>
            </a:r>
            <a:r>
              <a:rPr lang="en-US" dirty="0" err="1" smtClean="0"/>
              <a:t>recomputing</a:t>
            </a:r>
            <a:r>
              <a:rPr lang="en-US" dirty="0" smtClean="0"/>
              <a:t> lost partitions from dependencies using linage</a:t>
            </a:r>
          </a:p>
          <a:p>
            <a:r>
              <a:rPr lang="en-US" dirty="0" smtClean="0"/>
              <a:t>Usually in-memory, but RDD partitions data can be persisted to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23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1569</TotalTime>
  <Words>1770</Words>
  <Application>Microsoft Office PowerPoint</Application>
  <PresentationFormat>Widescreen</PresentationFormat>
  <Paragraphs>292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Courier New</vt:lpstr>
      <vt:lpstr>Gill Sans</vt:lpstr>
      <vt:lpstr>Wingdings 2</vt:lpstr>
      <vt:lpstr>ヒラギノ角ゴ ProN W3</vt:lpstr>
      <vt:lpstr>HDOfficeLightV0</vt:lpstr>
      <vt:lpstr>Retrospect</vt:lpstr>
      <vt:lpstr>Discretized Streams: Fault-Tolerant Streaming Computation at Scale</vt:lpstr>
      <vt:lpstr>Stream processing and the problem</vt:lpstr>
      <vt:lpstr>Goals</vt:lpstr>
      <vt:lpstr>Existing Systems</vt:lpstr>
      <vt:lpstr>PowerPoint Presentation</vt:lpstr>
      <vt:lpstr>Stragglers?</vt:lpstr>
      <vt:lpstr>Discretized Streams (D-Streams)</vt:lpstr>
      <vt:lpstr>D-Streams</vt:lpstr>
      <vt:lpstr>RDDs</vt:lpstr>
      <vt:lpstr>Example</vt:lpstr>
      <vt:lpstr>RDDs cont’d</vt:lpstr>
      <vt:lpstr>Timing ?</vt:lpstr>
      <vt:lpstr>D-Streams API</vt:lpstr>
      <vt:lpstr>D-Stream API cont’d</vt:lpstr>
      <vt:lpstr>D-Stream API cont’d</vt:lpstr>
      <vt:lpstr>D-Stream API cont’d</vt:lpstr>
      <vt:lpstr>D-Stream API cont’d</vt:lpstr>
      <vt:lpstr>D-Streams</vt:lpstr>
      <vt:lpstr>Summary</vt:lpstr>
      <vt:lpstr>System Architecture</vt:lpstr>
      <vt:lpstr>Application Execution</vt:lpstr>
      <vt:lpstr>Execution level optimization</vt:lpstr>
      <vt:lpstr>Optimization for Stream Processing</vt:lpstr>
      <vt:lpstr>Optimization cont’d</vt:lpstr>
      <vt:lpstr>Memory Management</vt:lpstr>
      <vt:lpstr>Fault Recovery</vt:lpstr>
      <vt:lpstr>Parallel Recovery</vt:lpstr>
      <vt:lpstr>Handling Stragglers</vt:lpstr>
      <vt:lpstr>Master Recovery</vt:lpstr>
      <vt:lpstr>Evaluation</vt:lpstr>
      <vt:lpstr>Evaluation cont’d</vt:lpstr>
      <vt:lpstr>Evaluation cont’d</vt:lpstr>
      <vt:lpstr>Fault Recovery time</vt:lpstr>
      <vt:lpstr>PowerPoint Presentation</vt:lpstr>
      <vt:lpstr>PowerPoint Presentation</vt:lpstr>
      <vt:lpstr>Response to Stragglers</vt:lpstr>
      <vt:lpstr>Evaluation on Real World Applications</vt:lpstr>
      <vt:lpstr>Video Distribution Monitoring Evaluation</vt:lpstr>
      <vt:lpstr>Crowd Sourced Traffic Estimation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Discretized Streams: Fault-Tolerant Streaming Computation at Scale</dc:title>
  <dc:creator>Bahaaeddin M M Alaila</dc:creator>
  <cp:lastModifiedBy>Bahaaeddin M M Alaila</cp:lastModifiedBy>
  <cp:revision>57</cp:revision>
  <dcterms:created xsi:type="dcterms:W3CDTF">2015-03-18T12:31:19Z</dcterms:created>
  <dcterms:modified xsi:type="dcterms:W3CDTF">2015-03-19T14:41:08Z</dcterms:modified>
</cp:coreProperties>
</file>