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9"/>
  </p:notesMasterIdLst>
  <p:sldIdLst>
    <p:sldId id="256" r:id="rId2"/>
    <p:sldId id="273" r:id="rId3"/>
    <p:sldId id="274" r:id="rId4"/>
    <p:sldId id="275" r:id="rId5"/>
    <p:sldId id="276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60" d="100"/>
          <a:sy n="60" d="100"/>
        </p:scale>
        <p:origin x="-88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26C8F-983C-45D0-91FC-2BAE375AF903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777F-9C77-4558-A906-FAA804C85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9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77F-9C77-4558-A906-FAA804C85E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9459664-E37B-443A-88D4-20F36DCF11A5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Event Detection Via Communication Pattern Analysis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27FE-1B01-4D64-8950-BF9D3B59D0B4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Event Detection Via Communication Pattern Analysis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A137-4119-4D5D-8B2F-DA6108557A26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Event Detection Via Communication Pattern Analysis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11C8-F9C7-4D38-902F-CC121D80C7F0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Event Detection Via Communication Pattern Analysis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84FFC9-5D03-47BB-B46F-BF6972841A58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Event Detection Via Communication Pattern Analysis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50AE-283E-4159-AE1C-46C8EEB05178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Event Detection Via Communication Pattern Analysis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9F48-8EB9-49E3-9A05-FF93E0D7D851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Event Detection Via Communication Pattern Analysis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E1D1-5C10-40BD-B28A-55FBE9FC9856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Event Detection Via Communication Pattern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AAB3-74C7-4BE5-B6FA-8A873A9171AB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Event Detection Via Communication Pattern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DD0D15-44C6-44D7-9A12-57FAB05B71DA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Event Detection Via Communication Pattern Analysis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614E70-26F1-40A7-8010-CA8797FB1AF9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Event Detection Via Communication Pattern Analysis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7D2C489-1EC9-44C2-A19F-555D4CCFC16D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Event Detection Via Communication Pattern Analysis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237092" y="1727816"/>
            <a:ext cx="9672645" cy="1955409"/>
          </a:xfrm>
          <a:noFill/>
          <a:ln>
            <a:noFill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3600"/>
              </a:spcAft>
            </a:pPr>
            <a:r>
              <a:rPr lang="en-US" sz="4800" b="1" cap="none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mion" panose="02000000000000000000" pitchFamily="2" charset="0"/>
                <a:cs typeface="Big Caslon"/>
              </a:rPr>
              <a:t>Event Detection Via Communication Pattern Analysis</a:t>
            </a:r>
            <a:endParaRPr lang="en-US" sz="5400" dirty="0">
              <a:solidFill>
                <a:srgbClr val="002060"/>
              </a:solidFill>
              <a:effectLst>
                <a:reflection blurRad="10000" stA="55000" endPos="48000" dist="500" dir="5400000" sy="-100000" algn="bl" rotWithShape="0"/>
              </a:effectLst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61241" y="3872385"/>
            <a:ext cx="9695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dhouse" panose="02000506020000020004" pitchFamily="2" charset="0"/>
              </a:rPr>
              <a:t>Flavio, Jon, Ravi, Mohammad, and Sandeep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dhouse" panose="02000506020000020004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0171" y="4941454"/>
            <a:ext cx="300755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latin typeface="Badhouse" panose="02000506020000020004" pitchFamily="2" charset="0"/>
              </a:rPr>
              <a:t>Presented By:</a:t>
            </a:r>
          </a:p>
          <a:p>
            <a:pPr algn="ctr"/>
            <a:r>
              <a:rPr lang="en-US" sz="2800" dirty="0" err="1" smtClean="0">
                <a:latin typeface="Badhouse" panose="02000506020000020004" pitchFamily="2" charset="0"/>
              </a:rPr>
              <a:t>Muthu</a:t>
            </a:r>
            <a:r>
              <a:rPr lang="en-US" sz="2800" dirty="0" smtClean="0">
                <a:latin typeface="Badhouse" panose="02000506020000020004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adhouse" panose="02000506020000020004" pitchFamily="2" charset="0"/>
              </a:rPr>
              <a:t>Chandrasekaran</a:t>
            </a:r>
            <a:endParaRPr lang="en-US" sz="2800" dirty="0">
              <a:solidFill>
                <a:srgbClr val="C00000"/>
              </a:solidFill>
              <a:latin typeface="Badhouse" panose="02000506020000020004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27415" y="6203338"/>
            <a:ext cx="2869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Badhouse" panose="02000506020000020004" pitchFamily="2" charset="0"/>
              </a:rPr>
              <a:t>Published in </a:t>
            </a:r>
            <a:r>
              <a:rPr lang="en-US" sz="2800" dirty="0" smtClean="0">
                <a:solidFill>
                  <a:srgbClr val="C00000"/>
                </a:solidFill>
                <a:latin typeface="Badhouse" panose="02000506020000020004" pitchFamily="2" charset="0"/>
              </a:rPr>
              <a:t>AAAI 2014</a:t>
            </a:r>
            <a:endParaRPr lang="en-US" sz="2800" dirty="0">
              <a:solidFill>
                <a:srgbClr val="C00000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8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Finally, the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Data!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6097"/>
            <a:ext cx="9979572" cy="439857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Badhouse" panose="02000506020000020004" pitchFamily="2" charset="0"/>
              </a:rPr>
              <a:t>3 episodes (of varying lengths)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2010 Soccer World Cup (1-month)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2011 Academy Awards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2011 Super Bowl</a:t>
            </a:r>
          </a:p>
          <a:p>
            <a:pPr lvl="1"/>
            <a:endParaRPr lang="en-US" sz="2800" dirty="0">
              <a:latin typeface="Badhouse" panose="02000506020000020004" pitchFamily="2" charset="0"/>
            </a:endParaRPr>
          </a:p>
          <a:p>
            <a:r>
              <a:rPr lang="en-US" sz="2800" dirty="0" smtClean="0">
                <a:latin typeface="Badhouse" panose="02000506020000020004" pitchFamily="2" charset="0"/>
              </a:rPr>
              <a:t>Key: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Nested Sub-events (</a:t>
            </a:r>
            <a:r>
              <a:rPr lang="en-US" sz="2800" dirty="0" err="1" smtClean="0">
                <a:latin typeface="Badhouse" panose="02000506020000020004" pitchFamily="2" charset="0"/>
              </a:rPr>
              <a:t>eg</a:t>
            </a:r>
            <a:r>
              <a:rPr lang="en-US" sz="2800" dirty="0" smtClean="0">
                <a:latin typeface="Badhouse" panose="02000506020000020004" pitchFamily="2" charset="0"/>
              </a:rPr>
              <a:t>. games &gt; goals) are known (with time-stamps)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Strong user involvement observed (incl. emotions and active communication)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Supporting divergent outcomes</a:t>
            </a:r>
          </a:p>
          <a:p>
            <a:endParaRPr lang="en-US" sz="2800" dirty="0"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10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9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The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Approach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6097"/>
            <a:ext cx="9979572" cy="4398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>
                <a:solidFill>
                  <a:schemeClr val="tx1"/>
                </a:solidFill>
                <a:latin typeface="Badhouse" panose="02000506020000020004" pitchFamily="2" charset="0"/>
              </a:rPr>
              <a:t>The World Cup example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1 month long 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Short intense sub-events</a:t>
            </a:r>
            <a:r>
              <a:rPr lang="en-US" sz="2800" dirty="0">
                <a:latin typeface="Badhouse" panose="02000506020000020004" pitchFamily="2" charset="0"/>
              </a:rPr>
              <a:t> </a:t>
            </a:r>
            <a:r>
              <a:rPr lang="en-US" sz="2800" dirty="0" smtClean="0">
                <a:latin typeface="Badhouse" panose="02000506020000020004" pitchFamily="2" charset="0"/>
              </a:rPr>
              <a:t>(</a:t>
            </a:r>
            <a:r>
              <a:rPr lang="en-US" sz="2800" dirty="0" err="1" smtClean="0">
                <a:latin typeface="Badhouse" panose="02000506020000020004" pitchFamily="2" charset="0"/>
              </a:rPr>
              <a:t>eg</a:t>
            </a:r>
            <a:r>
              <a:rPr lang="en-US" sz="2800" dirty="0" smtClean="0">
                <a:latin typeface="Badhouse" panose="02000506020000020004" pitchFamily="2" charset="0"/>
              </a:rPr>
              <a:t>. Brazil Vs Argentina game)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Shorter sub-sub-events (</a:t>
            </a:r>
            <a:r>
              <a:rPr lang="en-US" sz="2800" dirty="0" err="1" smtClean="0">
                <a:solidFill>
                  <a:schemeClr val="tx1"/>
                </a:solidFill>
                <a:latin typeface="Badhouse" panose="02000506020000020004" pitchFamily="2" charset="0"/>
              </a:rPr>
              <a:t>eg</a:t>
            </a:r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. Brazil scores a goal) and so on…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Consider </a:t>
            </a:r>
            <a:r>
              <a:rPr lang="en-US" sz="2800" dirty="0" smtClean="0">
                <a:latin typeface="Badhouse" panose="02000506020000020004" pitchFamily="2" charset="0"/>
              </a:rPr>
              <a:t>levels of user communication during these sub-events 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What </a:t>
            </a:r>
            <a:r>
              <a:rPr lang="en-US" sz="2800" dirty="0" err="1" smtClean="0">
                <a:latin typeface="Badhouse" panose="02000506020000020004" pitchFamily="2" charset="0"/>
              </a:rPr>
              <a:t>ppl</a:t>
            </a:r>
            <a:r>
              <a:rPr lang="en-US" sz="2800" dirty="0" smtClean="0">
                <a:latin typeface="Badhouse" panose="02000506020000020004" pitchFamily="2" charset="0"/>
              </a:rPr>
              <a:t> say in the lead up to a big game?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>
                <a:latin typeface="Badhouse" panose="02000506020000020004" pitchFamily="2" charset="0"/>
              </a:rPr>
              <a:t>Or right after a team scores a goal?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11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62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The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Approach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6097"/>
            <a:ext cx="9979572" cy="439857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adhouse" panose="02000506020000020004" pitchFamily="2" charset="0"/>
              </a:rPr>
              <a:t>Secondary information</a:t>
            </a:r>
            <a:endParaRPr lang="en-US" sz="2800" dirty="0">
              <a:latin typeface="Badhouse" panose="02000506020000020004" pitchFamily="2" charset="0"/>
            </a:endParaRP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Retweets (forwarding of information)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Operating on top of base-level tweets</a:t>
            </a:r>
          </a:p>
          <a:p>
            <a:endParaRPr lang="en-US" sz="2800" dirty="0">
              <a:latin typeface="Badhouse" panose="02000506020000020004" pitchFamily="2" charset="0"/>
            </a:endParaRPr>
          </a:p>
          <a:p>
            <a:r>
              <a:rPr lang="en-US" sz="2800" dirty="0" smtClean="0">
                <a:latin typeface="Badhouse" panose="02000506020000020004" pitchFamily="2" charset="0"/>
              </a:rPr>
              <a:t>Primary information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Base-level of tweets (new information)</a:t>
            </a:r>
            <a:endParaRPr lang="en-US" sz="2800" dirty="0"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12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57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The “Heartbeat”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Pattern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6097"/>
            <a:ext cx="9979572" cy="439857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adhouse" panose="02000506020000020004" pitchFamily="2" charset="0"/>
              </a:rPr>
              <a:t>During an intense sub-event: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Primary information starts appearing 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Secondary information generation diminishes</a:t>
            </a:r>
          </a:p>
          <a:p>
            <a:pPr marL="0" lvl="1" indent="0">
              <a:buNone/>
            </a:pPr>
            <a:endParaRPr lang="en-US" sz="2800" dirty="0" smtClean="0">
              <a:latin typeface="Badhouse" panose="02000506020000020004" pitchFamily="2" charset="0"/>
            </a:endParaRPr>
          </a:p>
          <a:p>
            <a:r>
              <a:rPr lang="en-US" sz="2800" dirty="0" smtClean="0">
                <a:latin typeface="Badhouse" panose="02000506020000020004" pitchFamily="2" charset="0"/>
              </a:rPr>
              <a:t>Right after an intense sub-event: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Primary information generation diminishes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Secondary information generation at an elevated rate</a:t>
            </a:r>
          </a:p>
          <a:p>
            <a:pPr lvl="1"/>
            <a:endParaRPr lang="en-US" sz="2800" dirty="0"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13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The “Heartbeat”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Pattern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6097"/>
            <a:ext cx="9979572" cy="439857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adhouse" panose="02000506020000020004" pitchFamily="2" charset="0"/>
              </a:rPr>
              <a:t>Detecting Sub-events: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Several spikes in tweet volume – not very discriminating!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Tracking balance between Primary + Secondary tweets – more meaningful!</a:t>
            </a:r>
          </a:p>
          <a:p>
            <a:pPr marL="0" lvl="1" indent="0">
              <a:buNone/>
            </a:pPr>
            <a:r>
              <a:rPr lang="en-US" sz="2800" dirty="0" smtClean="0">
                <a:latin typeface="Badhouse" panose="02000506020000020004" pitchFamily="2" charset="0"/>
              </a:rPr>
              <a:t>	Simultaneous peak in primary and drop in secondary info </a:t>
            </a:r>
            <a:r>
              <a:rPr lang="en-US" sz="2800" dirty="0" smtClean="0">
                <a:solidFill>
                  <a:srgbClr val="C00000"/>
                </a:solidFill>
                <a:latin typeface="Badhouse" panose="02000506020000020004" pitchFamily="2" charset="0"/>
              </a:rPr>
              <a:t>&amp; </a:t>
            </a:r>
            <a:r>
              <a:rPr lang="en-US" sz="2800" dirty="0" err="1" smtClean="0">
                <a:solidFill>
                  <a:srgbClr val="C00000"/>
                </a:solidFill>
                <a:latin typeface="Badhouse" panose="02000506020000020004" pitchFamily="2" charset="0"/>
              </a:rPr>
              <a:t>viceversa</a:t>
            </a:r>
            <a:endParaRPr lang="en-US" sz="2400" dirty="0" smtClean="0">
              <a:latin typeface="Badhouse" panose="02000506020000020004" pitchFamily="2" charset="0"/>
            </a:endParaRPr>
          </a:p>
          <a:p>
            <a:pPr marL="0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Badhouse" panose="02000506020000020004" pitchFamily="2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Extent of peak &amp; drop measures intensity of sub-event</a:t>
            </a:r>
          </a:p>
          <a:p>
            <a:pPr marL="0" lvl="1" indent="0"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Authors build a mathematical model to capture the “heartbeat” pattern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14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4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The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Model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5" y="1686911"/>
            <a:ext cx="9979572" cy="469812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Badhouse" panose="02000506020000020004" pitchFamily="2" charset="0"/>
              </a:rPr>
              <a:t>Absence of an “unusual” event: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Every user has the same probability of tweeting/retweeting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Occurrence of an “unusual” event: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Each user becomes “interested” independently by flipping a coin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“interested” user – tweet/retweet about event before tweeting anything else</a:t>
            </a:r>
            <a:endParaRPr lang="en-US" sz="2400" dirty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This simplistic model naturally produces the “heartbeat” pattern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i.e. generates aggregate behavior observed in temporal vicinity of sub-events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Intuitively, “interested” folks need to tweet new info before becoming able to retweet already-shared info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15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2814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Experimental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 Setup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5" y="1576549"/>
            <a:ext cx="9979572" cy="469812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Dataset: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From the Twitter Firehose – ALL tweets in Twitter!</a:t>
            </a:r>
            <a:endParaRPr lang="en-US" sz="2400" dirty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Tweet (meta-info):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Text, geo location of tweet and user, time-stamp, tweet response to a tweet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Tweet Text: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Special tokens: @username, #hashtag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During the period of interest: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&gt; 100M tweets a day!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Total of 10s of Billions of tweets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Badhouse" panose="02000506020000020004" pitchFamily="2" charset="0"/>
              </a:rPr>
              <a:t>Map-reduce for distributed processing</a:t>
            </a:r>
          </a:p>
          <a:p>
            <a:pPr lvl="1"/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16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60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2814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Data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Recap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5" y="1576549"/>
            <a:ext cx="9979572" cy="469812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3 major events:</a:t>
            </a:r>
          </a:p>
          <a:p>
            <a:pPr lvl="1"/>
            <a:r>
              <a:rPr lang="en-US" sz="2800" dirty="0">
                <a:latin typeface="Badhouse" panose="02000506020000020004" pitchFamily="2" charset="0"/>
              </a:rPr>
              <a:t>2010 Soccer World Cup (1-month)</a:t>
            </a:r>
          </a:p>
          <a:p>
            <a:pPr lvl="1"/>
            <a:r>
              <a:rPr lang="en-US" sz="2800" dirty="0">
                <a:latin typeface="Badhouse" panose="02000506020000020004" pitchFamily="2" charset="0"/>
              </a:rPr>
              <a:t>2011 Academy Awards</a:t>
            </a:r>
          </a:p>
          <a:p>
            <a:pPr lvl="1"/>
            <a:r>
              <a:rPr lang="en-US" sz="2800" dirty="0">
                <a:latin typeface="Badhouse" panose="02000506020000020004" pitchFamily="2" charset="0"/>
              </a:rPr>
              <a:t>2011 Super Bowl</a:t>
            </a:r>
          </a:p>
          <a:p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Broad spectrum of social episodes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Geographic localization (city to country)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Different time periods (Single day to almost half a year)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Multiple sub-episodes (world cup) vs. single episode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Different Genre (sporting and entertainment)</a:t>
            </a:r>
          </a:p>
          <a:p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17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2814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Data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Collection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5" y="1576549"/>
            <a:ext cx="9979572" cy="46981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Features: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Timeline – start and end time of episode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Events – all events in an episode incl. features for each event (key event)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All events had at least 1 person denoted by first and last names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Hashtags – list of all hashtags referring the episode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Tweets without hashtags ignored (claimed to not have a great impact)</a:t>
            </a:r>
          </a:p>
          <a:p>
            <a:pPr lvl="1"/>
            <a:endParaRPr lang="en-US" sz="2800" dirty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marL="0" lvl="1" indent="0"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18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712904"/>
            <a:ext cx="93345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2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2814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Data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Collection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5" y="1576549"/>
            <a:ext cx="9979572" cy="469812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Active Users: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Used at least 10 episode-related tags during at least 1 of the sub-episodes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Manually examined for bots, if tweet-count was higher than a threshold</a:t>
            </a: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Extract from the twitter gen-pop: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Volume of tweets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Word-usage frequency etc.</a:t>
            </a: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2 kinds of social interactions: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Retweeting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Replying</a:t>
            </a: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marL="0" lvl="1" indent="0"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19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8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Damion" panose="02000000000000000000" pitchFamily="2" charset="0"/>
              </a:rPr>
              <a:t>The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Outline</a:t>
            </a:r>
            <a:endParaRPr lang="en-US" sz="60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adhouse" panose="02000506020000020004" pitchFamily="2" charset="0"/>
              </a:rPr>
              <a:t>Big Picture</a:t>
            </a:r>
          </a:p>
          <a:p>
            <a:r>
              <a:rPr lang="en-US" sz="2800" dirty="0" smtClean="0">
                <a:latin typeface="Badhouse" panose="02000506020000020004" pitchFamily="2" charset="0"/>
              </a:rPr>
              <a:t>Contributions</a:t>
            </a:r>
          </a:p>
          <a:p>
            <a:r>
              <a:rPr lang="en-US" sz="2800" dirty="0" smtClean="0">
                <a:latin typeface="Badhouse" panose="02000506020000020004" pitchFamily="2" charset="0"/>
              </a:rPr>
              <a:t>Approach</a:t>
            </a:r>
          </a:p>
          <a:p>
            <a:r>
              <a:rPr lang="en-US" sz="2800" dirty="0" smtClean="0">
                <a:latin typeface="Badhouse" panose="02000506020000020004" pitchFamily="2" charset="0"/>
              </a:rPr>
              <a:t>Results</a:t>
            </a:r>
          </a:p>
          <a:p>
            <a:r>
              <a:rPr lang="en-US" sz="2800" smtClean="0">
                <a:latin typeface="Badhouse" panose="02000506020000020004" pitchFamily="2" charset="0"/>
              </a:rPr>
              <a:t>Discussion</a:t>
            </a:r>
            <a:endParaRPr lang="en-US" sz="2800" dirty="0" smtClean="0">
              <a:latin typeface="Badhouse" panose="0200050602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2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14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2814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Dataset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Assembly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5" y="1576549"/>
            <a:ext cx="9979572" cy="46981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World Cup Example: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Soccerstand.com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64 games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Non-key events: 253 yellow cards, 17 red cards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Each of the 32 countries has a hashtag</a:t>
            </a: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marL="0" lvl="1" indent="0"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20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2814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Key Events &amp;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Tweet Volume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5" y="1576549"/>
            <a:ext cx="4508938" cy="46981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World Cup Example: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105 min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Good co-relation between absolute time and time divided by no. of tweets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Notice drop during half-time!</a:t>
            </a: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marL="0" lvl="1" indent="0"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21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41" y="1927334"/>
            <a:ext cx="49339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528140"/>
            <a:ext cx="10005191" cy="14859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Damion" panose="02000000000000000000" pitchFamily="2" charset="0"/>
              </a:rPr>
              <a:t>Info. production Vs. </a:t>
            </a:r>
            <a:r>
              <a:rPr lang="en-US" sz="4800" dirty="0" smtClean="0">
                <a:solidFill>
                  <a:srgbClr val="C00000"/>
                </a:solidFill>
                <a:latin typeface="Damion" panose="02000000000000000000" pitchFamily="2" charset="0"/>
              </a:rPr>
              <a:t>Social Interaction</a:t>
            </a:r>
            <a:endParaRPr lang="en-US" sz="40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5" y="1576549"/>
            <a:ext cx="4508938" cy="46981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Communication Pattern:</a:t>
            </a:r>
          </a:p>
          <a:p>
            <a:pPr lvl="1"/>
            <a:r>
              <a:rPr lang="en-US" sz="2800" dirty="0" err="1" smtClean="0">
                <a:solidFill>
                  <a:schemeClr val="tx1"/>
                </a:solidFill>
                <a:latin typeface="Badhouse" panose="02000506020000020004" pitchFamily="2" charset="0"/>
              </a:rPr>
              <a:t>Avg</a:t>
            </a:r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adhouse" panose="02000506020000020004" pitchFamily="2" charset="0"/>
              </a:rPr>
              <a:t>num</a:t>
            </a:r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 of messages replied to during a game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Relative numbers are mirror image of that in fig.1</a:t>
            </a: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marL="0" lvl="1" indent="0"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22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230" y="1649139"/>
            <a:ext cx="490537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9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528140"/>
            <a:ext cx="10005191" cy="14859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Damion" panose="02000000000000000000" pitchFamily="2" charset="0"/>
              </a:rPr>
              <a:t>Info. production Vs. </a:t>
            </a:r>
            <a:r>
              <a:rPr lang="en-US" sz="4800" dirty="0" smtClean="0">
                <a:solidFill>
                  <a:srgbClr val="C00000"/>
                </a:solidFill>
                <a:latin typeface="Damion" panose="02000000000000000000" pitchFamily="2" charset="0"/>
              </a:rPr>
              <a:t>Social Interaction</a:t>
            </a:r>
            <a:endParaRPr lang="en-US" sz="40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4" y="1576549"/>
            <a:ext cx="10197499" cy="469812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adhouse" panose="02000506020000020004" pitchFamily="2" charset="0"/>
              </a:rPr>
              <a:t>Digging deeper into a sub-event:</a:t>
            </a:r>
          </a:p>
          <a:p>
            <a:pPr lvl="3"/>
            <a:r>
              <a:rPr lang="en-US" sz="2600" dirty="0">
                <a:solidFill>
                  <a:schemeClr val="tx1"/>
                </a:solidFill>
                <a:latin typeface="Badhouse" panose="02000506020000020004" pitchFamily="2" charset="0"/>
              </a:rPr>
              <a:t>A goal</a:t>
            </a:r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.. See the heartbeat pattern emerging!</a:t>
            </a:r>
            <a:endParaRPr lang="en-US" sz="2600" dirty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marL="0" lvl="1" indent="0"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23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851" y="2635299"/>
            <a:ext cx="48863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689" y="2649586"/>
            <a:ext cx="4829175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42817" y="5668861"/>
            <a:ext cx="3070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Goal Brazil Vs North Korea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35080" y="5668861"/>
            <a:ext cx="2955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Goal Mexico Vs Argentina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528140"/>
            <a:ext cx="10005191" cy="14859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Damion" panose="02000000000000000000" pitchFamily="2" charset="0"/>
              </a:rPr>
              <a:t>Event </a:t>
            </a:r>
            <a:r>
              <a:rPr lang="en-US" sz="4800" dirty="0" smtClean="0">
                <a:solidFill>
                  <a:srgbClr val="C00000"/>
                </a:solidFill>
                <a:latin typeface="Damion" panose="02000000000000000000" pitchFamily="2" charset="0"/>
              </a:rPr>
              <a:t>Detection</a:t>
            </a:r>
            <a:endParaRPr lang="en-US" sz="40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4" y="1576549"/>
            <a:ext cx="10197499" cy="46981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Finding key events using just tweet and retweet counts:</a:t>
            </a:r>
            <a:endParaRPr lang="en-US" sz="2800" dirty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A simple logistic regression approach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Pinpoints goals with a precision of 15 seconds!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Plenty of information in non-textual features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Pattern of tweeting plays an important role in accuracy of prediction</a:t>
            </a:r>
          </a:p>
          <a:p>
            <a:pPr lvl="3"/>
            <a:endParaRPr lang="en-US" sz="2600" dirty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Specs: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159 positive instances (15 sec intervals)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38070 negative instances </a:t>
            </a:r>
          </a:p>
          <a:p>
            <a:pPr marL="0" lvl="3" indent="0">
              <a:buNone/>
            </a:pPr>
            <a:r>
              <a:rPr lang="en-US" sz="2600" dirty="0">
                <a:solidFill>
                  <a:schemeClr val="tx1"/>
                </a:solidFill>
                <a:latin typeface="Badhouse" panose="02000506020000020004" pitchFamily="2" charset="0"/>
              </a:rPr>
              <a:t>	</a:t>
            </a:r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(no key-event during this time)</a:t>
            </a: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marL="0" lvl="1" indent="0"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24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26468" y="4083274"/>
            <a:ext cx="5365531" cy="25172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2"/>
            <a:r>
              <a:rPr lang="en-US" sz="3000" dirty="0" smtClean="0">
                <a:solidFill>
                  <a:schemeClr val="tx1"/>
                </a:solidFill>
                <a:latin typeface="Badhouse" panose="02000506020000020004" pitchFamily="2" charset="0"/>
              </a:rPr>
              <a:t>Results:</a:t>
            </a:r>
          </a:p>
          <a:p>
            <a:pPr lvl="3"/>
            <a:r>
              <a:rPr lang="en-US" sz="3000" dirty="0" smtClean="0">
                <a:solidFill>
                  <a:schemeClr val="tx1"/>
                </a:solidFill>
                <a:latin typeface="Badhouse" panose="02000506020000020004" pitchFamily="2" charset="0"/>
              </a:rPr>
              <a:t>16 false negatives and 17 false positives!</a:t>
            </a:r>
          </a:p>
          <a:p>
            <a:pPr lvl="3"/>
            <a:r>
              <a:rPr lang="en-US" sz="3000" dirty="0" smtClean="0">
                <a:solidFill>
                  <a:schemeClr val="tx1"/>
                </a:solidFill>
                <a:latin typeface="Badhouse" panose="02000506020000020004" pitchFamily="2" charset="0"/>
              </a:rPr>
              <a:t>5-fold cross validated error – 0.197%</a:t>
            </a:r>
          </a:p>
          <a:p>
            <a:pPr lvl="3"/>
            <a:r>
              <a:rPr lang="en-US" sz="3000" dirty="0" smtClean="0">
                <a:solidFill>
                  <a:schemeClr val="tx1"/>
                </a:solidFill>
                <a:latin typeface="Badhouse" panose="02000506020000020004" pitchFamily="2" charset="0"/>
              </a:rPr>
              <a:t>Matthews co-relation coefficient – 0.707 </a:t>
            </a: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marL="0" lvl="1" indent="0">
              <a:buFont typeface="Franklin Gothic Book" panose="020B0503020102020204" pitchFamily="34" charset="0"/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91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528140"/>
            <a:ext cx="10005191" cy="14859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Damion" panose="02000000000000000000" pitchFamily="2" charset="0"/>
              </a:rPr>
              <a:t>Event </a:t>
            </a:r>
            <a:r>
              <a:rPr lang="en-US" sz="4800" dirty="0" smtClean="0">
                <a:solidFill>
                  <a:srgbClr val="C00000"/>
                </a:solidFill>
                <a:latin typeface="Damion" panose="02000000000000000000" pitchFamily="2" charset="0"/>
              </a:rPr>
              <a:t>Labeling</a:t>
            </a:r>
            <a:endParaRPr lang="en-US" sz="40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4" y="1576549"/>
            <a:ext cx="10197499" cy="469812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Find out who is playing - </a:t>
            </a:r>
            <a:r>
              <a:rPr lang="en-US" sz="2800" dirty="0">
                <a:solidFill>
                  <a:schemeClr val="tx1"/>
                </a:solidFill>
                <a:latin typeface="Badhouse" panose="02000506020000020004" pitchFamily="2" charset="0"/>
              </a:rPr>
              <a:t>Team </a:t>
            </a:r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A, Team B 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non-text features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Find out which team won – Team A or Team B?</a:t>
            </a:r>
            <a:endParaRPr lang="en-US" sz="2800" dirty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Will need info on supporters of A and B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Relaxed the non-text constraint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Tweet volume heavily skewed toward winners</a:t>
            </a:r>
          </a:p>
          <a:p>
            <a:pPr lvl="3"/>
            <a:endParaRPr lang="en-US" sz="2600" dirty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Results: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20-sec window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Badhouse" panose="02000506020000020004" pitchFamily="2" charset="0"/>
              </a:rPr>
              <a:t>Classifier error rate – 19.8%</a:t>
            </a: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marL="0" lvl="3" indent="0">
              <a:buNone/>
            </a:pPr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marL="0" lvl="1" indent="0"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25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8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528140"/>
            <a:ext cx="10005191" cy="14859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Damion" panose="02000000000000000000" pitchFamily="2" charset="0"/>
              </a:rPr>
              <a:t>Discussion</a:t>
            </a:r>
            <a:endParaRPr lang="en-US" sz="40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4" y="1576549"/>
            <a:ext cx="10197499" cy="46981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Twitter is a powerful medium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Non-textual features like tweet and retweet counts are useful indicators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The “heartbeat” phenomenon – tweeting patterns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Mathematical model to explain such a phenomenon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A simple classifier was enough to detect key events using only non-textual features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Performed much better than baseline methods (</a:t>
            </a:r>
            <a:r>
              <a:rPr lang="en-US" sz="2800" dirty="0">
                <a:solidFill>
                  <a:schemeClr val="tx1"/>
                </a:solidFill>
                <a:latin typeface="Badhouse" panose="02000506020000020004" pitchFamily="2" charset="0"/>
              </a:rPr>
              <a:t>without </a:t>
            </a:r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having to use complicated </a:t>
            </a:r>
            <a:r>
              <a:rPr lang="en-US" sz="2800" dirty="0">
                <a:solidFill>
                  <a:schemeClr val="tx1"/>
                </a:solidFill>
                <a:latin typeface="Badhouse" panose="02000506020000020004" pitchFamily="2" charset="0"/>
              </a:rPr>
              <a:t>NLP) </a:t>
            </a: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marL="0" lvl="3" indent="0">
              <a:buNone/>
            </a:pPr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3"/>
            <a:endParaRPr lang="en-US" sz="2600" dirty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marL="0" lvl="1" indent="0">
              <a:buNone/>
            </a:pPr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8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26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2535" y="403072"/>
            <a:ext cx="3627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Damion" panose="02000000000000000000" pitchFamily="2" charset="0"/>
              </a:rPr>
              <a:t>Questions ???</a:t>
            </a:r>
            <a:endParaRPr lang="en-US" sz="5400" b="1" dirty="0">
              <a:latin typeface="Damion" panose="02000000000000000000" pitchFamily="2" charset="0"/>
            </a:endParaRPr>
          </a:p>
        </p:txBody>
      </p:sp>
      <p:pic>
        <p:nvPicPr>
          <p:cNvPr id="6148" name="Picture 4" descr="M:\Jobs\Freelance\Pic-Stic\ppt\person_ques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114" y="1781847"/>
            <a:ext cx="317500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439338" y="4490124"/>
            <a:ext cx="3326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Badhouse" panose="02000506020000020004" pitchFamily="2" charset="0"/>
              </a:rPr>
              <a:t>Thanks for </a:t>
            </a:r>
            <a:r>
              <a:rPr lang="en-US" sz="3600" dirty="0" smtClean="0">
                <a:latin typeface="Badhouse" panose="02000506020000020004" pitchFamily="2" charset="0"/>
              </a:rPr>
              <a:t>listening!</a:t>
            </a:r>
            <a:endParaRPr lang="en-US" sz="3600" dirty="0"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00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Damion" panose="02000000000000000000" pitchFamily="2" charset="0"/>
              </a:rPr>
              <a:t>Rise of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Social Media </a:t>
            </a:r>
            <a:endParaRPr lang="en-US" sz="60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Badhouse" panose="02000506020000020004" pitchFamily="2" charset="0"/>
              </a:rPr>
              <a:t>Social media is a Phenomenon</a:t>
            </a:r>
          </a:p>
          <a:p>
            <a:r>
              <a:rPr lang="en-US" sz="2800" dirty="0" smtClean="0">
                <a:latin typeface="Badhouse" panose="02000506020000020004" pitchFamily="2" charset="0"/>
              </a:rPr>
              <a:t>Uses </a:t>
            </a:r>
            <a:r>
              <a:rPr lang="en-US" sz="2800" dirty="0">
                <a:latin typeface="Badhouse" panose="02000506020000020004" pitchFamily="2" charset="0"/>
              </a:rPr>
              <a:t>of Social media</a:t>
            </a:r>
          </a:p>
          <a:p>
            <a:pPr lvl="1"/>
            <a:r>
              <a:rPr lang="en-US" sz="2800" dirty="0">
                <a:latin typeface="Badhouse" panose="02000506020000020004" pitchFamily="2" charset="0"/>
              </a:rPr>
              <a:t>“Narcissism” – Sharing your own news/creating information</a:t>
            </a:r>
          </a:p>
          <a:p>
            <a:pPr lvl="1"/>
            <a:r>
              <a:rPr lang="en-US" sz="2800" dirty="0">
                <a:latin typeface="Badhouse" panose="02000506020000020004" pitchFamily="2" charset="0"/>
              </a:rPr>
              <a:t>Marketing – Promoting a business </a:t>
            </a:r>
            <a:r>
              <a:rPr lang="en-US" sz="2800" dirty="0" smtClean="0">
                <a:latin typeface="Badhouse" panose="02000506020000020004" pitchFamily="2" charset="0"/>
              </a:rPr>
              <a:t>venture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Enabling Narcissism through Marketing – </a:t>
            </a:r>
            <a:r>
              <a:rPr lang="en-US" sz="3500" dirty="0" smtClean="0">
                <a:latin typeface="Damion" panose="02000000000000000000" pitchFamily="2" charset="0"/>
              </a:rPr>
              <a:t>Pic </a:t>
            </a:r>
            <a:r>
              <a:rPr lang="en-US" sz="3500" dirty="0" smtClean="0">
                <a:solidFill>
                  <a:srgbClr val="C00000"/>
                </a:solidFill>
                <a:latin typeface="Damion" panose="02000000000000000000" pitchFamily="2" charset="0"/>
              </a:rPr>
              <a:t>Stic </a:t>
            </a:r>
            <a:r>
              <a:rPr lang="en-US" sz="2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(my start-up!)</a:t>
            </a:r>
            <a:endParaRPr lang="en-US" sz="2800" dirty="0">
              <a:solidFill>
                <a:schemeClr val="tx1"/>
              </a:solidFill>
              <a:latin typeface="Badhouse" panose="02000506020000020004" pitchFamily="2" charset="0"/>
            </a:endParaRPr>
          </a:p>
          <a:p>
            <a:pPr lvl="1"/>
            <a:r>
              <a:rPr lang="en-US" sz="2800" dirty="0">
                <a:latin typeface="Badhouse" panose="02000506020000020004" pitchFamily="2" charset="0"/>
              </a:rPr>
              <a:t>Reporting – Sharing others news/events</a:t>
            </a:r>
          </a:p>
          <a:p>
            <a:pPr lvl="1"/>
            <a:r>
              <a:rPr lang="en-US" sz="2800" dirty="0" err="1" smtClean="0">
                <a:latin typeface="Badhouse" panose="02000506020000020004" pitchFamily="2" charset="0"/>
              </a:rPr>
              <a:t>Etc</a:t>
            </a:r>
            <a:endParaRPr lang="en-US" sz="2800" dirty="0" smtClean="0">
              <a:latin typeface="Badhouse" panose="02000506020000020004" pitchFamily="2" charset="0"/>
            </a:endParaRPr>
          </a:p>
          <a:p>
            <a:r>
              <a:rPr lang="en-US" sz="2800" dirty="0">
                <a:latin typeface="Badhouse" panose="02000506020000020004" pitchFamily="2" charset="0"/>
              </a:rPr>
              <a:t>Tapping into </a:t>
            </a:r>
            <a:r>
              <a:rPr lang="en-US" sz="2800" dirty="0" smtClean="0">
                <a:latin typeface="Badhouse" panose="02000506020000020004" pitchFamily="2" charset="0"/>
              </a:rPr>
              <a:t>social media feeds is </a:t>
            </a:r>
            <a:r>
              <a:rPr lang="en-US" sz="2800" dirty="0">
                <a:latin typeface="Badhouse" panose="02000506020000020004" pitchFamily="2" charset="0"/>
              </a:rPr>
              <a:t>a </a:t>
            </a:r>
            <a:r>
              <a:rPr lang="en-US" sz="2800" dirty="0" smtClean="0">
                <a:latin typeface="Badhouse" panose="02000506020000020004" pitchFamily="2" charset="0"/>
              </a:rPr>
              <a:t>challenge – why?</a:t>
            </a:r>
            <a:endParaRPr lang="en-US" sz="2800" dirty="0"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3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43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Damion" panose="02000000000000000000" pitchFamily="2" charset="0"/>
              </a:rPr>
              <a:t>Real-time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Event detection</a:t>
            </a:r>
            <a:endParaRPr lang="en-US" sz="60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92317"/>
            <a:ext cx="9601200" cy="468235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Badhouse" panose="02000506020000020004" pitchFamily="2" charset="0"/>
              </a:rPr>
              <a:t>What is an “Event”?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A football game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Whatever Miley Cyrus does..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Release of the Apple watch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Elections / Political protests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>
                <a:latin typeface="Badhouse" panose="02000506020000020004" pitchFamily="2" charset="0"/>
              </a:rPr>
              <a:t>Natural Disaster </a:t>
            </a:r>
            <a:endParaRPr lang="en-US" sz="2800" dirty="0">
              <a:latin typeface="Badhouse" panose="02000506020000020004" pitchFamily="2" charset="0"/>
            </a:endParaRPr>
          </a:p>
          <a:p>
            <a:r>
              <a:rPr lang="en-US" sz="2800" dirty="0" smtClean="0">
                <a:latin typeface="Badhouse" panose="02000506020000020004" pitchFamily="2" charset="0"/>
              </a:rPr>
              <a:t>How do you detect an event through social media?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People talk about them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>
                <a:latin typeface="Badhouse" panose="02000506020000020004" pitchFamily="2" charset="0"/>
              </a:rPr>
              <a:t>Share others news/video </a:t>
            </a:r>
            <a:r>
              <a:rPr lang="en-US" sz="2800" dirty="0" err="1" smtClean="0">
                <a:latin typeface="Badhouse" panose="02000506020000020004" pitchFamily="2" charset="0"/>
              </a:rPr>
              <a:t>etc</a:t>
            </a:r>
            <a:endParaRPr lang="en-US" sz="2800" dirty="0" smtClean="0">
              <a:latin typeface="Badhouse" panose="02000506020000020004" pitchFamily="2" charset="0"/>
            </a:endParaRPr>
          </a:p>
          <a:p>
            <a:r>
              <a:rPr lang="en-US" sz="2800" dirty="0" smtClean="0">
                <a:latin typeface="Badhouse" panose="02000506020000020004" pitchFamily="2" charset="0"/>
              </a:rPr>
              <a:t>How would a computer differentiate an “Event” from other posts?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How does the user’s behavior change when an event occurs?</a:t>
            </a:r>
          </a:p>
          <a:p>
            <a:endParaRPr lang="en-US" sz="2800" dirty="0" smtClean="0">
              <a:latin typeface="Badhouse" panose="02000506020000020004" pitchFamily="2" charset="0"/>
            </a:endParaRPr>
          </a:p>
          <a:p>
            <a:endParaRPr lang="en-US" sz="2800" dirty="0"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4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40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Event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 detection	</a:t>
            </a:r>
            <a:r>
              <a:rPr lang="en-US" sz="4800" dirty="0" smtClean="0">
                <a:solidFill>
                  <a:schemeClr val="tx1"/>
                </a:solidFill>
                <a:latin typeface="Damion" panose="02000000000000000000" pitchFamily="2" charset="0"/>
              </a:rPr>
              <a:t>contd..</a:t>
            </a:r>
            <a:endParaRPr lang="en-US" sz="4800" dirty="0">
              <a:solidFill>
                <a:schemeClr val="tx1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6097"/>
            <a:ext cx="9601200" cy="439857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adhouse" panose="02000506020000020004" pitchFamily="2" charset="0"/>
              </a:rPr>
              <a:t>User Behavior during an event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Reporting by participants AND observers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Coordinating/communicating between participants 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Expression of collective sentiment 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..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..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..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Few people still talk about themselves even when there’s an earthquake out there!!</a:t>
            </a:r>
          </a:p>
          <a:p>
            <a:endParaRPr lang="en-US" sz="2800" dirty="0" smtClean="0">
              <a:latin typeface="Badhouse" panose="02000506020000020004" pitchFamily="2" charset="0"/>
            </a:endParaRPr>
          </a:p>
          <a:p>
            <a:endParaRPr lang="en-US" sz="2800" dirty="0"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5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5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Twitter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Problems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6097"/>
            <a:ext cx="9601200" cy="439857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adhouse" panose="02000506020000020004" pitchFamily="2" charset="0"/>
              </a:rPr>
              <a:t>140 character limit</a:t>
            </a:r>
          </a:p>
          <a:p>
            <a:r>
              <a:rPr lang="en-US" sz="2800" dirty="0" smtClean="0">
                <a:latin typeface="Badhouse" panose="02000506020000020004" pitchFamily="2" charset="0"/>
              </a:rPr>
              <a:t>Diverse languages</a:t>
            </a:r>
          </a:p>
          <a:p>
            <a:r>
              <a:rPr lang="en-US" sz="2800" dirty="0" smtClean="0">
                <a:latin typeface="Badhouse" panose="02000506020000020004" pitchFamily="2" charset="0"/>
              </a:rPr>
              <a:t>Noise (fake news/sarcasm)</a:t>
            </a:r>
          </a:p>
          <a:p>
            <a:r>
              <a:rPr lang="en-US" sz="2800" dirty="0" smtClean="0">
                <a:latin typeface="Badhouse" panose="02000506020000020004" pitchFamily="2" charset="0"/>
              </a:rPr>
              <a:t>Fast-evolving linguistic norms – YOLO, SELFIES</a:t>
            </a:r>
          </a:p>
          <a:p>
            <a:r>
              <a:rPr lang="en-US" sz="2800" dirty="0" smtClean="0">
                <a:latin typeface="Badhouse" panose="02000506020000020004" pitchFamily="2" charset="0"/>
              </a:rPr>
              <a:t>Acronyms</a:t>
            </a:r>
          </a:p>
          <a:p>
            <a:endParaRPr lang="en-US" sz="2800" dirty="0">
              <a:latin typeface="Badhouse" panose="02000506020000020004" pitchFamily="2" charset="0"/>
            </a:endParaRPr>
          </a:p>
          <a:p>
            <a:r>
              <a:rPr lang="en-US" sz="2800" dirty="0" smtClean="0">
                <a:latin typeface="Badhouse" panose="02000506020000020004" pitchFamily="2" charset="0"/>
              </a:rPr>
              <a:t>NLP for “TLP” is complex!</a:t>
            </a:r>
          </a:p>
          <a:p>
            <a:endParaRPr lang="en-US" sz="2800" dirty="0" smtClean="0">
              <a:latin typeface="Badhouse" panose="02000506020000020004" pitchFamily="2" charset="0"/>
            </a:endParaRPr>
          </a:p>
          <a:p>
            <a:endParaRPr lang="en-US" sz="2800" dirty="0" smtClean="0">
              <a:latin typeface="Badhouse" panose="02000506020000020004" pitchFamily="2" charset="0"/>
            </a:endParaRPr>
          </a:p>
          <a:p>
            <a:endParaRPr lang="en-US" sz="2800" dirty="0"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6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9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Authors’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Contributions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6097"/>
            <a:ext cx="9601200" cy="439857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adhouse" panose="02000506020000020004" pitchFamily="2" charset="0"/>
              </a:rPr>
              <a:t>Detect real-time events from tweets</a:t>
            </a:r>
          </a:p>
          <a:p>
            <a:r>
              <a:rPr lang="en-US" sz="2800" dirty="0">
                <a:latin typeface="Badhouse" panose="02000506020000020004" pitchFamily="2" charset="0"/>
              </a:rPr>
              <a:t>Classify events based on tweet sentiment </a:t>
            </a:r>
            <a:endParaRPr lang="en-US" sz="2800" dirty="0" smtClean="0">
              <a:latin typeface="Badhouse" panose="02000506020000020004" pitchFamily="2" charset="0"/>
            </a:endParaRPr>
          </a:p>
          <a:p>
            <a:r>
              <a:rPr lang="en-US" sz="2800" dirty="0" smtClean="0">
                <a:latin typeface="Badhouse" panose="02000506020000020004" pitchFamily="2" charset="0"/>
              </a:rPr>
              <a:t>ALL WHILE USING ONLY non-textual features</a:t>
            </a:r>
          </a:p>
          <a:p>
            <a:endParaRPr lang="en-US" sz="2800" dirty="0" smtClean="0">
              <a:latin typeface="Badhouse" panose="02000506020000020004" pitchFamily="2" charset="0"/>
            </a:endParaRPr>
          </a:p>
          <a:p>
            <a:r>
              <a:rPr lang="en-US" sz="2800" dirty="0">
                <a:latin typeface="Badhouse" panose="02000506020000020004" pitchFamily="2" charset="0"/>
              </a:rPr>
              <a:t>Advantages:</a:t>
            </a:r>
          </a:p>
          <a:p>
            <a:pPr lvl="1"/>
            <a:r>
              <a:rPr lang="en-US" sz="2800" dirty="0">
                <a:latin typeface="Badhouse" panose="02000506020000020004" pitchFamily="2" charset="0"/>
              </a:rPr>
              <a:t>Robust </a:t>
            </a:r>
          </a:p>
          <a:p>
            <a:pPr lvl="1"/>
            <a:r>
              <a:rPr lang="en-US" sz="2800" dirty="0">
                <a:latin typeface="Badhouse" panose="02000506020000020004" pitchFamily="2" charset="0"/>
              </a:rPr>
              <a:t>Language-independent</a:t>
            </a:r>
          </a:p>
          <a:p>
            <a:pPr lvl="1"/>
            <a:r>
              <a:rPr lang="en-US" sz="2800" dirty="0">
                <a:latin typeface="Badhouse" panose="02000506020000020004" pitchFamily="2" charset="0"/>
              </a:rPr>
              <a:t>Understand user behavior in Social </a:t>
            </a:r>
            <a:r>
              <a:rPr lang="en-US" sz="2800" dirty="0" smtClean="0">
                <a:latin typeface="Badhouse" panose="02000506020000020004" pitchFamily="2" charset="0"/>
              </a:rPr>
              <a:t>Media websites</a:t>
            </a:r>
            <a:endParaRPr lang="en-US" sz="2800" dirty="0">
              <a:latin typeface="Badhouse" panose="02000506020000020004" pitchFamily="2" charset="0"/>
            </a:endParaRPr>
          </a:p>
          <a:p>
            <a:endParaRPr lang="en-US" sz="2800" dirty="0" smtClean="0">
              <a:latin typeface="Badhouse" panose="02000506020000020004" pitchFamily="2" charset="0"/>
            </a:endParaRPr>
          </a:p>
          <a:p>
            <a:endParaRPr lang="en-US" sz="2800" dirty="0" smtClean="0">
              <a:latin typeface="Badhouse" panose="02000506020000020004" pitchFamily="2" charset="0"/>
            </a:endParaRPr>
          </a:p>
          <a:p>
            <a:endParaRPr lang="en-US" sz="2800" dirty="0" smtClean="0">
              <a:latin typeface="Badhouse" panose="02000506020000020004" pitchFamily="2" charset="0"/>
            </a:endParaRPr>
          </a:p>
          <a:p>
            <a:endParaRPr lang="en-US" sz="2800" dirty="0"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7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Pressing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Questions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6097"/>
            <a:ext cx="9601200" cy="439857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adhouse" panose="02000506020000020004" pitchFamily="2" charset="0"/>
              </a:rPr>
              <a:t>How to identify new developments with only non-textual features?</a:t>
            </a:r>
          </a:p>
          <a:p>
            <a:r>
              <a:rPr lang="en-US" sz="2800" dirty="0" smtClean="0">
                <a:latin typeface="Badhouse" panose="02000506020000020004" pitchFamily="2" charset="0"/>
              </a:rPr>
              <a:t>How do these new developments influence user tweets?</a:t>
            </a:r>
          </a:p>
          <a:p>
            <a:endParaRPr lang="en-US" sz="2800" dirty="0">
              <a:latin typeface="Badhouse" panose="02000506020000020004" pitchFamily="2" charset="0"/>
            </a:endParaRPr>
          </a:p>
          <a:p>
            <a:r>
              <a:rPr lang="en-US" sz="2800" dirty="0" smtClean="0">
                <a:latin typeface="Badhouse" panose="02000506020000020004" pitchFamily="2" charset="0"/>
              </a:rPr>
              <a:t>Non-textual Features?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Raw numbers of tweets and retweets</a:t>
            </a:r>
          </a:p>
          <a:p>
            <a:pPr lvl="1"/>
            <a:endParaRPr lang="en-US" sz="2800" dirty="0" smtClean="0">
              <a:latin typeface="Badhouse" panose="02000506020000020004" pitchFamily="2" charset="0"/>
            </a:endParaRPr>
          </a:p>
          <a:p>
            <a:endParaRPr lang="en-US" sz="2800" dirty="0" smtClean="0">
              <a:latin typeface="Badhouse" panose="02000506020000020004" pitchFamily="2" charset="0"/>
            </a:endParaRPr>
          </a:p>
          <a:p>
            <a:endParaRPr lang="en-US" sz="2800" dirty="0" smtClean="0">
              <a:latin typeface="Badhouse" panose="02000506020000020004" pitchFamily="2" charset="0"/>
            </a:endParaRPr>
          </a:p>
          <a:p>
            <a:endParaRPr lang="en-US" sz="2800" dirty="0" smtClean="0">
              <a:latin typeface="Badhouse" panose="02000506020000020004" pitchFamily="2" charset="0"/>
            </a:endParaRPr>
          </a:p>
          <a:p>
            <a:endParaRPr lang="en-US" sz="2800" dirty="0"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8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1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Damion" panose="02000000000000000000" pitchFamily="2" charset="0"/>
              </a:rPr>
              <a:t>Approach </a:t>
            </a:r>
            <a:r>
              <a:rPr lang="en-US" sz="6000" dirty="0" smtClean="0">
                <a:solidFill>
                  <a:srgbClr val="C00000"/>
                </a:solidFill>
                <a:latin typeface="Damion" panose="02000000000000000000" pitchFamily="2" charset="0"/>
              </a:rPr>
              <a:t>Abstract</a:t>
            </a:r>
            <a:endParaRPr lang="en-US" sz="4800" dirty="0">
              <a:solidFill>
                <a:srgbClr val="C00000"/>
              </a:solidFill>
              <a:latin typeface="Damio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6097"/>
            <a:ext cx="9979572" cy="43985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Badhouse" panose="02000506020000020004" pitchFamily="2" charset="0"/>
              </a:rPr>
              <a:t>A linear classifier for classifying a tweet as an “event” or otherwise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Badhouse" panose="02000506020000020004" pitchFamily="2" charset="0"/>
              </a:rPr>
              <a:t>Study user behavior during “events” and “non-events”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Badhouse" panose="02000506020000020004" pitchFamily="2" charset="0"/>
              </a:rPr>
              <a:t>Explain the behavior through a model.. i.e. find the 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Balance between creating new information and forwarding existing information</a:t>
            </a:r>
          </a:p>
          <a:p>
            <a:pPr lvl="1"/>
            <a:r>
              <a:rPr lang="en-US" sz="2800" dirty="0" smtClean="0">
                <a:latin typeface="Badhouse" panose="02000506020000020004" pitchFamily="2" charset="0"/>
              </a:rPr>
              <a:t>Level of communication between individuals</a:t>
            </a:r>
          </a:p>
          <a:p>
            <a:endParaRPr lang="en-US" sz="2800" dirty="0" smtClean="0">
              <a:latin typeface="Badhouse" panose="02000506020000020004" pitchFamily="2" charset="0"/>
            </a:endParaRPr>
          </a:p>
          <a:p>
            <a:endParaRPr lang="en-US" sz="2800" dirty="0">
              <a:latin typeface="Badhouse" panose="02000506020000020004" pitchFamily="2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z="2400" smtClean="0">
                <a:latin typeface="Badhouse" panose="02000506020000020004" pitchFamily="2" charset="0"/>
              </a:rPr>
              <a:t>9</a:t>
            </a:fld>
            <a:endParaRPr lang="en-US" sz="2400" dirty="0">
              <a:latin typeface="Badhouse" panose="02000506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Badhouse" panose="02000506020000020004" pitchFamily="2" charset="0"/>
              </a:rPr>
              <a:t>Event Detection Via Communication Pattern Analysis</a:t>
            </a:r>
            <a:endParaRPr lang="en-US" sz="1800" dirty="0">
              <a:solidFill>
                <a:schemeClr val="tx1"/>
              </a:solidFill>
              <a:latin typeface="Badhouse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9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3096</TotalTime>
  <Words>1390</Words>
  <Application>Microsoft Office PowerPoint</Application>
  <PresentationFormat>Custom</PresentationFormat>
  <Paragraphs>402</Paragraphs>
  <Slides>27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Crop</vt:lpstr>
      <vt:lpstr>Event Detection Via Communication Pattern Analysis</vt:lpstr>
      <vt:lpstr>The Outline</vt:lpstr>
      <vt:lpstr>Rise of Social Media </vt:lpstr>
      <vt:lpstr>Real-time Event detection</vt:lpstr>
      <vt:lpstr>Event detection contd..</vt:lpstr>
      <vt:lpstr>Twitter Problems</vt:lpstr>
      <vt:lpstr>Authors’ Contributions</vt:lpstr>
      <vt:lpstr>Pressing Questions</vt:lpstr>
      <vt:lpstr>Approach Abstract</vt:lpstr>
      <vt:lpstr>Finally, the Data!</vt:lpstr>
      <vt:lpstr>The Approach</vt:lpstr>
      <vt:lpstr>The Approach</vt:lpstr>
      <vt:lpstr>The “Heartbeat” Pattern</vt:lpstr>
      <vt:lpstr>The “Heartbeat” Pattern</vt:lpstr>
      <vt:lpstr>The Model</vt:lpstr>
      <vt:lpstr>Experimental Setup</vt:lpstr>
      <vt:lpstr>Data Recap</vt:lpstr>
      <vt:lpstr>Data Collection</vt:lpstr>
      <vt:lpstr>Data Collection</vt:lpstr>
      <vt:lpstr>Dataset Assembly</vt:lpstr>
      <vt:lpstr>Key Events &amp; Tweet Volume</vt:lpstr>
      <vt:lpstr>Info. production Vs. Social Interaction</vt:lpstr>
      <vt:lpstr>Info. production Vs. Social Interaction</vt:lpstr>
      <vt:lpstr>Event Detection</vt:lpstr>
      <vt:lpstr>Event Labeling</vt:lpstr>
      <vt:lpstr>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Muthu</dc:creator>
  <cp:lastModifiedBy>Muthu</cp:lastModifiedBy>
  <cp:revision>67</cp:revision>
  <dcterms:created xsi:type="dcterms:W3CDTF">2015-02-11T21:46:52Z</dcterms:created>
  <dcterms:modified xsi:type="dcterms:W3CDTF">2015-03-26T14:30:10Z</dcterms:modified>
</cp:coreProperties>
</file>