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44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55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5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46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48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86720" y="411480"/>
            <a:ext cx="8168760" cy="603360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562680" y="475560"/>
            <a:ext cx="7981200" cy="5887440"/>
          </a:xfrm>
          <a:prstGeom prst="rect">
            <a:avLst/>
          </a:prstGeom>
          <a:noFill/>
          <a:ln w="12600">
            <a:solidFill>
              <a:srgbClr val="c7c6bc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62680" y="6133320"/>
            <a:ext cx="7982640" cy="1440"/>
          </a:xfrm>
          <a:prstGeom prst="line">
            <a:avLst/>
          </a:prstGeom>
          <a:ln w="12600">
            <a:solidFill>
              <a:srgbClr val="c7c6bc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562680" y="457200"/>
            <a:ext cx="7981200" cy="2577240"/>
          </a:xfrm>
          <a:prstGeom prst="rect">
            <a:avLst/>
          </a:prstGeom>
          <a:solidFill>
            <a:srgbClr val="cbd2d5"/>
          </a:solidFill>
          <a:ln w="3240">
            <a:solidFill>
              <a:srgbClr val="c7c6bc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2880" y="173520"/>
            <a:ext cx="8776800" cy="650916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</p:sp>
      <p:sp>
        <p:nvSpPr>
          <p:cNvPr id="41" name="CustomShape 2"/>
          <p:cNvSpPr/>
          <p:nvPr/>
        </p:nvSpPr>
        <p:spPr>
          <a:xfrm>
            <a:off x="255960" y="237600"/>
            <a:ext cx="8621280" cy="6362640"/>
          </a:xfrm>
          <a:prstGeom prst="rect">
            <a:avLst/>
          </a:prstGeom>
          <a:noFill/>
          <a:ln w="12600">
            <a:solidFill>
              <a:srgbClr val="c7c6bc"/>
            </a:solidFill>
            <a:round/>
          </a:ln>
        </p:spPr>
      </p:sp>
      <p:sp>
        <p:nvSpPr>
          <p:cNvPr id="42" name="Line 3"/>
          <p:cNvSpPr/>
          <p:nvPr/>
        </p:nvSpPr>
        <p:spPr>
          <a:xfrm>
            <a:off x="255960" y="6379200"/>
            <a:ext cx="8622720" cy="1440"/>
          </a:xfrm>
          <a:prstGeom prst="line">
            <a:avLst/>
          </a:prstGeom>
          <a:ln w="12600">
            <a:solidFill>
              <a:srgbClr val="c7c6bc"/>
            </a:solidFill>
            <a:round/>
          </a:ln>
        </p:spPr>
      </p:sp>
      <p:sp>
        <p:nvSpPr>
          <p:cNvPr id="43" name="CustomShape 4"/>
          <p:cNvSpPr/>
          <p:nvPr/>
        </p:nvSpPr>
        <p:spPr>
          <a:xfrm>
            <a:off x="255960" y="1602720"/>
            <a:ext cx="8621280" cy="62640"/>
          </a:xfrm>
          <a:prstGeom prst="rect">
            <a:avLst/>
          </a:prstGeom>
          <a:solidFill>
            <a:srgbClr val="cbd2d5"/>
          </a:solidFill>
          <a:ln w="3240">
            <a:solidFill>
              <a:srgbClr val="c7c6bc"/>
            </a:solidFill>
            <a:round/>
          </a:ln>
        </p:spPr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82880" y="173520"/>
            <a:ext cx="8776800" cy="650916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</p:sp>
      <p:sp>
        <p:nvSpPr>
          <p:cNvPr id="81" name="CustomShape 2"/>
          <p:cNvSpPr/>
          <p:nvPr/>
        </p:nvSpPr>
        <p:spPr>
          <a:xfrm>
            <a:off x="255960" y="237600"/>
            <a:ext cx="8621280" cy="6362640"/>
          </a:xfrm>
          <a:prstGeom prst="rect">
            <a:avLst/>
          </a:prstGeom>
          <a:noFill/>
          <a:ln w="12600">
            <a:solidFill>
              <a:srgbClr val="c7c6bc"/>
            </a:solidFill>
            <a:round/>
          </a:ln>
        </p:spPr>
      </p:sp>
      <p:sp>
        <p:nvSpPr>
          <p:cNvPr id="82" name="Line 3"/>
          <p:cNvSpPr/>
          <p:nvPr/>
        </p:nvSpPr>
        <p:spPr>
          <a:xfrm>
            <a:off x="255960" y="6379200"/>
            <a:ext cx="8622720" cy="1440"/>
          </a:xfrm>
          <a:prstGeom prst="line">
            <a:avLst/>
          </a:prstGeom>
          <a:ln w="12600">
            <a:solidFill>
              <a:srgbClr val="c7c6bc"/>
            </a:solidFill>
            <a:round/>
          </a:ln>
        </p:spPr>
      </p:sp>
      <p:sp>
        <p:nvSpPr>
          <p:cNvPr id="83" name="CustomShape 4"/>
          <p:cNvSpPr/>
          <p:nvPr/>
        </p:nvSpPr>
        <p:spPr>
          <a:xfrm>
            <a:off x="255960" y="1602720"/>
            <a:ext cx="8621280" cy="62640"/>
          </a:xfrm>
          <a:prstGeom prst="rect">
            <a:avLst/>
          </a:prstGeom>
          <a:solidFill>
            <a:srgbClr val="cbd2d5"/>
          </a:solidFill>
          <a:ln w="3240">
            <a:solidFill>
              <a:srgbClr val="c7c6bc"/>
            </a:solidFill>
            <a:round/>
          </a:ln>
        </p:spPr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82880" y="173520"/>
            <a:ext cx="8776800" cy="650916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</p:sp>
      <p:sp>
        <p:nvSpPr>
          <p:cNvPr id="121" name="CustomShape 2"/>
          <p:cNvSpPr/>
          <p:nvPr/>
        </p:nvSpPr>
        <p:spPr>
          <a:xfrm>
            <a:off x="255960" y="237600"/>
            <a:ext cx="8621280" cy="6362640"/>
          </a:xfrm>
          <a:prstGeom prst="rect">
            <a:avLst/>
          </a:prstGeom>
          <a:noFill/>
          <a:ln w="12600">
            <a:solidFill>
              <a:srgbClr val="c7c6bc"/>
            </a:solidFill>
            <a:round/>
          </a:ln>
        </p:spPr>
      </p:sp>
      <p:sp>
        <p:nvSpPr>
          <p:cNvPr id="122" name="Line 3"/>
          <p:cNvSpPr/>
          <p:nvPr/>
        </p:nvSpPr>
        <p:spPr>
          <a:xfrm>
            <a:off x="255960" y="6379200"/>
            <a:ext cx="8622720" cy="1440"/>
          </a:xfrm>
          <a:prstGeom prst="line">
            <a:avLst/>
          </a:prstGeom>
          <a:ln w="12600">
            <a:solidFill>
              <a:srgbClr val="c7c6bc"/>
            </a:solidFill>
            <a:round/>
          </a:ln>
        </p:spPr>
      </p:sp>
      <p:sp>
        <p:nvSpPr>
          <p:cNvPr id="12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914400" y="1123920"/>
            <a:ext cx="7340760" cy="192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2000">
                <a:solidFill>
                  <a:srgbClr val="404040"/>
                </a:solidFill>
                <a:latin typeface="Calisto MT"/>
              </a:rPr>
              <a:t>AN ALGORITHM FOR THE PRINCIPAL COMPONENT ANALYSIS OF LARGE DATA SETS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914400" y="3429000"/>
            <a:ext cx="7340760" cy="175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404040"/>
                </a:solidFill>
                <a:latin typeface="Calisto MT"/>
              </a:rPr>
              <a:t>ANTHAN HALKO, PER-GUNNAR MARTINSSON, YOEL SHAOLNISKY, AND MARK TYGERT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404040"/>
                </a:solidFill>
                <a:latin typeface="Calisto MT"/>
              </a:rPr>
              <a:t>PRESENTER: ZHAOCHONG LIU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404040"/>
                </a:solidFill>
                <a:latin typeface="Calisto MT"/>
              </a:rPr>
              <a:t>Out-of-core Computation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Computation with storage on disk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Retrieve as many rows of the matrix from disk as will fit in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Calculate the products of the retrieved rows of the matrix and columns of 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Then repeat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Computational costs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95256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Costs with on-the-fly evaluation of matrix entries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                      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                               </a:t>
            </a:r>
            <a:r>
              <a:rPr lang="en-US" sz="2200">
                <a:solidFill>
                  <a:srgbClr val="404040"/>
                </a:solidFill>
                <a:latin typeface="Calisto MT"/>
              </a:rPr>
              <a:t>-------------- 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                             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                               </a:t>
            </a:r>
            <a:r>
              <a:rPr lang="en-US" sz="2200">
                <a:solidFill>
                  <a:srgbClr val="404040"/>
                </a:solidFill>
                <a:latin typeface="Calisto MT"/>
              </a:rPr>
              <a:t>--------------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                             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                               </a:t>
            </a:r>
            <a:r>
              <a:rPr lang="en-US" sz="2200">
                <a:solidFill>
                  <a:srgbClr val="404040"/>
                </a:solidFill>
                <a:latin typeface="Calisto MT"/>
              </a:rPr>
              <a:t>--------------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                                </a:t>
            </a:r>
            <a:endParaRPr/>
          </a:p>
        </p:txBody>
      </p:sp>
      <p:pic>
        <p:nvPicPr>
          <p:cNvPr id="191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52560" y="3166200"/>
            <a:ext cx="2551320" cy="2898720"/>
          </a:xfrm>
          <a:prstGeom prst="rect">
            <a:avLst/>
          </a:prstGeom>
          <a:ln>
            <a:noFill/>
          </a:ln>
        </p:spPr>
      </p:pic>
      <p:pic>
        <p:nvPicPr>
          <p:cNvPr id="192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965200" y="3187440"/>
            <a:ext cx="1459080" cy="337320"/>
          </a:xfrm>
          <a:prstGeom prst="rect">
            <a:avLst/>
          </a:prstGeom>
          <a:ln>
            <a:noFill/>
          </a:ln>
        </p:spPr>
      </p:pic>
      <p:pic>
        <p:nvPicPr>
          <p:cNvPr id="193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03360" y="3846240"/>
            <a:ext cx="1497240" cy="282240"/>
          </a:xfrm>
          <a:prstGeom prst="rect">
            <a:avLst/>
          </a:prstGeom>
          <a:ln>
            <a:noFill/>
          </a:ln>
        </p:spPr>
      </p:pic>
      <p:pic>
        <p:nvPicPr>
          <p:cNvPr id="194" name="Picture 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035040" y="4480560"/>
            <a:ext cx="1497240" cy="282240"/>
          </a:xfrm>
          <a:prstGeom prst="rect">
            <a:avLst/>
          </a:prstGeom>
          <a:ln>
            <a:noFill/>
          </a:ln>
        </p:spPr>
      </p:pic>
      <p:pic>
        <p:nvPicPr>
          <p:cNvPr id="195" name="Picture 8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092280" y="5763960"/>
            <a:ext cx="1497240" cy="282240"/>
          </a:xfrm>
          <a:prstGeom prst="rect">
            <a:avLst/>
          </a:prstGeom>
          <a:ln>
            <a:noFill/>
          </a:ln>
        </p:spPr>
      </p:pic>
      <p:pic>
        <p:nvPicPr>
          <p:cNvPr id="196" name="Picture 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3948480" y="5675040"/>
            <a:ext cx="1509840" cy="35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Computational cost</a:t>
            </a:r>
            <a:endParaRPr/>
          </a:p>
        </p:txBody>
      </p:sp>
      <p:pic>
        <p:nvPicPr>
          <p:cNvPr id="198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00000" y="2044800"/>
            <a:ext cx="4583160" cy="443160"/>
          </a:xfrm>
          <a:prstGeom prst="rect">
            <a:avLst/>
          </a:prstGeom>
          <a:ln>
            <a:noFill/>
          </a:ln>
        </p:spPr>
      </p:pic>
      <p:pic>
        <p:nvPicPr>
          <p:cNvPr id="199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502320" y="2133720"/>
            <a:ext cx="874800" cy="35424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900000" y="2857680"/>
            <a:ext cx="6477120" cy="39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sto MT"/>
              </a:rPr>
              <a:t>Cost of the first step is </a:t>
            </a:r>
            <a:endParaRPr/>
          </a:p>
        </p:txBody>
      </p:sp>
      <p:pic>
        <p:nvPicPr>
          <p:cNvPr id="201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295520" y="2909160"/>
            <a:ext cx="3148200" cy="316080"/>
          </a:xfrm>
          <a:prstGeom prst="rect">
            <a:avLst/>
          </a:prstGeom>
          <a:ln>
            <a:noFill/>
          </a:ln>
        </p:spPr>
      </p:pic>
      <p:sp>
        <p:nvSpPr>
          <p:cNvPr id="202" name="CustomShape 3"/>
          <p:cNvSpPr/>
          <p:nvPr/>
        </p:nvSpPr>
        <p:spPr>
          <a:xfrm>
            <a:off x="914400" y="3378240"/>
            <a:ext cx="6537600" cy="39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sto MT"/>
              </a:rPr>
              <a:t>Cost of step two is </a:t>
            </a:r>
            <a:endParaRPr/>
          </a:p>
        </p:txBody>
      </p:sp>
      <p:sp>
        <p:nvSpPr>
          <p:cNvPr id="203" name="CustomShape 4"/>
          <p:cNvSpPr/>
          <p:nvPr/>
        </p:nvSpPr>
        <p:spPr>
          <a:xfrm>
            <a:off x="914400" y="3924360"/>
            <a:ext cx="6537600" cy="39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sto MT"/>
              </a:rPr>
              <a:t>Cost of step three is </a:t>
            </a:r>
            <a:endParaRPr/>
          </a:p>
        </p:txBody>
      </p:sp>
      <p:pic>
        <p:nvPicPr>
          <p:cNvPr id="204" name="Picture 1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39840" y="3994200"/>
            <a:ext cx="1624320" cy="328680"/>
          </a:xfrm>
          <a:prstGeom prst="rect">
            <a:avLst/>
          </a:prstGeom>
          <a:ln>
            <a:noFill/>
          </a:ln>
        </p:spPr>
      </p:pic>
      <p:pic>
        <p:nvPicPr>
          <p:cNvPr id="205" name="Picture 14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838320" y="3448080"/>
            <a:ext cx="1040040" cy="341640"/>
          </a:xfrm>
          <a:prstGeom prst="rect">
            <a:avLst/>
          </a:prstGeom>
          <a:ln>
            <a:noFill/>
          </a:ln>
        </p:spPr>
      </p:pic>
      <p:sp>
        <p:nvSpPr>
          <p:cNvPr id="206" name="CustomShape 5"/>
          <p:cNvSpPr/>
          <p:nvPr/>
        </p:nvSpPr>
        <p:spPr>
          <a:xfrm>
            <a:off x="914400" y="4406760"/>
            <a:ext cx="6537600" cy="39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sto MT"/>
              </a:rPr>
              <a:t>Cost of step four is </a:t>
            </a:r>
            <a:endParaRPr/>
          </a:p>
        </p:txBody>
      </p:sp>
      <p:sp>
        <p:nvSpPr>
          <p:cNvPr id="207" name="CustomShape 6"/>
          <p:cNvSpPr/>
          <p:nvPr/>
        </p:nvSpPr>
        <p:spPr>
          <a:xfrm>
            <a:off x="914400" y="4927680"/>
            <a:ext cx="6537600" cy="39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sto MT"/>
              </a:rPr>
              <a:t>Cost of step five is </a:t>
            </a:r>
            <a:endParaRPr/>
          </a:p>
        </p:txBody>
      </p:sp>
      <p:sp>
        <p:nvSpPr>
          <p:cNvPr id="208" name="CustomShape 7"/>
          <p:cNvSpPr/>
          <p:nvPr/>
        </p:nvSpPr>
        <p:spPr>
          <a:xfrm>
            <a:off x="927000" y="5435640"/>
            <a:ext cx="6537600" cy="39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sto MT"/>
              </a:rPr>
              <a:t>Cost of step six is </a:t>
            </a:r>
            <a:endParaRPr/>
          </a:p>
        </p:txBody>
      </p:sp>
      <p:sp>
        <p:nvSpPr>
          <p:cNvPr id="209" name="CustomShape 8"/>
          <p:cNvSpPr/>
          <p:nvPr/>
        </p:nvSpPr>
        <p:spPr>
          <a:xfrm>
            <a:off x="927000" y="5867280"/>
            <a:ext cx="6537600" cy="39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sto MT"/>
              </a:rPr>
              <a:t>Summing up :    </a:t>
            </a:r>
            <a:endParaRPr/>
          </a:p>
        </p:txBody>
      </p:sp>
      <p:pic>
        <p:nvPicPr>
          <p:cNvPr id="210" name="Picture 1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3877920" y="4483080"/>
            <a:ext cx="1001880" cy="328680"/>
          </a:xfrm>
          <a:prstGeom prst="rect">
            <a:avLst/>
          </a:prstGeom>
          <a:ln>
            <a:noFill/>
          </a:ln>
        </p:spPr>
      </p:pic>
      <p:pic>
        <p:nvPicPr>
          <p:cNvPr id="211" name="Picture 20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3800160" y="5010120"/>
            <a:ext cx="1014480" cy="316080"/>
          </a:xfrm>
          <a:prstGeom prst="rect">
            <a:avLst/>
          </a:prstGeom>
          <a:ln>
            <a:noFill/>
          </a:ln>
        </p:spPr>
      </p:pic>
      <p:pic>
        <p:nvPicPr>
          <p:cNvPr id="212" name="Picture 21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3736440" y="5524560"/>
            <a:ext cx="1382760" cy="328680"/>
          </a:xfrm>
          <a:prstGeom prst="rect">
            <a:avLst/>
          </a:prstGeom>
          <a:ln>
            <a:noFill/>
          </a:ln>
        </p:spPr>
      </p:pic>
      <p:pic>
        <p:nvPicPr>
          <p:cNvPr id="213" name="Picture 22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3393720" y="5892840"/>
            <a:ext cx="3427560" cy="40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Computational cost</a:t>
            </a:r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Cost with storage on disk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Each equation in step one need at most               flops, the total is              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We can see that step two, four, five and six are not using A matrix, so the result are the same with the previous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Cost of step three 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Summing up: </a:t>
            </a:r>
            <a:endParaRPr/>
          </a:p>
        </p:txBody>
      </p:sp>
      <p:pic>
        <p:nvPicPr>
          <p:cNvPr id="216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163280" y="2594880"/>
            <a:ext cx="900360" cy="316080"/>
          </a:xfrm>
          <a:prstGeom prst="rect">
            <a:avLst/>
          </a:prstGeom>
          <a:ln>
            <a:noFill/>
          </a:ln>
        </p:spPr>
      </p:pic>
      <p:pic>
        <p:nvPicPr>
          <p:cNvPr id="217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880" y="2950560"/>
            <a:ext cx="963720" cy="303480"/>
          </a:xfrm>
          <a:prstGeom prst="rect">
            <a:avLst/>
          </a:prstGeom>
          <a:ln>
            <a:noFill/>
          </a:ln>
        </p:spPr>
      </p:pic>
      <p:pic>
        <p:nvPicPr>
          <p:cNvPr id="218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71120" y="4305240"/>
            <a:ext cx="963720" cy="303480"/>
          </a:xfrm>
          <a:prstGeom prst="rect">
            <a:avLst/>
          </a:prstGeom>
          <a:ln>
            <a:noFill/>
          </a:ln>
        </p:spPr>
      </p:pic>
      <p:pic>
        <p:nvPicPr>
          <p:cNvPr id="219" name="Picture 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384720" y="4601520"/>
            <a:ext cx="2779920" cy="34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Numerical Example</a:t>
            </a: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900000" y="196848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First example: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Apply the algorithm to the m × n matrix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A = E S F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2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60520" y="3860640"/>
            <a:ext cx="6196320" cy="69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36840" y="2118240"/>
            <a:ext cx="6291360" cy="1212840"/>
          </a:xfrm>
          <a:prstGeom prst="rect">
            <a:avLst/>
          </a:prstGeom>
          <a:ln>
            <a:noFill/>
          </a:ln>
        </p:spPr>
      </p:pic>
      <p:pic>
        <p:nvPicPr>
          <p:cNvPr id="224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480" y="3905280"/>
            <a:ext cx="5688000" cy="135036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Numerical Example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Numerical Example</a:t>
            </a: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Second example: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Same as the first one, but the singular values are different.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8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9880" y="3581280"/>
            <a:ext cx="5650200" cy="156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Numerical Example</a:t>
            </a:r>
            <a:endParaRPr/>
          </a:p>
        </p:txBody>
      </p:sp>
      <p:pic>
        <p:nvPicPr>
          <p:cNvPr id="230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59000" y="1968480"/>
            <a:ext cx="6484680" cy="1548000"/>
          </a:xfrm>
          <a:prstGeom prst="rect">
            <a:avLst/>
          </a:prstGeom>
          <a:ln>
            <a:noFill/>
          </a:ln>
        </p:spPr>
      </p:pic>
      <p:pic>
        <p:nvPicPr>
          <p:cNvPr id="231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9880" y="3911760"/>
            <a:ext cx="5676840" cy="137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Numerical Example</a:t>
            </a:r>
            <a:endParaRPr/>
          </a:p>
        </p:txBody>
      </p:sp>
      <p:sp>
        <p:nvSpPr>
          <p:cNvPr id="233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Third example: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Apply the algorithm with k = 3 to an m × 1000 matrix whose rows are independent and identically distributed realizations of the random vector</a:t>
            </a:r>
            <a:endParaRPr/>
          </a:p>
        </p:txBody>
      </p:sp>
      <p:pic>
        <p:nvPicPr>
          <p:cNvPr id="234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25960" y="4398480"/>
            <a:ext cx="2703600" cy="506520"/>
          </a:xfrm>
          <a:prstGeom prst="rect">
            <a:avLst/>
          </a:prstGeom>
          <a:ln>
            <a:noFill/>
          </a:ln>
        </p:spPr>
      </p:pic>
      <p:pic>
        <p:nvPicPr>
          <p:cNvPr id="235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41600" y="4906440"/>
            <a:ext cx="2259000" cy="405000"/>
          </a:xfrm>
          <a:prstGeom prst="rect">
            <a:avLst/>
          </a:prstGeom>
          <a:ln>
            <a:noFill/>
          </a:ln>
        </p:spPr>
      </p:pic>
      <p:pic>
        <p:nvPicPr>
          <p:cNvPr id="236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556080" y="5312880"/>
            <a:ext cx="2081520" cy="354240"/>
          </a:xfrm>
          <a:prstGeom prst="rect">
            <a:avLst/>
          </a:prstGeom>
          <a:ln>
            <a:noFill/>
          </a:ln>
        </p:spPr>
      </p:pic>
      <p:pic>
        <p:nvPicPr>
          <p:cNvPr id="237" name="Picture 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11760" y="5719320"/>
            <a:ext cx="1319400" cy="37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Numerical Example</a:t>
            </a:r>
            <a:endParaRPr/>
          </a:p>
        </p:txBody>
      </p:sp>
      <p:pic>
        <p:nvPicPr>
          <p:cNvPr id="2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640" y="1949760"/>
            <a:ext cx="6113160" cy="408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OUTLINE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Introduction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Algorithm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Out-of-core computation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Computational costs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Examples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Conclusion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Numerical Example</a:t>
            </a:r>
            <a:endParaRPr/>
          </a:p>
        </p:txBody>
      </p:sp>
      <p:pic>
        <p:nvPicPr>
          <p:cNvPr id="2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80160" y="1920240"/>
            <a:ext cx="6400080" cy="420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Measured Data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Perform the algorithm with PCA of images of faces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K = 50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393,216 * 102,042 matrix whose column consist of images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Measured Data</a:t>
            </a:r>
            <a:endParaRPr/>
          </a:p>
        </p:txBody>
      </p:sp>
      <p:pic>
        <p:nvPicPr>
          <p:cNvPr id="24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89120" y="1681200"/>
            <a:ext cx="6087240" cy="471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Measured Data</a:t>
            </a:r>
            <a:endParaRPr/>
          </a:p>
        </p:txBody>
      </p:sp>
      <p:pic>
        <p:nvPicPr>
          <p:cNvPr id="247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2527560"/>
            <a:ext cx="8533080" cy="248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Last Example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This data set consists of 10000 two-dimensional images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Each image is 129 pixels wide and high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K = 250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Last Example</a:t>
            </a:r>
            <a:endParaRPr/>
          </a:p>
        </p:txBody>
      </p:sp>
      <p:pic>
        <p:nvPicPr>
          <p:cNvPr id="251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47920" y="1689120"/>
            <a:ext cx="6132600" cy="469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60520" y="397440"/>
            <a:ext cx="6217200" cy="605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54360" y="343080"/>
            <a:ext cx="5396040" cy="603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Conclusion</a:t>
            </a:r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This paper describes techniques for the principal component analysis of data sets that are too large to be sorted in random-access memory, and illustrates the performance of the methods on data from various sources, including standard test sets and numerical simulations.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The core steps of the procedures parallelize easily; with the advent of widespread multicore and distributed processing.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Pros and Cons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Pros: the algorithm is described very clear.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          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the numerical examples are                              comprehensive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Cons: There is no compare on the example evaluation.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Introduction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Use with data sets that are too large to be stored in the random-access memory(RAM) of a typical computer system.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SVD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Minimize the total number of times that the algorithm has to access each entry of the matrix A being approximated.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5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86200" y="4152960"/>
            <a:ext cx="1370160" cy="32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739880" y="2031840"/>
            <a:ext cx="5713560" cy="91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8dabb9"/>
                </a:solidFill>
                <a:latin typeface="Calisto MT"/>
              </a:rPr>
              <a:t>Thank you!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Algorithm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G: a real </a:t>
            </a:r>
            <a:r>
              <a:rPr i="1" lang="en-US" sz="2400">
                <a:solidFill>
                  <a:srgbClr val="404040"/>
                </a:solidFill>
                <a:latin typeface="Hannotate SC Regular"/>
              </a:rPr>
              <a:t>n × l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matrix with independent and identically distributed entries.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8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080" y="3860640"/>
            <a:ext cx="6602400" cy="39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Algorithm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1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080" y="5359320"/>
            <a:ext cx="6602400" cy="392400"/>
          </a:xfrm>
          <a:prstGeom prst="rect">
            <a:avLst/>
          </a:prstGeom>
          <a:ln>
            <a:noFill/>
          </a:ln>
        </p:spPr>
      </p:pic>
      <p:pic>
        <p:nvPicPr>
          <p:cNvPr id="172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320" y="1727280"/>
            <a:ext cx="2982960" cy="338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Algorithm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2. Using a pivoted QR-decomposition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H = Q 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   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Q : real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m × ((i+1)l)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matrix and its columns are orthonormal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    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R: real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((i + 1)l) × ((i + 1)l)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matrix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Algorithm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3. Compute the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n × ((i+1)l)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product matrix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4. Form an SVD of T</a:t>
            </a:r>
            <a:endParaRPr/>
          </a:p>
        </p:txBody>
      </p:sp>
      <p:pic>
        <p:nvPicPr>
          <p:cNvPr id="177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75120" y="3052080"/>
            <a:ext cx="1319400" cy="438840"/>
          </a:xfrm>
          <a:prstGeom prst="rect">
            <a:avLst/>
          </a:prstGeom>
          <a:ln>
            <a:noFill/>
          </a:ln>
        </p:spPr>
      </p:pic>
      <p:pic>
        <p:nvPicPr>
          <p:cNvPr id="178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835440" y="4889520"/>
            <a:ext cx="1751040" cy="50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latin typeface="Calisto MT"/>
              </a:rPr>
              <a:t>Algorithm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5. Compute the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m × ((i+1)l)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product matrix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6. Retrieve the leftmost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m × k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block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U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 of     , the leftmost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n × k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block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V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 of     , and the leftmost uppermost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k × k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block </a:t>
            </a:r>
            <a:r>
              <a:rPr i="1" lang="en-US" sz="2400">
                <a:solidFill>
                  <a:srgbClr val="404040"/>
                </a:solidFill>
                <a:latin typeface="Calisto MT"/>
              </a:rPr>
              <a:t>Σ </a:t>
            </a:r>
            <a:r>
              <a:rPr lang="en-US" sz="2400">
                <a:solidFill>
                  <a:srgbClr val="404040"/>
                </a:solidFill>
                <a:latin typeface="Calisto MT"/>
              </a:rPr>
              <a:t>of      </a:t>
            </a:r>
            <a:endParaRPr/>
          </a:p>
        </p:txBody>
      </p:sp>
      <p:pic>
        <p:nvPicPr>
          <p:cNvPr id="181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64040" y="3035160"/>
            <a:ext cx="1230480" cy="368280"/>
          </a:xfrm>
          <a:prstGeom prst="rect">
            <a:avLst/>
          </a:prstGeom>
          <a:ln>
            <a:noFill/>
          </a:ln>
        </p:spPr>
      </p:pic>
      <p:pic>
        <p:nvPicPr>
          <p:cNvPr id="182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68480" y="4051440"/>
            <a:ext cx="239760" cy="354240"/>
          </a:xfrm>
          <a:prstGeom prst="rect">
            <a:avLst/>
          </a:prstGeom>
          <a:ln>
            <a:noFill/>
          </a:ln>
        </p:spPr>
      </p:pic>
      <p:pic>
        <p:nvPicPr>
          <p:cNvPr id="183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461560" y="4419720"/>
            <a:ext cx="290520" cy="392400"/>
          </a:xfrm>
          <a:prstGeom prst="rect">
            <a:avLst/>
          </a:prstGeom>
          <a:ln>
            <a:noFill/>
          </a:ln>
        </p:spPr>
      </p:pic>
      <p:pic>
        <p:nvPicPr>
          <p:cNvPr id="184" name="Picture 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579360" y="4749840"/>
            <a:ext cx="252720" cy="39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00000" y="244080"/>
            <a:ext cx="7344000" cy="133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404040"/>
                </a:solidFill>
                <a:latin typeface="Calisto MT"/>
              </a:rPr>
              <a:t>Out-of-core Computation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900000" y="2133720"/>
            <a:ext cx="7344000" cy="393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404040"/>
                </a:solidFill>
                <a:latin typeface="Calisto MT"/>
              </a:rPr>
              <a:t>Computation with on-the-fly evaluation of matrix entries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Matrix not fit in memory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404040"/>
                </a:solidFill>
                <a:latin typeface="Calisto MT"/>
              </a:rPr>
              <a:t>Have access to a computational routine that can evaluate each entry of the matrix individually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