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85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81" r:id="rId16"/>
    <p:sldId id="282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4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F1085-19C8-5C41-AF84-66894EF22C55}" type="datetimeFigureOut">
              <a:rPr lang="en-US" smtClean="0"/>
              <a:t>5/20/15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DAE98-DB19-2F49-ACCB-40D09C521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499CCABE-9F07-4F4E-AB84-56F97F99400B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23F16D1F-4770-4847-B242-23911106210F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Geneva" charset="0"/>
              </a:rPr>
              <a:t>Do this on board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12071FCE-DB2B-674F-9748-0B93142A8386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Geneva" charset="0"/>
              </a:rPr>
              <a:t>Do this on board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C953A03F-260B-AB4A-B64B-7D9EAE1BA317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Geneva" charset="0"/>
              </a:rPr>
              <a:t>Do this on board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5EE35FD7-A76A-0743-BEF8-BEB64FD0CBB7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Geneva" charset="0"/>
              </a:rPr>
              <a:t>Do this on board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426024AB-C6A8-B340-8063-A9EB8A5B1E9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6DFE38F5-EE88-154A-8C50-0B6903E25EB8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C7FFE9E9-4240-9741-A30E-E7DC90B5D896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5A4AE3E2-035B-6842-BB35-2906A737EB83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Genev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B192C5E1-5848-3C40-A95E-B8C21688EEA7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22C0E02A-11C2-FD41-B1E0-4C51CE080B3E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724A4388-F217-664B-B7A6-E943E157D717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188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Geneva" charset="0"/>
              </a:rPr>
              <a:t>Grace Hopper</a:t>
            </a:r>
          </a:p>
          <a:p>
            <a:pPr eaLnBrk="1" hangingPunct="1"/>
            <a:r>
              <a:rPr lang="en-US" dirty="0">
                <a:latin typeface="Geneva" charset="0"/>
              </a:rPr>
              <a:t>1947</a:t>
            </a:r>
          </a:p>
          <a:p>
            <a:pPr eaLnBrk="1" hangingPunct="1"/>
            <a:r>
              <a:rPr lang="en-US" dirty="0">
                <a:latin typeface="Geneva" charset="0"/>
              </a:rPr>
              <a:t>Moth found in program</a:t>
            </a:r>
          </a:p>
          <a:p>
            <a:pPr eaLnBrk="1" hangingPunct="1"/>
            <a:r>
              <a:rPr lang="en-US" dirty="0">
                <a:latin typeface="Geneva" charset="0"/>
              </a:rPr>
              <a:t>Debugging!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D900D9BC-C295-AB49-8C46-A4222AD1CA50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Geneva" charset="0"/>
              </a:rPr>
              <a:t>Do this on board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9E32-F1A1-194B-8D14-776DBE39431E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2AB6BF6D-AC6B-F94C-B6F0-A2A80CD3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More About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21,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2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/>
              <a:t>for(count = 0; count &lt; iterations; count++)</a:t>
            </a:r>
          </a:p>
          <a:p>
            <a:pPr>
              <a:buFont typeface="Wingdings" charset="0"/>
              <a:buNone/>
            </a:pPr>
            <a:r>
              <a:rPr lang="en-US" dirty="0"/>
              <a:t>{</a:t>
            </a:r>
          </a:p>
          <a:p>
            <a:pPr>
              <a:buFont typeface="Wingdings" charset="0"/>
              <a:buNone/>
            </a:pPr>
            <a:r>
              <a:rPr lang="en-US" dirty="0"/>
              <a:t>	</a:t>
            </a:r>
            <a:r>
              <a:rPr lang="en-US" dirty="0" err="1"/>
              <a:t>System.out.print</a:t>
            </a:r>
            <a:r>
              <a:rPr lang="en-US" dirty="0" smtClean="0"/>
              <a:t>(“I </a:t>
            </a:r>
            <a:r>
              <a:rPr lang="en-US" dirty="0"/>
              <a:t>have iterated </a:t>
            </a:r>
            <a:r>
              <a:rPr lang="en-US" altLang="ja-JP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   (</a:t>
            </a:r>
            <a:r>
              <a:rPr lang="en-US" dirty="0"/>
              <a:t>count + 1) + </a:t>
            </a:r>
            <a:r>
              <a:rPr lang="ja-JP" altLang="en-US" dirty="0"/>
              <a:t>“</a:t>
            </a:r>
            <a:r>
              <a:rPr lang="en-US" dirty="0"/>
              <a:t>times\n</a:t>
            </a:r>
            <a:r>
              <a:rPr lang="ja-JP" altLang="en-US" dirty="0"/>
              <a:t>”</a:t>
            </a:r>
            <a:r>
              <a:rPr lang="en-US" dirty="0"/>
              <a:t>);</a:t>
            </a:r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Count-Controlled Loops</a:t>
            </a:r>
          </a:p>
        </p:txBody>
      </p:sp>
    </p:spTree>
    <p:extLst>
      <p:ext uri="{BB962C8B-B14F-4D97-AF65-F5344CB8AC3E}">
        <p14:creationId xmlns:p14="http://schemas.microsoft.com/office/powerpoint/2010/main" val="375801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chemeClr val="hlink"/>
                </a:solidFill>
              </a:rPr>
              <a:t>do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{</a:t>
            </a:r>
          </a:p>
          <a:p>
            <a:pPr>
              <a:buFont typeface="Wingdings" charset="0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B97533"/>
                </a:solidFill>
              </a:rPr>
              <a:t>//do stuff in your code here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	</a:t>
            </a:r>
            <a:r>
              <a:rPr lang="en-US" dirty="0" err="1"/>
              <a:t>System.out.print</a:t>
            </a:r>
            <a:r>
              <a:rPr lang="en-US" dirty="0" smtClean="0"/>
              <a:t>(“Continue</a:t>
            </a:r>
            <a:r>
              <a:rPr lang="en-US" dirty="0"/>
              <a:t>? yes/</a:t>
            </a:r>
            <a:r>
              <a:rPr lang="en-US" dirty="0" smtClean="0"/>
              <a:t>no”)</a:t>
            </a:r>
            <a:r>
              <a:rPr lang="en-US" dirty="0"/>
              <a:t>;</a:t>
            </a:r>
          </a:p>
          <a:p>
            <a:pPr>
              <a:buFont typeface="Wingdings" charset="0"/>
              <a:buNone/>
            </a:pPr>
            <a:r>
              <a:rPr lang="en-US" dirty="0"/>
              <a:t>	answer = </a:t>
            </a:r>
            <a:r>
              <a:rPr lang="en-US" dirty="0" err="1"/>
              <a:t>keyboard.next</a:t>
            </a:r>
            <a:r>
              <a:rPr lang="en-US" dirty="0"/>
              <a:t>();</a:t>
            </a:r>
          </a:p>
          <a:p>
            <a:pPr>
              <a:buFont typeface="Wingdings" charset="0"/>
              <a:buNone/>
            </a:pPr>
            <a:r>
              <a:rPr lang="en-US" dirty="0"/>
              <a:t>} </a:t>
            </a:r>
            <a:r>
              <a:rPr lang="en-US" dirty="0" smtClean="0">
                <a:solidFill>
                  <a:schemeClr val="hlink"/>
                </a:solidFill>
              </a:rPr>
              <a:t>while</a:t>
            </a:r>
            <a:r>
              <a:rPr lang="en-US" dirty="0" smtClean="0"/>
              <a:t>(</a:t>
            </a:r>
            <a:r>
              <a:rPr lang="en-US" dirty="0" err="1"/>
              <a:t>answer.equalsIgnoreCase</a:t>
            </a:r>
            <a:r>
              <a:rPr lang="en-US" dirty="0" smtClean="0"/>
              <a:t>(“yes”)</a:t>
            </a:r>
            <a:r>
              <a:rPr lang="en-US" dirty="0"/>
              <a:t>);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a typeface="+mj-ea"/>
              </a:rPr>
              <a:t>Ask-Before-Iterating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58ED126E-D158-824C-AA96-BB63F4CFF009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6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5336"/>
          </a:xfrm>
        </p:spPr>
        <p:txBody>
          <a:bodyPr/>
          <a:lstStyle/>
          <a:p>
            <a:r>
              <a:rPr lang="en-US" dirty="0" smtClean="0"/>
              <a:t>Signal end of input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/>
              <a:t>System.out.println(“enter a negative number to end the loop”);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/>
              <a:t>i</a:t>
            </a:r>
            <a:r>
              <a:rPr lang="en-US" sz="2400" dirty="0" err="1" smtClean="0"/>
              <a:t>nt</a:t>
            </a:r>
            <a:r>
              <a:rPr lang="en-US" sz="2400" dirty="0" smtClean="0"/>
              <a:t> next = </a:t>
            </a:r>
            <a:r>
              <a:rPr lang="en-US" sz="2400" dirty="0" err="1" smtClean="0"/>
              <a:t>keyboard.nextInt</a:t>
            </a:r>
            <a:r>
              <a:rPr lang="en-US" sz="2400" dirty="0" smtClean="0"/>
              <a:t>();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s</a:t>
            </a:r>
            <a:r>
              <a:rPr lang="en-US" sz="2400" dirty="0" smtClean="0"/>
              <a:t>um  = 0;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w</a:t>
            </a:r>
            <a:r>
              <a:rPr lang="en-US" sz="2400" dirty="0" smtClean="0"/>
              <a:t>hile </a:t>
            </a:r>
            <a:r>
              <a:rPr lang="en-US" sz="2400" dirty="0" smtClean="0"/>
              <a:t>(next &gt;= 0)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/>
              <a:t>{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sum = sum + next;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System.out.println(“enter a number”);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next = </a:t>
            </a:r>
            <a:r>
              <a:rPr lang="en-US" sz="2400" dirty="0" err="1" smtClean="0"/>
              <a:t>keyboard.nextInt</a:t>
            </a:r>
            <a:r>
              <a:rPr lang="en-US" sz="2400" dirty="0" smtClean="0"/>
              <a:t>();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}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5358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 err="1">
                <a:solidFill>
                  <a:srgbClr val="6C91FF"/>
                </a:solidFill>
              </a:rPr>
              <a:t>int</a:t>
            </a:r>
            <a:r>
              <a:rPr lang="en-US" sz="2400" dirty="0"/>
              <a:t> next, sum =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 err="1">
                <a:solidFill>
                  <a:srgbClr val="6C91FF"/>
                </a:solidFill>
              </a:rPr>
              <a:t>boolean</a:t>
            </a:r>
            <a:r>
              <a:rPr lang="en-US" sz="2400" dirty="0"/>
              <a:t> </a:t>
            </a:r>
            <a:r>
              <a:rPr lang="en-US" sz="2400" dirty="0" err="1"/>
              <a:t>numbersLeft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6C91FF"/>
                </a:solidFill>
              </a:rPr>
              <a:t>true</a:t>
            </a:r>
            <a:r>
              <a:rPr lang="en-US" sz="2400" dirty="0"/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/>
              <a:t>Scanner keyboard = new Scanner(</a:t>
            </a:r>
            <a:r>
              <a:rPr lang="en-US" sz="2400" dirty="0" err="1"/>
              <a:t>System.in</a:t>
            </a:r>
            <a:r>
              <a:rPr lang="en-US" sz="2400" dirty="0"/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rgbClr val="6C91FF"/>
                </a:solidFill>
              </a:rPr>
              <a:t>while</a:t>
            </a:r>
            <a:r>
              <a:rPr lang="en-US" sz="2400" dirty="0"/>
              <a:t> (</a:t>
            </a:r>
            <a:r>
              <a:rPr lang="en-US" sz="2400" dirty="0" err="1"/>
              <a:t>numbersLeft</a:t>
            </a:r>
            <a:r>
              <a:rPr lang="en-US" sz="2400" dirty="0"/>
              <a:t>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/>
              <a:t>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/>
              <a:t>	next = </a:t>
            </a:r>
            <a:r>
              <a:rPr lang="en-US" sz="2400" dirty="0" err="1"/>
              <a:t>keyboard.nextInt</a:t>
            </a:r>
            <a:r>
              <a:rPr lang="en-US" sz="2400" dirty="0"/>
              <a:t>();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/>
              <a:t>	if (next &lt;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/>
              <a:t>		</a:t>
            </a:r>
            <a:r>
              <a:rPr lang="en-US" sz="2400" dirty="0" smtClean="0"/>
              <a:t>  </a:t>
            </a:r>
            <a:r>
              <a:rPr lang="en-US" sz="2400" dirty="0" err="1" smtClean="0"/>
              <a:t>numbersLeft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6C91FF"/>
                </a:solidFill>
              </a:rPr>
              <a:t>false</a:t>
            </a:r>
            <a:r>
              <a:rPr lang="en-US" sz="2400" dirty="0"/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/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/>
              <a:t>		</a:t>
            </a:r>
            <a:r>
              <a:rPr lang="en-US" sz="2400" dirty="0" smtClean="0"/>
              <a:t>  sum </a:t>
            </a:r>
            <a:r>
              <a:rPr lang="en-US" sz="2400" dirty="0"/>
              <a:t>= sum + next;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/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400" dirty="0" err="1" smtClean="0"/>
              <a:t>System.out.println</a:t>
            </a:r>
            <a:r>
              <a:rPr lang="en-US" sz="2400" dirty="0" smtClean="0"/>
              <a:t>(</a:t>
            </a:r>
            <a:r>
              <a:rPr lang="en-US" sz="2400" dirty="0" smtClean="0"/>
              <a:t>“</a:t>
            </a:r>
            <a:r>
              <a:rPr lang="en-US" altLang="ja-JP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sum </a:t>
            </a:r>
            <a:r>
              <a:rPr lang="en-US" sz="2400" dirty="0" smtClean="0"/>
              <a:t>is ” </a:t>
            </a:r>
            <a:r>
              <a:rPr lang="en-US" sz="2400" dirty="0"/>
              <a:t>+ sum);</a:t>
            </a:r>
            <a:endParaRPr lang="en-US" sz="2800" dirty="0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a typeface="+mj-ea"/>
              </a:rPr>
              <a:t>Booleans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EA53C687-9D57-5C45-8F9E-4DEE7509A3F3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1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99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 </a:t>
            </a:r>
            <a:r>
              <a:rPr lang="en-US" dirty="0"/>
              <a:t>a Java loop statement that will set the variable </a:t>
            </a:r>
            <a:r>
              <a:rPr lang="en-US" dirty="0">
                <a:solidFill>
                  <a:srgbClr val="0000FF"/>
                </a:solidFill>
              </a:rPr>
              <a:t>result </a:t>
            </a:r>
            <a:r>
              <a:rPr lang="en-US" dirty="0" smtClean="0"/>
              <a:t>equal </a:t>
            </a:r>
            <a:r>
              <a:rPr lang="en-US"/>
              <a:t>to </a:t>
            </a:r>
            <a:r>
              <a:rPr lang="en-US" smtClean="0"/>
              <a:t>2</a:t>
            </a:r>
            <a:r>
              <a:rPr lang="en-US" baseline="30000" smtClean="0"/>
              <a:t>5</a:t>
            </a:r>
            <a:endParaRPr lang="en-US" dirty="0"/>
          </a:p>
          <a:p>
            <a:r>
              <a:rPr lang="en-US" dirty="0" smtClean="0"/>
              <a:t>Write </a:t>
            </a:r>
            <a:r>
              <a:rPr lang="en-US" dirty="0"/>
              <a:t>a program that maintains the balance of an account</a:t>
            </a:r>
          </a:p>
          <a:p>
            <a:pPr lvl="1"/>
            <a:r>
              <a:rPr lang="en-US" dirty="0"/>
              <a:t>Ask for a balance-update from user in each iteration</a:t>
            </a:r>
          </a:p>
          <a:p>
            <a:pPr lvl="2"/>
            <a:r>
              <a:rPr lang="en-US" dirty="0"/>
              <a:t>Positive value: deposit</a:t>
            </a:r>
          </a:p>
          <a:p>
            <a:pPr lvl="2"/>
            <a:r>
              <a:rPr lang="en-US" dirty="0"/>
              <a:t>Negative value: withdraw</a:t>
            </a:r>
          </a:p>
          <a:p>
            <a:pPr lvl="1"/>
            <a:r>
              <a:rPr lang="en-US" dirty="0"/>
              <a:t>If the balance-update is 0 or the balance goes below 0, exit from loop and print out the remaining </a:t>
            </a:r>
            <a:r>
              <a:rPr lang="en-US" dirty="0" smtClean="0"/>
              <a:t>balance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Write Code</a:t>
            </a:r>
            <a:endParaRPr lang="en-US" dirty="0">
              <a:ea typeface="+mj-ea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BC1ACAE1-7826-8C4C-9218-0E870D7952F2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9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830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the following statements do?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30" y="2568093"/>
            <a:ext cx="5344573" cy="31293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058" y="2568093"/>
            <a:ext cx="1765180" cy="332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6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830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the following statements do?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602" y="2687538"/>
            <a:ext cx="5100210" cy="30069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355" y="2687537"/>
            <a:ext cx="1699255" cy="321480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702487" y="3352527"/>
            <a:ext cx="549531" cy="609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61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in a program that prevent </a:t>
            </a:r>
            <a:r>
              <a:rPr lang="en-US" dirty="0"/>
              <a:t>correct execution</a:t>
            </a:r>
          </a:p>
          <a:p>
            <a:pPr>
              <a:buFont typeface="Wingdings 3" charset="0"/>
              <a:buNone/>
            </a:pPr>
            <a:endParaRPr lang="en-US" dirty="0"/>
          </a:p>
          <a:p>
            <a:r>
              <a:rPr lang="en-US" dirty="0"/>
              <a:t>Two most common </a:t>
            </a:r>
            <a:r>
              <a:rPr lang="en-US" dirty="0" smtClean="0"/>
              <a:t>mistakes </a:t>
            </a:r>
            <a:r>
              <a:rPr lang="en-US" dirty="0"/>
              <a:t>in loops</a:t>
            </a:r>
          </a:p>
          <a:p>
            <a:pPr lvl="1"/>
            <a:r>
              <a:rPr lang="en-US" dirty="0"/>
              <a:t>Off-by-one errors</a:t>
            </a:r>
          </a:p>
          <a:p>
            <a:pPr lvl="1"/>
            <a:r>
              <a:rPr lang="en-US" dirty="0"/>
              <a:t>Infinite Loops!!!!!! 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a typeface="+mj-ea"/>
              </a:rPr>
              <a:t>Bugs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9B54B3BC-BB32-6C4F-9244-002A3D213A3C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9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3763"/>
          </a:xfrm>
        </p:spPr>
        <p:txBody>
          <a:bodyPr>
            <a:normAutofit/>
          </a:bodyPr>
          <a:lstStyle/>
          <a:p>
            <a:r>
              <a:rPr lang="en-US" dirty="0"/>
              <a:t>Loop </a:t>
            </a:r>
            <a:r>
              <a:rPr lang="en-US" dirty="0" smtClean="0"/>
              <a:t>repeats one more </a:t>
            </a:r>
            <a:r>
              <a:rPr lang="en-US" dirty="0"/>
              <a:t>or </a:t>
            </a:r>
            <a:r>
              <a:rPr lang="en-US" dirty="0" smtClean="0"/>
              <a:t>less</a:t>
            </a:r>
            <a:r>
              <a:rPr lang="en-US" dirty="0" smtClean="0"/>
              <a:t> time</a:t>
            </a:r>
          </a:p>
          <a:p>
            <a:pPr lvl="1"/>
            <a:r>
              <a:rPr lang="en-US" dirty="0" smtClean="0"/>
              <a:t>E.g.: If you want a program to repeat 10 times</a:t>
            </a:r>
            <a:endParaRPr lang="en-US" dirty="0"/>
          </a:p>
          <a:p>
            <a:pPr lvl="2"/>
            <a:r>
              <a:rPr lang="en-US" dirty="0">
                <a:solidFill>
                  <a:schemeClr val="hlink"/>
                </a:solidFill>
              </a:rPr>
              <a:t>for</a:t>
            </a:r>
            <a:r>
              <a:rPr lang="en-US" dirty="0"/>
              <a:t> (count = 1; count &lt; 10; count++);</a:t>
            </a:r>
          </a:p>
          <a:p>
            <a:pPr lvl="3"/>
            <a:r>
              <a:rPr lang="en-US" dirty="0"/>
              <a:t>Loop 9 </a:t>
            </a:r>
            <a:r>
              <a:rPr lang="en-US" dirty="0" smtClean="0"/>
              <a:t>times</a:t>
            </a:r>
          </a:p>
          <a:p>
            <a:pPr lvl="2"/>
            <a:r>
              <a:rPr lang="en-US" dirty="0">
                <a:solidFill>
                  <a:schemeClr val="hlink"/>
                </a:solidFill>
              </a:rPr>
              <a:t>for</a:t>
            </a:r>
            <a:r>
              <a:rPr lang="en-US" dirty="0"/>
              <a:t> (count = 1; count </a:t>
            </a:r>
            <a:r>
              <a:rPr lang="en-US" dirty="0" smtClean="0"/>
              <a:t>&lt;= </a:t>
            </a:r>
            <a:r>
              <a:rPr lang="en-US" dirty="0"/>
              <a:t>10; count++)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Loop 10 times</a:t>
            </a:r>
            <a:endParaRPr lang="en-US" dirty="0"/>
          </a:p>
          <a:p>
            <a:pPr lvl="2"/>
            <a:r>
              <a:rPr lang="en-US" dirty="0">
                <a:solidFill>
                  <a:schemeClr val="hlink"/>
                </a:solidFill>
              </a:rPr>
              <a:t>for</a:t>
            </a:r>
            <a:r>
              <a:rPr lang="en-US" dirty="0"/>
              <a:t> (count = </a:t>
            </a:r>
            <a:r>
              <a:rPr lang="en-US" dirty="0" smtClean="0"/>
              <a:t>0; </a:t>
            </a:r>
            <a:r>
              <a:rPr lang="en-US" dirty="0"/>
              <a:t>count &lt; </a:t>
            </a:r>
            <a:r>
              <a:rPr lang="en-US" dirty="0" smtClean="0"/>
              <a:t>11; </a:t>
            </a:r>
            <a:r>
              <a:rPr lang="en-US" dirty="0"/>
              <a:t>count++)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Loop 11 times</a:t>
            </a:r>
            <a:endParaRPr lang="en-US" dirty="0"/>
          </a:p>
          <a:p>
            <a:pPr lvl="2"/>
            <a:r>
              <a:rPr lang="en-US" dirty="0">
                <a:solidFill>
                  <a:schemeClr val="hlink"/>
                </a:solidFill>
              </a:rPr>
              <a:t>for</a:t>
            </a:r>
            <a:r>
              <a:rPr lang="en-US" dirty="0"/>
              <a:t> (count = </a:t>
            </a:r>
            <a:r>
              <a:rPr lang="en-US" dirty="0" smtClean="0"/>
              <a:t>0; </a:t>
            </a:r>
            <a:r>
              <a:rPr lang="en-US" dirty="0"/>
              <a:t>count &lt; 10; count++)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Loop 10 times</a:t>
            </a:r>
            <a:endParaRPr lang="en-US" dirty="0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Off-by-one errors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F3936D28-0567-0947-A837-B38C7A57B423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84500"/>
            <a:ext cx="7905750" cy="723275"/>
          </a:xfr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Infinite Loops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9763" y="1524000"/>
            <a:ext cx="7772400" cy="2403735"/>
          </a:xfrm>
        </p:spPr>
        <p:txBody>
          <a:bodyPr>
            <a:spAutoFit/>
          </a:bodyPr>
          <a:lstStyle/>
          <a:p>
            <a:r>
              <a:rPr lang="en-US" sz="2800" dirty="0"/>
              <a:t>A loop which repeats without ever ending is called an </a:t>
            </a:r>
            <a:r>
              <a:rPr lang="en-US" sz="2800" i="1" dirty="0"/>
              <a:t>infinite </a:t>
            </a:r>
            <a:r>
              <a:rPr lang="en-US" sz="2800" i="1" dirty="0" smtClean="0"/>
              <a:t>loop</a:t>
            </a:r>
            <a:endParaRPr lang="en-US" sz="2800" i="1" dirty="0"/>
          </a:p>
          <a:p>
            <a:r>
              <a:rPr lang="en-US" sz="2800" dirty="0"/>
              <a:t>If the controlling </a:t>
            </a:r>
            <a:r>
              <a:rPr lang="en-US" sz="2800" dirty="0" err="1"/>
              <a:t>boolean</a:t>
            </a:r>
            <a:r>
              <a:rPr lang="en-US" sz="2800" dirty="0"/>
              <a:t> expression never becomes false, a </a:t>
            </a:r>
            <a:r>
              <a:rPr lang="en-US" sz="2800" dirty="0" smtClean="0"/>
              <a:t>loop </a:t>
            </a:r>
            <a:r>
              <a:rPr lang="en-US" sz="2800" dirty="0"/>
              <a:t>will repeat without </a:t>
            </a:r>
            <a:r>
              <a:rPr lang="en-US" sz="2800" dirty="0" smtClean="0"/>
              <a:t>ending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113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962"/>
          </a:xfrm>
        </p:spPr>
        <p:txBody>
          <a:bodyPr/>
          <a:lstStyle/>
          <a:p>
            <a:r>
              <a:rPr lang="en-US" dirty="0" smtClean="0"/>
              <a:t>Q1: What is the output of the following statements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The sum of multiples of 6 within [0, 100]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653" y="2730074"/>
            <a:ext cx="4925729" cy="323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9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/>
              <a:t>count = 1;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chemeClr val="hlink"/>
                </a:solidFill>
              </a:rPr>
              <a:t>while</a:t>
            </a:r>
            <a:r>
              <a:rPr lang="en-US" dirty="0"/>
              <a:t> (count &lt;= </a:t>
            </a:r>
            <a:r>
              <a:rPr lang="en-US" dirty="0" err="1"/>
              <a:t>num</a:t>
            </a:r>
            <a:r>
              <a:rPr lang="en-US" dirty="0"/>
              <a:t>)</a:t>
            </a:r>
          </a:p>
          <a:p>
            <a:pPr>
              <a:buFont typeface="Wingdings" charset="0"/>
              <a:buNone/>
            </a:pPr>
            <a:r>
              <a:rPr lang="en-US" dirty="0"/>
              <a:t>{</a:t>
            </a:r>
          </a:p>
          <a:p>
            <a:pPr>
              <a:buFont typeface="Wingdings" charset="0"/>
              <a:buNone/>
            </a:pPr>
            <a:r>
              <a:rPr lang="en-US" dirty="0"/>
              <a:t>	</a:t>
            </a:r>
            <a:r>
              <a:rPr lang="en-US" dirty="0" err="1"/>
              <a:t>System.out.print</a:t>
            </a:r>
            <a:r>
              <a:rPr lang="en-US" dirty="0"/>
              <a:t>(count + </a:t>
            </a:r>
            <a:r>
              <a:rPr lang="ja-JP" altLang="en-US" dirty="0"/>
              <a:t>“</a:t>
            </a:r>
            <a:r>
              <a:rPr lang="en-US" dirty="0"/>
              <a:t>, </a:t>
            </a:r>
            <a:r>
              <a:rPr lang="ja-JP" altLang="en-US" dirty="0"/>
              <a:t>“</a:t>
            </a:r>
            <a:r>
              <a:rPr lang="en-US" dirty="0"/>
              <a:t>);</a:t>
            </a:r>
          </a:p>
          <a:p>
            <a:pPr>
              <a:buFont typeface="Wingdings" charset="0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B97533"/>
                </a:solidFill>
              </a:rPr>
              <a:t>//count++;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a typeface="+mj-ea"/>
              </a:rPr>
              <a:t>Infinite Loops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6299D457-8F17-AD41-ACB8-DC0A7309E3E3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62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/>
              <a:t>count = 1;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chemeClr val="hlink"/>
                </a:solidFill>
              </a:rPr>
              <a:t>while</a:t>
            </a:r>
            <a:r>
              <a:rPr lang="en-US" dirty="0"/>
              <a:t> (count &lt;= </a:t>
            </a:r>
            <a:r>
              <a:rPr lang="en-US" dirty="0" err="1"/>
              <a:t>num</a:t>
            </a:r>
            <a:r>
              <a:rPr lang="en-US" dirty="0"/>
              <a:t>);</a:t>
            </a:r>
          </a:p>
          <a:p>
            <a:pPr>
              <a:buFont typeface="Wingdings" charset="0"/>
              <a:buNone/>
            </a:pPr>
            <a:r>
              <a:rPr lang="en-US" dirty="0"/>
              <a:t>{</a:t>
            </a:r>
          </a:p>
          <a:p>
            <a:pPr>
              <a:buFont typeface="Wingdings" charset="0"/>
              <a:buNone/>
            </a:pPr>
            <a:r>
              <a:rPr lang="en-US" dirty="0"/>
              <a:t>	</a:t>
            </a:r>
            <a:r>
              <a:rPr lang="en-US" dirty="0" err="1"/>
              <a:t>System.out.print</a:t>
            </a:r>
            <a:r>
              <a:rPr lang="en-US" dirty="0"/>
              <a:t>(count + </a:t>
            </a:r>
            <a:r>
              <a:rPr lang="ja-JP" altLang="en-US" dirty="0"/>
              <a:t>“</a:t>
            </a:r>
            <a:r>
              <a:rPr lang="en-US" dirty="0"/>
              <a:t>, </a:t>
            </a:r>
            <a:r>
              <a:rPr lang="ja-JP" altLang="en-US" dirty="0"/>
              <a:t>“</a:t>
            </a:r>
            <a:r>
              <a:rPr lang="en-US" dirty="0"/>
              <a:t>);</a:t>
            </a:r>
          </a:p>
          <a:p>
            <a:pPr>
              <a:buFont typeface="Wingdings" charset="0"/>
              <a:buNone/>
            </a:pPr>
            <a:r>
              <a:rPr lang="en-US" dirty="0"/>
              <a:t>	count++;</a:t>
            </a:r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a typeface="+mj-ea"/>
              </a:rPr>
              <a:t>Infinite Loops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F026F904-48D0-194F-A864-967986787DB0}" type="slidenum">
              <a:rPr lang="en-US"/>
              <a:pPr/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63514" y="2254933"/>
            <a:ext cx="342900" cy="609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4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3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</a:pPr>
            <a:r>
              <a:rPr lang="en-US" dirty="0" err="1">
                <a:solidFill>
                  <a:schemeClr val="hlink"/>
                </a:solidFill>
              </a:rPr>
              <a:t>int</a:t>
            </a:r>
            <a:r>
              <a:rPr lang="en-US" dirty="0"/>
              <a:t> count</a:t>
            </a:r>
            <a:r>
              <a:rPr lang="en-US" dirty="0" smtClean="0"/>
              <a:t>;</a:t>
            </a:r>
          </a:p>
          <a:p>
            <a:pPr>
              <a:buFont typeface="Wingdings" charset="0"/>
              <a:buNone/>
            </a:pP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 err="1" smtClean="0">
                <a:solidFill>
                  <a:srgbClr val="0000FF"/>
                </a:solidFill>
              </a:rPr>
              <a:t>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1;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B97533"/>
                </a:solidFill>
              </a:rPr>
              <a:t>// initializing action; </a:t>
            </a:r>
            <a:r>
              <a:rPr lang="en-US" sz="2400" dirty="0" err="1">
                <a:solidFill>
                  <a:srgbClr val="B97533"/>
                </a:solidFill>
              </a:rPr>
              <a:t>boolean</a:t>
            </a:r>
            <a:r>
              <a:rPr lang="en-US" sz="2400" dirty="0">
                <a:solidFill>
                  <a:srgbClr val="B97533"/>
                </a:solidFill>
              </a:rPr>
              <a:t> expression; update action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>
                <a:solidFill>
                  <a:schemeClr val="hlink"/>
                </a:solidFill>
              </a:rPr>
              <a:t>for</a:t>
            </a:r>
            <a:r>
              <a:rPr lang="en-US" dirty="0"/>
              <a:t> (count = 1; count &gt;= </a:t>
            </a:r>
            <a:r>
              <a:rPr lang="en-US" dirty="0" err="1"/>
              <a:t>num</a:t>
            </a:r>
            <a:r>
              <a:rPr lang="en-US" dirty="0"/>
              <a:t>; count++)</a:t>
            </a:r>
          </a:p>
          <a:p>
            <a:pPr>
              <a:buFont typeface="Wingdings" charset="0"/>
              <a:buNone/>
            </a:pPr>
            <a:r>
              <a:rPr lang="en-US" dirty="0"/>
              <a:t>{</a:t>
            </a:r>
          </a:p>
          <a:p>
            <a:pPr>
              <a:buFont typeface="Wingdings" charset="0"/>
              <a:buNone/>
            </a:pPr>
            <a:r>
              <a:rPr lang="en-US" dirty="0"/>
              <a:t>	</a:t>
            </a:r>
            <a:r>
              <a:rPr lang="en-US" dirty="0" err="1"/>
              <a:t>System.out.print</a:t>
            </a:r>
            <a:r>
              <a:rPr lang="en-US" dirty="0"/>
              <a:t>(count + </a:t>
            </a:r>
            <a:r>
              <a:rPr lang="ja-JP" altLang="en-US" dirty="0"/>
              <a:t>“</a:t>
            </a:r>
            <a:r>
              <a:rPr lang="en-US" dirty="0"/>
              <a:t>, </a:t>
            </a:r>
            <a:r>
              <a:rPr lang="ja-JP" altLang="en-US" dirty="0"/>
              <a:t>“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>
              <a:buFont typeface="Wingdings" charset="0"/>
              <a:buNone/>
            </a:pPr>
            <a:r>
              <a:rPr lang="en-US" dirty="0"/>
              <a:t>	</a:t>
            </a:r>
            <a:r>
              <a:rPr lang="en-US" dirty="0" err="1" smtClean="0"/>
              <a:t>num</a:t>
            </a:r>
            <a:r>
              <a:rPr lang="en-US" dirty="0" smtClean="0"/>
              <a:t> = count;</a:t>
            </a:r>
          </a:p>
          <a:p>
            <a:pPr>
              <a:buFont typeface="Wingdings" charset="0"/>
              <a:buNone/>
            </a:pPr>
            <a:r>
              <a:rPr lang="en-US" dirty="0"/>
              <a:t>	</a:t>
            </a:r>
            <a:r>
              <a:rPr lang="en-US" dirty="0" err="1" smtClean="0"/>
              <a:t>num</a:t>
            </a:r>
            <a:r>
              <a:rPr lang="en-US" dirty="0" smtClean="0"/>
              <a:t>++;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a typeface="+mj-ea"/>
              </a:rPr>
              <a:t>Infinite Loops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9C80247F-7F0F-484A-B635-6BBFF4946E7A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61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 checking</a:t>
            </a:r>
            <a:endParaRPr lang="en-US" dirty="0">
              <a:solidFill>
                <a:schemeClr val="hlink"/>
              </a:solidFill>
            </a:endParaRPr>
          </a:p>
          <a:p>
            <a:pPr lvl="1"/>
            <a:r>
              <a:rPr lang="en-US" dirty="0" err="1"/>
              <a:t>System.out.print</a:t>
            </a:r>
            <a:r>
              <a:rPr lang="en-US" dirty="0"/>
              <a:t>(variable);</a:t>
            </a:r>
          </a:p>
          <a:p>
            <a:pPr lvl="1"/>
            <a:r>
              <a:rPr lang="en-US" dirty="0"/>
              <a:t>Run on simple </a:t>
            </a:r>
            <a:r>
              <a:rPr lang="en-US" dirty="0" smtClean="0"/>
              <a:t>input</a:t>
            </a:r>
            <a:endParaRPr lang="en-US" dirty="0"/>
          </a:p>
          <a:p>
            <a:r>
              <a:rPr lang="en-US" dirty="0" smtClean="0"/>
              <a:t>Debug (Required only for CS students or who are interested in debugging)</a:t>
            </a:r>
          </a:p>
          <a:p>
            <a:pPr lvl="1"/>
            <a:r>
              <a:rPr lang="en-US" dirty="0" smtClean="0"/>
              <a:t>Eclipse: breakpoint + variable watch</a:t>
            </a:r>
            <a:endParaRPr lang="en-US" dirty="0"/>
          </a:p>
          <a:p>
            <a:endParaRPr lang="en-US" dirty="0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Finding </a:t>
            </a:r>
            <a:r>
              <a:rPr lang="en-US" dirty="0" smtClean="0">
                <a:ea typeface="+mj-ea"/>
              </a:rPr>
              <a:t>Errors</a:t>
            </a:r>
            <a:endParaRPr lang="en-US" dirty="0">
              <a:ea typeface="+mj-ea"/>
            </a:endParaRP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F82A6CC6-16F7-DA42-A4ED-758683F4E256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0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print out a Multiplication Table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pPr lvl="1"/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98" y="2314619"/>
            <a:ext cx="7638743" cy="2829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540" y="5020278"/>
            <a:ext cx="63119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76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</a:p>
          <a:p>
            <a:r>
              <a:rPr lang="en-US" dirty="0" smtClean="0"/>
              <a:t>Reading assignment: Chapter 5.1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4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Q2: How many iterations?</a:t>
            </a:r>
          </a:p>
          <a:p>
            <a:pPr marL="400050" lvl="1" indent="0">
              <a:spcAft>
                <a:spcPts val="1800"/>
              </a:spcAft>
              <a:buNone/>
            </a:pPr>
            <a:r>
              <a:rPr lang="en-US" sz="2400" dirty="0">
                <a:solidFill>
                  <a:srgbClr val="0000FF"/>
                </a:solidFill>
              </a:rPr>
              <a:t>for (count = 1; count &lt; 10; count++</a:t>
            </a:r>
            <a:r>
              <a:rPr lang="en-US" sz="2400" dirty="0" smtClean="0">
                <a:solidFill>
                  <a:srgbClr val="0000FF"/>
                </a:solidFill>
              </a:rPr>
              <a:t>)      </a:t>
            </a:r>
          </a:p>
          <a:p>
            <a:pPr lvl="1">
              <a:spcAft>
                <a:spcPts val="1800"/>
              </a:spcAft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for </a:t>
            </a:r>
            <a:r>
              <a:rPr lang="en-US" sz="2400" dirty="0">
                <a:solidFill>
                  <a:srgbClr val="0000FF"/>
                </a:solidFill>
              </a:rPr>
              <a:t>(count = 1; count &lt;= 10; count++)</a:t>
            </a:r>
          </a:p>
          <a:p>
            <a:pPr>
              <a:spcAft>
                <a:spcPts val="1800"/>
              </a:spcAft>
              <a:buNone/>
            </a:pPr>
            <a:r>
              <a:rPr lang="en-US" sz="2400" dirty="0">
                <a:solidFill>
                  <a:srgbClr val="0000FF"/>
                </a:solidFill>
              </a:rPr>
              <a:t>		for (count = 0; count &lt;= 10; count++)</a:t>
            </a:r>
          </a:p>
          <a:p>
            <a:pPr>
              <a:spcAft>
                <a:spcPts val="1800"/>
              </a:spcAft>
              <a:buNone/>
            </a:pPr>
            <a:r>
              <a:rPr lang="en-US" sz="2400" dirty="0">
                <a:solidFill>
                  <a:srgbClr val="0000FF"/>
                </a:solidFill>
              </a:rPr>
              <a:t>		for (count = 0; count &lt; 10; count++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</a:rPr>
              <a:t>		for (count = 1; count &lt; 10; count+=2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75935" y="2168776"/>
            <a:ext cx="1253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 times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693944" y="2904992"/>
            <a:ext cx="1435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 times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693944" y="3641208"/>
            <a:ext cx="1435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11 times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693944" y="4377424"/>
            <a:ext cx="1435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 times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75935" y="5113639"/>
            <a:ext cx="1253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 times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648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write loops</a:t>
            </a:r>
          </a:p>
          <a:p>
            <a:r>
              <a:rPr lang="en-US" dirty="0" smtClean="0"/>
              <a:t>Bugs in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4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9536" y="3071835"/>
            <a:ext cx="5715536" cy="11154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count = 1;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chemeClr val="hlink"/>
                </a:solidFill>
              </a:rPr>
              <a:t>while</a:t>
            </a:r>
            <a:r>
              <a:rPr lang="en-US" dirty="0"/>
              <a:t> (count &lt;= </a:t>
            </a:r>
            <a:r>
              <a:rPr lang="en-US" dirty="0" err="1"/>
              <a:t>num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 smtClean="0"/>
              <a:t>{</a:t>
            </a:r>
            <a:endParaRPr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</a:t>
            </a:r>
            <a:r>
              <a:rPr lang="en-US" dirty="0" err="1"/>
              <a:t>System.out.print</a:t>
            </a:r>
            <a:r>
              <a:rPr lang="en-US" dirty="0"/>
              <a:t>(count + </a:t>
            </a:r>
            <a:r>
              <a:rPr lang="ja-JP" altLang="en-US" dirty="0"/>
              <a:t>“</a:t>
            </a:r>
            <a:r>
              <a:rPr lang="en-US" dirty="0"/>
              <a:t>, </a:t>
            </a:r>
            <a:r>
              <a:rPr lang="ja-JP" altLang="en-US" dirty="0"/>
              <a:t>“</a:t>
            </a:r>
            <a:r>
              <a:rPr lang="en-US" dirty="0"/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count++;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 smtClean="0"/>
              <a:t>}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3000" dirty="0"/>
              <a:t>Repeated code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Write </a:t>
            </a:r>
            <a:r>
              <a:rPr lang="en-US" sz="3000" dirty="0" err="1"/>
              <a:t>pseudocode</a:t>
            </a:r>
            <a:r>
              <a:rPr lang="en-US" sz="3000" dirty="0"/>
              <a:t> and turn repeated statements into loops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7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419100" y="1661651"/>
            <a:ext cx="4215119" cy="3746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user input</a:t>
            </a:r>
          </a:p>
          <a:p>
            <a:r>
              <a:rPr lang="en-US" dirty="0"/>
              <a:t>sum = sum + input </a:t>
            </a:r>
          </a:p>
          <a:p>
            <a:r>
              <a:rPr lang="en-US" dirty="0"/>
              <a:t>Get user input</a:t>
            </a:r>
          </a:p>
          <a:p>
            <a:r>
              <a:rPr lang="en-US" dirty="0"/>
              <a:t>sum = sum + input</a:t>
            </a:r>
          </a:p>
          <a:p>
            <a:r>
              <a:rPr lang="en-US" dirty="0"/>
              <a:t>Get user input</a:t>
            </a:r>
          </a:p>
          <a:p>
            <a:r>
              <a:rPr lang="en-US" dirty="0"/>
              <a:t>sum = sum + input</a:t>
            </a:r>
          </a:p>
          <a:p>
            <a:r>
              <a:rPr lang="en-US" dirty="0"/>
              <a:t>Average sum</a:t>
            </a: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ea typeface="+mj-ea"/>
              </a:rPr>
              <a:t>Pseudocode</a:t>
            </a:r>
            <a:r>
              <a:rPr lang="en-US" dirty="0">
                <a:ea typeface="+mj-ea"/>
              </a:rPr>
              <a:t> for </a:t>
            </a:r>
            <a:r>
              <a:rPr lang="en-US" dirty="0" smtClean="0">
                <a:ea typeface="+mj-ea"/>
              </a:rPr>
              <a:t>a Loop</a:t>
            </a:r>
            <a:endParaRPr lang="en-US" dirty="0">
              <a:ea typeface="+mj-ea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8607425" y="630396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042113C7-4F54-494E-91A4-0DF7F3755A0A}" type="slidenum">
              <a:rPr lang="en-US"/>
              <a:pPr/>
              <a:t>6</a:t>
            </a:fld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971127" y="2785702"/>
            <a:ext cx="371567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Arial Unicode MS"/>
                <a:cs typeface="Arial Unicode MS"/>
              </a:rPr>
              <a:t>Repeated statements in </a:t>
            </a:r>
            <a:r>
              <a:rPr lang="en-US" sz="2800" dirty="0" err="1">
                <a:latin typeface="Arial Unicode MS"/>
                <a:cs typeface="Arial Unicode MS"/>
              </a:rPr>
              <a:t>pseudocode</a:t>
            </a:r>
            <a:r>
              <a:rPr lang="en-US" sz="2800" dirty="0">
                <a:latin typeface="Arial Unicode MS"/>
                <a:cs typeface="Arial Unicode MS"/>
              </a:rPr>
              <a:t> become your loop</a:t>
            </a:r>
            <a:endParaRPr lang="en-US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6080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Lucida Sans Unicode" charset="0"/>
            </a:endParaRPr>
          </a:p>
          <a:p>
            <a:endParaRPr lang="en-US" dirty="0">
              <a:latin typeface="Lucida Sans Unicode" charset="0"/>
            </a:endParaRPr>
          </a:p>
          <a:p>
            <a:r>
              <a:rPr lang="en-US" dirty="0"/>
              <a:t>Get user input</a:t>
            </a:r>
          </a:p>
          <a:p>
            <a:r>
              <a:rPr lang="en-US" dirty="0"/>
              <a:t>sum = sum + input</a:t>
            </a: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Body of </a:t>
            </a:r>
            <a:r>
              <a:rPr lang="en-US" dirty="0" smtClean="0">
                <a:ea typeface="+mj-ea"/>
              </a:rPr>
              <a:t>The Loop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1615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/>
              <a:t>sum = sum + input</a:t>
            </a:r>
          </a:p>
          <a:p>
            <a:pPr>
              <a:buFont typeface="Wingdings" charset="0"/>
              <a:buNone/>
            </a:pPr>
            <a:endParaRPr lang="en-US" sz="1000" dirty="0"/>
          </a:p>
          <a:p>
            <a:r>
              <a:rPr lang="en-US" dirty="0"/>
              <a:t>Variables in </a:t>
            </a:r>
            <a:r>
              <a:rPr lang="en-US" dirty="0" smtClean="0"/>
              <a:t>a loop </a:t>
            </a:r>
            <a:r>
              <a:rPr lang="en-US" dirty="0"/>
              <a:t>must be initialized (set to a value) before the loop</a:t>
            </a:r>
          </a:p>
          <a:p>
            <a:r>
              <a:rPr lang="en-US" dirty="0"/>
              <a:t>What is initialization of sum?</a:t>
            </a:r>
          </a:p>
          <a:p>
            <a:r>
              <a:rPr lang="en-US" dirty="0"/>
              <a:t>What if we </a:t>
            </a:r>
            <a:r>
              <a:rPr lang="en-US" dirty="0" smtClean="0"/>
              <a:t>want to compute the </a:t>
            </a:r>
            <a:r>
              <a:rPr lang="en-US" dirty="0"/>
              <a:t>product?</a:t>
            </a:r>
          </a:p>
          <a:p>
            <a:pPr lvl="1"/>
            <a:r>
              <a:rPr lang="en-US" dirty="0"/>
              <a:t>sum = sum * input</a:t>
            </a: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Initializing Statements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8607425" y="630396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BB9D8884-1F3E-8C40-8E93-E3E173356123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4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know number of loop iterations</a:t>
            </a:r>
          </a:p>
          <a:p>
            <a:pPr lvl="1"/>
            <a:r>
              <a:rPr lang="en-US" dirty="0" smtClean="0"/>
              <a:t>Count-controlled loops (the for loop)</a:t>
            </a:r>
          </a:p>
          <a:p>
            <a:r>
              <a:rPr lang="en-US" dirty="0" smtClean="0"/>
              <a:t>User controlled ending</a:t>
            </a:r>
          </a:p>
          <a:p>
            <a:pPr lvl="1"/>
            <a:r>
              <a:rPr lang="en-US" dirty="0" smtClean="0"/>
              <a:t>Ask-before-iterating</a:t>
            </a:r>
          </a:p>
          <a:p>
            <a:pPr lvl="1"/>
            <a:r>
              <a:rPr lang="en-US" dirty="0" smtClean="0"/>
              <a:t>Sentinel value</a:t>
            </a:r>
          </a:p>
          <a:p>
            <a:r>
              <a:rPr lang="en-US" dirty="0" smtClean="0"/>
              <a:t>Booleans</a:t>
            </a:r>
          </a:p>
        </p:txBody>
      </p:sp>
    </p:spTree>
    <p:extLst>
      <p:ext uri="{BB962C8B-B14F-4D97-AF65-F5344CB8AC3E}">
        <p14:creationId xmlns:p14="http://schemas.microsoft.com/office/powerpoint/2010/main" val="40660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186</TotalTime>
  <Words>831</Words>
  <Application>Microsoft Macintosh PowerPoint</Application>
  <PresentationFormat>On-screen Show (4:3)</PresentationFormat>
  <Paragraphs>217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java_lecture_template</vt:lpstr>
      <vt:lpstr>COMP 110-001 More About Loops</vt:lpstr>
      <vt:lpstr>Review</vt:lpstr>
      <vt:lpstr>Review</vt:lpstr>
      <vt:lpstr>Today</vt:lpstr>
      <vt:lpstr>Loop Body</vt:lpstr>
      <vt:lpstr>Pseudocode for a Loop</vt:lpstr>
      <vt:lpstr>Body of The Loop</vt:lpstr>
      <vt:lpstr>Initializing Statements</vt:lpstr>
      <vt:lpstr>Ending a Loop</vt:lpstr>
      <vt:lpstr>Count-Controlled Loops</vt:lpstr>
      <vt:lpstr>Ask-Before-Iterating</vt:lpstr>
      <vt:lpstr>Sentinel Value</vt:lpstr>
      <vt:lpstr>Booleans</vt:lpstr>
      <vt:lpstr>Write Code</vt:lpstr>
      <vt:lpstr>Nested Loop</vt:lpstr>
      <vt:lpstr>Nested Loop</vt:lpstr>
      <vt:lpstr>Bugs</vt:lpstr>
      <vt:lpstr>Off-by-one errors</vt:lpstr>
      <vt:lpstr>Infinite Loops</vt:lpstr>
      <vt:lpstr>Infinite Loops</vt:lpstr>
      <vt:lpstr>Infinite Loops</vt:lpstr>
      <vt:lpstr>Infinite Loops</vt:lpstr>
      <vt:lpstr>Finding Errors</vt:lpstr>
      <vt:lpstr>Try It Yourself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 Hong</dc:creator>
  <cp:lastModifiedBy>Yi Hong</cp:lastModifiedBy>
  <cp:revision>104</cp:revision>
  <dcterms:created xsi:type="dcterms:W3CDTF">2015-05-17T05:08:35Z</dcterms:created>
  <dcterms:modified xsi:type="dcterms:W3CDTF">2015-05-21T06:04:29Z</dcterms:modified>
</cp:coreProperties>
</file>