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89" r:id="rId3"/>
    <p:sldId id="258" r:id="rId4"/>
    <p:sldId id="297" r:id="rId5"/>
    <p:sldId id="292" r:id="rId6"/>
    <p:sldId id="259" r:id="rId7"/>
    <p:sldId id="261" r:id="rId8"/>
    <p:sldId id="290" r:id="rId9"/>
    <p:sldId id="291" r:id="rId10"/>
    <p:sldId id="262" r:id="rId11"/>
    <p:sldId id="264" r:id="rId12"/>
    <p:sldId id="263" r:id="rId13"/>
    <p:sldId id="265" r:id="rId14"/>
    <p:sldId id="266" r:id="rId15"/>
    <p:sldId id="267" r:id="rId16"/>
    <p:sldId id="270" r:id="rId17"/>
    <p:sldId id="271" r:id="rId18"/>
    <p:sldId id="272" r:id="rId19"/>
    <p:sldId id="274" r:id="rId20"/>
    <p:sldId id="275" r:id="rId21"/>
    <p:sldId id="273" r:id="rId22"/>
    <p:sldId id="276" r:id="rId23"/>
    <p:sldId id="293" r:id="rId24"/>
    <p:sldId id="295" r:id="rId25"/>
    <p:sldId id="29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4E33-0509-DE47-BB67-1E0B3CB584B0}" type="datetimeFigureOut">
              <a:rPr lang="en-US" smtClean="0"/>
              <a:t>5/22/15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46CC2-7FB6-1C4D-A81F-4BEAFFB8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8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Visualize the design</a:t>
            </a:r>
            <a:r>
              <a:rPr lang="en-US" baseline="0" dirty="0" smtClean="0"/>
              <a:t> of a system</a:t>
            </a:r>
          </a:p>
          <a:p>
            <a:r>
              <a:rPr lang="en-US" baseline="0" dirty="0" smtClean="0"/>
              <a:t>Class diagram, activity diagram, use case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46CC2-7FB6-1C4D-A81F-4BEAFFB8A1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5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46CC2-7FB6-1C4D-A81F-4BEAFFB8A1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80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1493EFAD-E365-A54F-8B84-DCADD3E7F543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2A73-1C7E-004B-BB45-36D858FF1C84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DA39BD2B-A133-3445-81B6-F0923E46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22,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8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488688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A </a:t>
            </a:r>
            <a:r>
              <a:rPr lang="en-US" i="1" dirty="0"/>
              <a:t>class</a:t>
            </a:r>
            <a:r>
              <a:rPr lang="en-US" dirty="0"/>
              <a:t> is the definition of a kind of object</a:t>
            </a:r>
          </a:p>
          <a:p>
            <a:pPr lvl="1" eaLnBrk="1" hangingPunct="1"/>
            <a:r>
              <a:rPr lang="en-US" dirty="0"/>
              <a:t>A blueprint for constructing specific </a:t>
            </a:r>
            <a:r>
              <a:rPr lang="en-US" dirty="0" smtClean="0"/>
              <a:t>objects</a:t>
            </a:r>
          </a:p>
          <a:p>
            <a:pPr lvl="1" eaLnBrk="1" hangingPunct="1"/>
            <a:r>
              <a:rPr lang="en-US" dirty="0" smtClean="0"/>
              <a:t>Specifies an object’s attributes and defines its behaviors as methods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 typeface="Wingdings 2" charset="0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Class</a:t>
            </a:r>
            <a:endParaRPr lang="en-US" dirty="0">
              <a:ea typeface="+mj-e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747498"/>
            <a:ext cx="3112805" cy="245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Today, we will talk about how to create our own classes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027" y="3571754"/>
            <a:ext cx="4638183" cy="328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1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a typeface="+mj-ea"/>
              </a:rPr>
              <a:t>UML (Unified Modeling Language)</a:t>
            </a:r>
            <a:endParaRPr lang="en-US" sz="4200" dirty="0">
              <a:ea typeface="+mj-e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96306"/>
              </p:ext>
            </p:extLst>
          </p:nvPr>
        </p:nvGraphicFramePr>
        <p:xfrm>
          <a:off x="581936" y="2948571"/>
          <a:ext cx="5946628" cy="304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6628"/>
              </a:tblGrid>
              <a:tr h="490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Automobile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75480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fuel: 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</a:rPr>
                        <a:t>double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speed: 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</a:rPr>
                        <a:t>double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license: String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569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+ accelerate(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</a:rPr>
                        <a:t>double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pedalPressure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): 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</a:rPr>
                        <a:t>void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+ decelerate(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</a:rPr>
                        <a:t>double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pedalPressure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</a:rPr>
                        <a:t>void</a:t>
                      </a:r>
                      <a:endParaRPr lang="en-US" sz="2400" dirty="0">
                        <a:solidFill>
                          <a:srgbClr val="941EDF"/>
                        </a:solidFill>
                      </a:endParaRPr>
                    </a:p>
                  </a:txBody>
                  <a:tcPr marL="91426" marR="91426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5736" y="2937458"/>
            <a:ext cx="180966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ial Unicode MS"/>
                <a:ea typeface="+mn-ea"/>
                <a:cs typeface="Arial Unicode MS"/>
              </a:rPr>
              <a:t>Class </a:t>
            </a:r>
            <a:r>
              <a:rPr lang="en-US" sz="2400" dirty="0" smtClean="0">
                <a:latin typeface="Arial Unicode MS"/>
                <a:ea typeface="+mn-ea"/>
                <a:cs typeface="Arial Unicode MS"/>
              </a:rPr>
              <a:t>name</a:t>
            </a:r>
            <a:endParaRPr lang="en-US" sz="2400" dirty="0">
              <a:latin typeface="Arial Unicode MS"/>
              <a:ea typeface="+mn-ea"/>
              <a:cs typeface="Arial Unicode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5736" y="3887577"/>
            <a:ext cx="8347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Arial Unicode MS"/>
                <a:ea typeface="+mn-ea"/>
                <a:cs typeface="Arial Unicode MS"/>
              </a:rPr>
              <a:t>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5736" y="4837696"/>
            <a:ext cx="136512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 Unicode MS"/>
                <a:ea typeface="+mn-ea"/>
                <a:cs typeface="Arial Unicode MS"/>
              </a:rPr>
              <a:t>Methods</a:t>
            </a:r>
          </a:p>
          <a:p>
            <a:pPr>
              <a:defRPr/>
            </a:pPr>
            <a:r>
              <a:rPr lang="en-US" sz="2400" dirty="0" smtClean="0">
                <a:latin typeface="Arial Unicode MS"/>
                <a:ea typeface="+mn-ea"/>
                <a:cs typeface="Arial Unicode MS"/>
              </a:rPr>
              <a:t>(</a:t>
            </a:r>
            <a:r>
              <a:rPr lang="en-US" sz="2400" dirty="0">
                <a:latin typeface="Arial Unicode MS"/>
                <a:ea typeface="+mn-ea"/>
                <a:cs typeface="Arial Unicode MS"/>
              </a:rPr>
              <a:t>actions)</a:t>
            </a:r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5909586" y="3140659"/>
            <a:ext cx="946150" cy="276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5909586" y="4021722"/>
            <a:ext cx="946150" cy="966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1"/>
          </p:cNvCxnSpPr>
          <p:nvPr/>
        </p:nvCxnSpPr>
        <p:spPr>
          <a:xfrm flipH="1" flipV="1">
            <a:off x="5909586" y="5042483"/>
            <a:ext cx="946150" cy="2107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 a UML class diagram to help design a class</a:t>
            </a:r>
            <a:endParaRPr lang="en-US" dirty="0"/>
          </a:p>
          <a:p>
            <a:pPr eaLnBrk="1" hangingPunct="1">
              <a:buFont typeface="Wingdings 2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8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Objects, Instantiation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8946" y="1754658"/>
            <a:ext cx="3657600" cy="1554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onsolas" charset="0"/>
              </a:rPr>
              <a:t>Object Name</a:t>
            </a:r>
            <a:r>
              <a:rPr lang="en-US" sz="1800" dirty="0">
                <a:latin typeface="Consolas" charset="0"/>
              </a:rPr>
              <a:t>: </a:t>
            </a:r>
            <a:r>
              <a:rPr lang="en-US" sz="1800" dirty="0" err="1">
                <a:latin typeface="Consolas" charset="0"/>
              </a:rPr>
              <a:t>patsCar</a:t>
            </a:r>
            <a:endParaRPr lang="en-US" sz="1800" dirty="0">
              <a:latin typeface="Consolas" charset="0"/>
            </a:endParaRP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>
                <a:latin typeface="Consolas" charset="0"/>
              </a:rPr>
              <a:t>amount of fuel: 10 gallons</a:t>
            </a:r>
          </a:p>
          <a:p>
            <a:r>
              <a:rPr lang="en-US" sz="1800" dirty="0">
                <a:latin typeface="Consolas" charset="0"/>
              </a:rPr>
              <a:t>speed: 55 miles per hour</a:t>
            </a:r>
          </a:p>
          <a:p>
            <a:r>
              <a:rPr lang="en-US" sz="1800" dirty="0">
                <a:latin typeface="Consolas" charset="0"/>
              </a:rPr>
              <a:t>license plate: </a:t>
            </a:r>
            <a:r>
              <a:rPr lang="ja-JP" altLang="en-US" sz="1800" dirty="0">
                <a:latin typeface="Consolas" charset="0"/>
              </a:rPr>
              <a:t>“</a:t>
            </a:r>
            <a:r>
              <a:rPr lang="en-US" sz="1800" dirty="0">
                <a:latin typeface="Consolas" charset="0"/>
              </a:rPr>
              <a:t>135 XJK</a:t>
            </a:r>
            <a:r>
              <a:rPr lang="ja-JP" altLang="en-US" sz="1800" dirty="0">
                <a:latin typeface="Consolas" charset="0"/>
              </a:rPr>
              <a:t>”</a:t>
            </a:r>
            <a:endParaRPr lang="en-US" sz="1800" dirty="0">
              <a:latin typeface="Consola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0536" y="3727939"/>
            <a:ext cx="3657600" cy="1554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onsolas" charset="0"/>
              </a:rPr>
              <a:t>Object Name</a:t>
            </a:r>
            <a:r>
              <a:rPr lang="en-US" sz="1800" dirty="0">
                <a:latin typeface="Consolas" charset="0"/>
              </a:rPr>
              <a:t>: </a:t>
            </a:r>
            <a:r>
              <a:rPr lang="en-US" sz="1800" dirty="0" err="1">
                <a:latin typeface="Consolas" charset="0"/>
              </a:rPr>
              <a:t>suesCar</a:t>
            </a:r>
            <a:endParaRPr lang="en-US" sz="1800" dirty="0">
              <a:latin typeface="Consolas" charset="0"/>
            </a:endParaRP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>
                <a:latin typeface="Consolas" charset="0"/>
              </a:rPr>
              <a:t>amount of fuel: 14 gallons</a:t>
            </a:r>
          </a:p>
          <a:p>
            <a:r>
              <a:rPr lang="en-US" sz="1800" dirty="0">
                <a:latin typeface="Consolas" charset="0"/>
              </a:rPr>
              <a:t>speed: 0 miles per hour</a:t>
            </a:r>
          </a:p>
          <a:p>
            <a:r>
              <a:rPr lang="en-US" sz="1800" dirty="0">
                <a:latin typeface="Consolas" charset="0"/>
              </a:rPr>
              <a:t>license plate: </a:t>
            </a:r>
            <a:r>
              <a:rPr lang="ja-JP" altLang="en-US" sz="1800" dirty="0">
                <a:latin typeface="Consolas" charset="0"/>
              </a:rPr>
              <a:t>“</a:t>
            </a:r>
            <a:r>
              <a:rPr lang="en-US" sz="1800" dirty="0">
                <a:latin typeface="Consolas" charset="0"/>
              </a:rPr>
              <a:t>SUES CAR</a:t>
            </a:r>
            <a:r>
              <a:rPr lang="ja-JP" altLang="en-US" sz="1800" dirty="0">
                <a:latin typeface="Consolas" charset="0"/>
              </a:rPr>
              <a:t>”</a:t>
            </a:r>
            <a:endParaRPr lang="en-US" sz="1800" dirty="0">
              <a:latin typeface="Consolas" charset="0"/>
            </a:endParaRPr>
          </a:p>
        </p:txBody>
      </p:sp>
      <p:cxnSp>
        <p:nvCxnSpPr>
          <p:cNvPr id="9" name="Straight Arrow Connector 8"/>
          <p:cNvCxnSpPr>
            <a:stCxn id="5" idx="2"/>
            <a:endCxn id="21514" idx="0"/>
          </p:cNvCxnSpPr>
          <p:nvPr/>
        </p:nvCxnSpPr>
        <p:spPr>
          <a:xfrm>
            <a:off x="4587746" y="3309138"/>
            <a:ext cx="0" cy="255154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21514" idx="0"/>
          </p:cNvCxnSpPr>
          <p:nvPr/>
        </p:nvCxnSpPr>
        <p:spPr>
          <a:xfrm>
            <a:off x="2267323" y="5282419"/>
            <a:ext cx="2320423" cy="57826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21514" idx="0"/>
          </p:cNvCxnSpPr>
          <p:nvPr/>
        </p:nvCxnSpPr>
        <p:spPr>
          <a:xfrm flipH="1">
            <a:off x="4587746" y="5282419"/>
            <a:ext cx="2351590" cy="57826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8523" y="3727939"/>
            <a:ext cx="3657600" cy="1554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onsolas" charset="0"/>
              </a:rPr>
              <a:t>Object Name</a:t>
            </a:r>
            <a:r>
              <a:rPr lang="en-US" sz="1800" dirty="0">
                <a:latin typeface="Consolas" charset="0"/>
              </a:rPr>
              <a:t>: </a:t>
            </a:r>
            <a:r>
              <a:rPr lang="en-US" sz="1800" dirty="0" err="1">
                <a:latin typeface="Consolas" charset="0"/>
              </a:rPr>
              <a:t>ronsCar</a:t>
            </a:r>
            <a:endParaRPr lang="en-US" sz="1800" dirty="0">
              <a:latin typeface="Consolas" charset="0"/>
            </a:endParaRP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>
                <a:latin typeface="Consolas" charset="0"/>
              </a:rPr>
              <a:t>amount of fuel: 2 gallons</a:t>
            </a:r>
          </a:p>
          <a:p>
            <a:r>
              <a:rPr lang="en-US" sz="1800" dirty="0">
                <a:latin typeface="Consolas" charset="0"/>
              </a:rPr>
              <a:t>speed: 75 miles per hour</a:t>
            </a:r>
          </a:p>
          <a:p>
            <a:r>
              <a:rPr lang="en-US" sz="1800" dirty="0">
                <a:latin typeface="Consolas" charset="0"/>
              </a:rPr>
              <a:t>license plate: </a:t>
            </a:r>
            <a:r>
              <a:rPr lang="ja-JP" altLang="en-US" sz="1800" dirty="0">
                <a:latin typeface="Consolas" charset="0"/>
              </a:rPr>
              <a:t>“</a:t>
            </a:r>
            <a:r>
              <a:rPr lang="en-US" sz="1800" dirty="0">
                <a:latin typeface="Consolas" charset="0"/>
              </a:rPr>
              <a:t>351 WLF</a:t>
            </a:r>
            <a:r>
              <a:rPr lang="ja-JP" altLang="en-US" sz="1800" dirty="0">
                <a:latin typeface="Consolas" charset="0"/>
              </a:rPr>
              <a:t>”</a:t>
            </a:r>
            <a:endParaRPr lang="en-US" sz="1800" dirty="0">
              <a:latin typeface="Consolas" charset="0"/>
            </a:endParaRPr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996859" y="5860686"/>
            <a:ext cx="7181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 Unicode MS"/>
                <a:cs typeface="Arial Unicode MS"/>
              </a:rPr>
              <a:t>Instantiations, or instances, of the class Automobile</a:t>
            </a:r>
          </a:p>
        </p:txBody>
      </p:sp>
    </p:spTree>
    <p:extLst>
      <p:ext uri="{BB962C8B-B14F-4D97-AF65-F5344CB8AC3E}">
        <p14:creationId xmlns:p14="http://schemas.microsoft.com/office/powerpoint/2010/main" val="141722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Classes specify the data type, what kind of data the objects </a:t>
            </a:r>
            <a:r>
              <a:rPr lang="en-US" dirty="0" smtClean="0"/>
              <a:t>have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Important</a:t>
            </a:r>
            <a:r>
              <a:rPr lang="en-US" dirty="0"/>
              <a:t>: classes </a:t>
            </a:r>
            <a:r>
              <a:rPr lang="en-US" dirty="0" smtClean="0">
                <a:solidFill>
                  <a:srgbClr val="0000FF"/>
                </a:solidFill>
              </a:rPr>
              <a:t>usually</a:t>
            </a:r>
            <a:r>
              <a:rPr lang="en-US" dirty="0" smtClean="0"/>
              <a:t> do </a:t>
            </a:r>
            <a:r>
              <a:rPr lang="en-US" dirty="0"/>
              <a:t>not have data; individual objects have </a:t>
            </a:r>
            <a:r>
              <a:rPr lang="en-US" dirty="0" smtClean="0"/>
              <a:t>data. 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, a class can have variables that are static as well as methods that are </a:t>
            </a:r>
            <a:r>
              <a:rPr lang="en-US" dirty="0" smtClean="0">
                <a:solidFill>
                  <a:srgbClr val="0000FF"/>
                </a:solidFill>
              </a:rPr>
              <a:t>static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Static variables and static methods belong to a class as a whole and not to an individual object (more discussion later)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Objects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6066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000" dirty="0"/>
              <a:t>Each Java class definition goes in its own, </a:t>
            </a:r>
            <a:r>
              <a:rPr lang="en-US" sz="3000" dirty="0" smtClean="0"/>
              <a:t>it is in a separate file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3000" dirty="0" err="1"/>
              <a:t>ClassName</a:t>
            </a:r>
            <a:r>
              <a:rPr lang="en-US" sz="3000" dirty="0"/>
              <a:t> </a:t>
            </a:r>
            <a:r>
              <a:rPr lang="en-US" sz="3000" dirty="0">
                <a:sym typeface="Wingdings" charset="0"/>
              </a:rPr>
              <a:t> save the file as </a:t>
            </a:r>
            <a:r>
              <a:rPr lang="en-US" sz="3000" dirty="0" err="1" smtClean="0">
                <a:sym typeface="Wingdings" charset="0"/>
              </a:rPr>
              <a:t>ClassName.java</a:t>
            </a:r>
            <a:endParaRPr lang="en-US" sz="3000" dirty="0" smtClean="0">
              <a:sym typeface="Wingdings" charset="0"/>
            </a:endParaRPr>
          </a:p>
          <a:p>
            <a:pPr eaLnBrk="1" hangingPunct="1"/>
            <a:endParaRPr lang="en-US" sz="1000" dirty="0">
              <a:sym typeface="Wingdings" charset="0"/>
            </a:endParaRPr>
          </a:p>
          <a:p>
            <a:pPr eaLnBrk="1" hangingPunct="1"/>
            <a:r>
              <a:rPr lang="en-US" sz="3000" dirty="0" smtClean="0">
                <a:sym typeface="Wingdings" charset="0"/>
              </a:rPr>
              <a:t>E.g.: </a:t>
            </a:r>
            <a:r>
              <a:rPr lang="en-US" sz="3000" dirty="0" err="1" smtClean="0">
                <a:sym typeface="Wingdings" charset="0"/>
              </a:rPr>
              <a:t>Student.java</a:t>
            </a:r>
            <a:r>
              <a:rPr lang="en-US" sz="3000" dirty="0" smtClean="0">
                <a:sym typeface="Wingdings" charset="0"/>
              </a:rPr>
              <a:t> </a:t>
            </a:r>
            <a:r>
              <a:rPr lang="en-US" sz="3000" dirty="0">
                <a:sym typeface="Wingdings" charset="0"/>
              </a:rPr>
              <a:t>includes the class Student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dirty="0" smtClean="0"/>
              <a:t>Class Files and Separate </a:t>
            </a:r>
            <a:r>
              <a:rPr lang="en-US" sz="3700" dirty="0"/>
              <a:t>C</a:t>
            </a:r>
            <a:r>
              <a:rPr lang="en-US" sz="3700" dirty="0" smtClean="0"/>
              <a:t>ompilation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8296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9071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What happens when you compile a .java file?</a:t>
            </a:r>
          </a:p>
          <a:p>
            <a:pPr lvl="1" eaLnBrk="1" hangingPunct="1"/>
            <a:r>
              <a:rPr lang="en-US" dirty="0"/>
              <a:t>.java file gets compiled into a .class file</a:t>
            </a:r>
          </a:p>
          <a:p>
            <a:pPr lvl="2" eaLnBrk="1" hangingPunct="1"/>
            <a:r>
              <a:rPr lang="en-US" dirty="0"/>
              <a:t>Contains Java </a:t>
            </a:r>
            <a:r>
              <a:rPr lang="en-US" dirty="0" err="1"/>
              <a:t>bytecode</a:t>
            </a:r>
            <a:endParaRPr lang="en-US" dirty="0"/>
          </a:p>
          <a:p>
            <a:pPr lvl="2" eaLnBrk="1" hangingPunct="1"/>
            <a:r>
              <a:rPr lang="en-US" dirty="0" smtClean="0"/>
              <a:t>The same </a:t>
            </a:r>
            <a:r>
              <a:rPr lang="en-US" dirty="0"/>
              <a:t>filename except for .class instead of .</a:t>
            </a:r>
            <a:r>
              <a:rPr lang="en-US" dirty="0" smtClean="0"/>
              <a:t>java</a:t>
            </a:r>
            <a:endParaRPr lang="en-US" dirty="0"/>
          </a:p>
          <a:p>
            <a:pPr eaLnBrk="1" hangingPunct="1"/>
            <a:r>
              <a:rPr lang="en-US" dirty="0"/>
              <a:t>You can compile a Java class before you have a program that uses </a:t>
            </a:r>
            <a:r>
              <a:rPr lang="en-US" dirty="0" smtClean="0"/>
              <a:t>it</a:t>
            </a:r>
          </a:p>
          <a:p>
            <a:r>
              <a:rPr lang="en-US" dirty="0"/>
              <a:t>Don’t worry about the compilation in this course as Eclipse does it </a:t>
            </a:r>
            <a:r>
              <a:rPr lang="en-US" dirty="0" smtClean="0"/>
              <a:t>automatically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dirty="0" smtClean="0">
                <a:ea typeface="+mj-ea"/>
              </a:rPr>
              <a:t>Class Files and Separate </a:t>
            </a:r>
            <a:r>
              <a:rPr lang="en-US" sz="3700" dirty="0"/>
              <a:t>C</a:t>
            </a:r>
            <a:r>
              <a:rPr lang="en-US" sz="3700" dirty="0" smtClean="0">
                <a:ea typeface="+mj-ea"/>
              </a:rPr>
              <a:t>ompilation</a:t>
            </a:r>
            <a:endParaRPr lang="en-US" sz="37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4234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 C</a:t>
            </a:r>
            <a:r>
              <a:rPr lang="en-US" dirty="0" smtClean="0">
                <a:ea typeface="+mj-ea"/>
              </a:rPr>
              <a:t>lass Student</a:t>
            </a:r>
            <a:endParaRPr lang="en-US" dirty="0">
              <a:ea typeface="+mj-e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835049"/>
              </p:ext>
            </p:extLst>
          </p:nvPr>
        </p:nvGraphicFramePr>
        <p:xfrm>
          <a:off x="717585" y="1439764"/>
          <a:ext cx="4597145" cy="496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145"/>
              </a:tblGrid>
              <a:tr h="4109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Class Name: 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Student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 marL="91426" marR="91426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54708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Name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Year</a:t>
                      </a:r>
                      <a:endParaRPr lang="en-US" sz="22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GPA</a:t>
                      </a:r>
                      <a:endParaRPr lang="en-US" sz="22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Major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Credits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GPA sum</a:t>
                      </a:r>
                    </a:p>
                  </a:txBody>
                  <a:tcPr marL="91426" marR="91426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8346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getName</a:t>
                      </a:r>
                      <a:endParaRPr lang="en-US" sz="2200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getMajor</a:t>
                      </a:r>
                      <a:endParaRPr lang="en-US" sz="2200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printData</a:t>
                      </a:r>
                      <a:endParaRPr lang="en-US" sz="2200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increaseYear</a:t>
                      </a:r>
                      <a:endParaRPr lang="en-US" sz="2200" baseline="0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     How: increase year by 1</a:t>
                      </a:r>
                    </a:p>
                    <a:p>
                      <a:pPr algn="l"/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2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calcGpa</a:t>
                      </a:r>
                      <a:endParaRPr lang="en-US" sz="2200" baseline="0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     How: average grades</a:t>
                      </a:r>
                      <a:endParaRPr lang="en-US" sz="22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 marL="91426" marR="91426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607" y="2436482"/>
            <a:ext cx="1566003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+mn-lt"/>
                <a:ea typeface="+mn-ea"/>
              </a:rPr>
              <a:t>-  : private</a:t>
            </a:r>
          </a:p>
          <a:p>
            <a:pPr>
              <a:defRPr/>
            </a:pPr>
            <a:r>
              <a:rPr lang="en-US" sz="2400" dirty="0" smtClean="0"/>
              <a:t>+ : public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5596928" y="4150847"/>
            <a:ext cx="34177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latin typeface="Arial Unicode MS"/>
                <a:cs typeface="Arial Unicode MS"/>
              </a:rPr>
              <a:t>In this lecture, we focus on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public</a:t>
            </a:r>
            <a:r>
              <a:rPr lang="en-US" sz="2400" dirty="0" smtClean="0">
                <a:latin typeface="Arial Unicode MS"/>
                <a:cs typeface="Arial Unicode MS"/>
              </a:rPr>
              <a:t> first, we will discuss about </a:t>
            </a:r>
            <a:r>
              <a:rPr lang="en-US" sz="24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private</a:t>
            </a:r>
            <a:r>
              <a:rPr lang="en-US" sz="2400" dirty="0" smtClean="0">
                <a:latin typeface="Arial Unicode MS"/>
                <a:cs typeface="Arial Unicode MS"/>
              </a:rPr>
              <a:t> members later</a:t>
            </a:r>
            <a:endParaRPr lang="en-US" sz="2400" dirty="0">
              <a:latin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962758" y="2706413"/>
            <a:ext cx="1466849" cy="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962758" y="3073046"/>
            <a:ext cx="1466850" cy="1771746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38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 C</a:t>
            </a:r>
            <a:r>
              <a:rPr lang="en-US" dirty="0" smtClean="0">
                <a:ea typeface="+mj-ea"/>
              </a:rPr>
              <a:t>lass Student</a:t>
            </a:r>
            <a:endParaRPr lang="en-US" dirty="0">
              <a:ea typeface="+mj-e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63164"/>
              </p:ext>
            </p:extLst>
          </p:nvPr>
        </p:nvGraphicFramePr>
        <p:xfrm>
          <a:off x="1479550" y="1649413"/>
          <a:ext cx="4533966" cy="466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66"/>
              </a:tblGrid>
              <a:tr h="414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Class Name: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Student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 marL="91426" marR="9142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37200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name: String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year: </a:t>
                      </a:r>
                      <a:r>
                        <a:rPr lang="en-US" sz="2400" dirty="0" err="1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int</a:t>
                      </a:r>
                      <a:endParaRPr lang="en-US" sz="24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gpa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double</a:t>
                      </a:r>
                      <a:endParaRPr lang="en-US" sz="240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major: String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credits: </a:t>
                      </a:r>
                      <a:r>
                        <a:rPr lang="en-US" sz="2400" baseline="0" dirty="0" err="1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int</a:t>
                      </a:r>
                      <a:endParaRPr lang="en-US" sz="2400" baseline="0" dirty="0" smtClean="0">
                        <a:solidFill>
                          <a:srgbClr val="941EDF"/>
                        </a:solidFill>
                        <a:latin typeface="Arial Unicode MS"/>
                        <a:cs typeface="Arial Unicode M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gpaSum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: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double</a:t>
                      </a:r>
                    </a:p>
                  </a:txBody>
                  <a:tcPr marL="91426" marR="9142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290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getName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String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getMajor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String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printData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</a:t>
                      </a:r>
                      <a:r>
                        <a:rPr lang="en-US" sz="240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void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increaseYear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():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void</a:t>
                      </a:r>
                    </a:p>
                    <a:p>
                      <a:pPr algn="l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+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calcGpa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double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grade): </a:t>
                      </a:r>
                      <a:r>
                        <a:rPr lang="en-US" sz="2400" baseline="0" dirty="0" smtClean="0">
                          <a:solidFill>
                            <a:srgbClr val="941EDF"/>
                          </a:solidFill>
                          <a:latin typeface="Arial Unicode MS"/>
                          <a:cs typeface="Arial Unicode MS"/>
                        </a:rPr>
                        <a:t>void</a:t>
                      </a:r>
                    </a:p>
                  </a:txBody>
                  <a:tcPr marL="91426" marR="9142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4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altLang="zh-CN" sz="1800" dirty="0" smtClean="0">
                <a:latin typeface="Consolas" pitchFamily="49" charset="0"/>
              </a:rPr>
              <a:t>Student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{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smtClean="0">
                <a:latin typeface="Consolas" pitchFamily="49" charset="0"/>
              </a:rPr>
              <a:t>String name;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double </a:t>
            </a:r>
            <a:r>
              <a:rPr lang="en-US" altLang="zh-CN" sz="1800" dirty="0" err="1" smtClean="0">
                <a:latin typeface="Consolas" pitchFamily="49" charset="0"/>
              </a:rPr>
              <a:t>gpa</a:t>
            </a:r>
            <a:r>
              <a:rPr lang="en-US" altLang="zh-CN" sz="1800" dirty="0" smtClean="0">
                <a:latin typeface="Consolas" pitchFamily="49" charset="0"/>
              </a:rPr>
              <a:t>; 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smtClean="0">
                <a:latin typeface="Consolas" pitchFamily="49" charset="0"/>
              </a:rPr>
              <a:t>major;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...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endParaRPr lang="en-US" altLang="zh-CN" sz="1800" dirty="0" smtClean="0">
              <a:latin typeface="Consolas" pitchFamily="49" charset="0"/>
            </a:endParaRP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getMajor</a:t>
            </a:r>
            <a:r>
              <a:rPr lang="en-US" altLang="zh-CN" sz="1800" dirty="0" smtClean="0">
                <a:latin typeface="Consolas" pitchFamily="49" charset="0"/>
              </a:rPr>
              <a:t>()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    return</a:t>
            </a:r>
            <a:r>
              <a:rPr lang="en-US" altLang="zh-CN" sz="1800" dirty="0" smtClean="0">
                <a:latin typeface="Consolas" pitchFamily="49" charset="0"/>
              </a:rPr>
              <a:t> major;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endParaRPr lang="en-US" altLang="zh-CN" sz="1800" dirty="0" smtClean="0">
              <a:latin typeface="Consolas" pitchFamily="49" charset="0"/>
            </a:endParaRP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void </a:t>
            </a:r>
            <a:r>
              <a:rPr lang="en-US" altLang="zh-CN" sz="1800" dirty="0" err="1" smtClean="0">
                <a:latin typeface="Consolas" pitchFamily="49" charset="0"/>
              </a:rPr>
              <a:t>increaseYear</a:t>
            </a:r>
            <a:r>
              <a:rPr lang="en-US" altLang="zh-CN" sz="1800" dirty="0" smtClean="0">
                <a:latin typeface="Consolas" pitchFamily="49" charset="0"/>
              </a:rPr>
              <a:t>()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   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++;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 marL="365760" indent="-256032" eaLnBrk="1" fontAlgn="auto" hangingPunct="1">
              <a:spcBef>
                <a:spcPts val="0"/>
              </a:spcBef>
              <a:buFont typeface="Wingdings" pitchFamily="16" charset="2"/>
              <a:buNone/>
              <a:defRPr/>
            </a:pPr>
            <a:r>
              <a:rPr lang="en-US" altLang="zh-CN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Defining a Class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1625015"/>
            <a:ext cx="17145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</a:rPr>
              <a:t>Class name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538383"/>
            <a:ext cx="28575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</a:rPr>
              <a:t>Data</a:t>
            </a:r>
          </a:p>
          <a:p>
            <a:pPr>
              <a:defRPr/>
            </a:pPr>
            <a:r>
              <a:rPr lang="en-US" sz="2400" dirty="0">
                <a:latin typeface="+mn-lt"/>
                <a:ea typeface="+mn-ea"/>
              </a:rPr>
              <a:t>(instance variables)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4439685"/>
            <a:ext cx="155848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</a:rPr>
              <a:t>Methods</a:t>
            </a: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 flipV="1">
            <a:off x="3886200" y="1758366"/>
            <a:ext cx="2057400" cy="9748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 flipV="1">
            <a:off x="3829050" y="2385986"/>
            <a:ext cx="2114550" cy="567896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 flipV="1">
            <a:off x="3924300" y="2633636"/>
            <a:ext cx="2019300" cy="320246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1"/>
          </p:cNvCxnSpPr>
          <p:nvPr/>
        </p:nvCxnSpPr>
        <p:spPr>
          <a:xfrm flipH="1" flipV="1">
            <a:off x="3619500" y="2900334"/>
            <a:ext cx="2324100" cy="5354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1"/>
          </p:cNvCxnSpPr>
          <p:nvPr/>
        </p:nvCxnSpPr>
        <p:spPr>
          <a:xfrm flipH="1">
            <a:off x="4476751" y="4670518"/>
            <a:ext cx="1466849" cy="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1"/>
          </p:cNvCxnSpPr>
          <p:nvPr/>
        </p:nvCxnSpPr>
        <p:spPr>
          <a:xfrm flipH="1">
            <a:off x="4476751" y="4670518"/>
            <a:ext cx="1466849" cy="125648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1"/>
          </p:cNvCxnSpPr>
          <p:nvPr/>
        </p:nvCxnSpPr>
        <p:spPr>
          <a:xfrm flipH="1">
            <a:off x="3886200" y="2953882"/>
            <a:ext cx="2057400" cy="213151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5325414" y="5525999"/>
            <a:ext cx="3475686" cy="120032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latin typeface="Arial Unicode MS"/>
                <a:cs typeface="Arial Unicode MS"/>
              </a:rPr>
              <a:t>Instance variables and methods are members of a class </a:t>
            </a:r>
            <a:endParaRPr lang="en-US" sz="24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08356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Data defined in the class are called </a:t>
            </a:r>
            <a:r>
              <a:rPr lang="en-US" i="1" dirty="0"/>
              <a:t>instance </a:t>
            </a:r>
            <a:r>
              <a:rPr lang="en-US" i="1" dirty="0" smtClean="0"/>
              <a:t>variables</a:t>
            </a:r>
            <a:endParaRPr lang="en-US" altLang="zh-CN" sz="1800" dirty="0">
              <a:solidFill>
                <a:srgbClr val="941EDF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  </a:t>
            </a:r>
            <a:r>
              <a:rPr lang="en-US" altLang="zh-CN" sz="2400" dirty="0" smtClean="0">
                <a:solidFill>
                  <a:srgbClr val="941EDF"/>
                </a:solidFill>
              </a:rPr>
              <a:t>				  </a:t>
            </a:r>
            <a:r>
              <a:rPr lang="en-US" altLang="zh-CN" sz="2400" dirty="0">
                <a:solidFill>
                  <a:srgbClr val="941EDF"/>
                </a:solidFill>
              </a:rPr>
              <a:t>public </a:t>
            </a:r>
            <a:r>
              <a:rPr lang="en-US" altLang="zh-CN" sz="2400" dirty="0" smtClean="0">
                <a:solidFill>
                  <a:srgbClr val="941EDF"/>
                </a:solidFill>
              </a:rPr>
              <a:t>  </a:t>
            </a:r>
            <a:r>
              <a:rPr lang="en-US" altLang="zh-CN" sz="2400" dirty="0" smtClean="0">
                <a:solidFill>
                  <a:srgbClr val="000000"/>
                </a:solidFill>
              </a:rPr>
              <a:t>String    name</a:t>
            </a:r>
            <a:r>
              <a:rPr lang="en-US" altLang="zh-CN" sz="2400" dirty="0">
                <a:solidFill>
                  <a:srgbClr val="000000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>
                <a:solidFill>
                  <a:srgbClr val="941EDF"/>
                </a:solidFill>
              </a:rPr>
              <a:t>   </a:t>
            </a:r>
            <a:r>
              <a:rPr lang="en-US" altLang="zh-CN" sz="2400" dirty="0" smtClean="0">
                <a:solidFill>
                  <a:srgbClr val="941EDF"/>
                </a:solidFill>
              </a:rPr>
              <a:t>				  </a:t>
            </a:r>
            <a:r>
              <a:rPr lang="en-US" altLang="zh-CN" sz="2400" dirty="0">
                <a:solidFill>
                  <a:srgbClr val="941EDF"/>
                </a:solidFill>
              </a:rPr>
              <a:t>public </a:t>
            </a:r>
            <a:r>
              <a:rPr lang="en-US" altLang="zh-CN" sz="2400" dirty="0" smtClean="0">
                <a:solidFill>
                  <a:srgbClr val="941EDF"/>
                </a:solidFill>
              </a:rPr>
              <a:t>  </a:t>
            </a:r>
            <a:r>
              <a:rPr lang="en-US" altLang="zh-CN" sz="2400" dirty="0" err="1" smtClean="0">
                <a:solidFill>
                  <a:srgbClr val="941EDF"/>
                </a:solidFill>
              </a:rPr>
              <a:t>int</a:t>
            </a:r>
            <a:r>
              <a:rPr lang="en-US" altLang="zh-CN" sz="2400" dirty="0" smtClean="0">
                <a:solidFill>
                  <a:srgbClr val="941EDF"/>
                </a:solidFill>
              </a:rPr>
              <a:t>         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classYear</a:t>
            </a:r>
            <a:r>
              <a:rPr lang="en-US" altLang="zh-CN" sz="2400" dirty="0">
                <a:solidFill>
                  <a:srgbClr val="000000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</a:rPr>
              <a:t>			       </a:t>
            </a:r>
            <a:r>
              <a:rPr lang="en-US" altLang="zh-CN" sz="2400" dirty="0">
                <a:solidFill>
                  <a:srgbClr val="941EDF"/>
                </a:solidFill>
              </a:rPr>
              <a:t>public </a:t>
            </a:r>
            <a:r>
              <a:rPr lang="en-US" altLang="zh-CN" sz="2400" dirty="0" smtClean="0">
                <a:solidFill>
                  <a:srgbClr val="941EDF"/>
                </a:solidFill>
              </a:rPr>
              <a:t>  double  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gpa</a:t>
            </a:r>
            <a:r>
              <a:rPr lang="en-US" altLang="zh-CN" sz="2400" dirty="0" smtClean="0">
                <a:solidFill>
                  <a:srgbClr val="000000"/>
                </a:solidFill>
              </a:rPr>
              <a:t>; </a:t>
            </a:r>
            <a:endParaRPr lang="en-US" altLang="zh-CN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3891A7"/>
              </a:buClr>
              <a:buFont typeface="Wingdings 2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</a:rPr>
              <a:t>			       public   </a:t>
            </a:r>
            <a:r>
              <a:rPr lang="en-US" altLang="zh-CN" sz="2400" dirty="0" smtClean="0">
                <a:solidFill>
                  <a:srgbClr val="000000"/>
                </a:solidFill>
              </a:rPr>
              <a:t>String  </a:t>
            </a:r>
            <a:r>
              <a:rPr lang="en-US" altLang="zh-CN" sz="2400" dirty="0" smtClean="0">
                <a:solidFill>
                  <a:srgbClr val="941EDF"/>
                </a:solidFill>
              </a:rPr>
              <a:t>   </a:t>
            </a:r>
            <a:r>
              <a:rPr lang="en-US" altLang="zh-CN" sz="2400" dirty="0" smtClean="0">
                <a:solidFill>
                  <a:srgbClr val="000000"/>
                </a:solidFill>
              </a:rPr>
              <a:t>major</a:t>
            </a:r>
            <a:r>
              <a:rPr lang="en-US" altLang="zh-CN" sz="2400" dirty="0">
                <a:solidFill>
                  <a:srgbClr val="000000"/>
                </a:solidFill>
              </a:rPr>
              <a:t>;</a:t>
            </a:r>
            <a:endParaRPr lang="en-US" sz="2400" dirty="0"/>
          </a:p>
          <a:p>
            <a:pPr eaLnBrk="1" hangingPunct="1"/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Instance Variables</a:t>
            </a:r>
            <a:endParaRPr lang="en-US" dirty="0"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40564"/>
            <a:ext cx="4724907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941EDF"/>
                </a:solidFill>
                <a:latin typeface="Arial Unicode MS"/>
                <a:cs typeface="Arial Unicode MS"/>
              </a:rPr>
              <a:t>public</a:t>
            </a:r>
            <a:r>
              <a:rPr lang="en-US" sz="2400" dirty="0">
                <a:latin typeface="Arial Unicode MS"/>
                <a:cs typeface="Arial Unicode MS"/>
              </a:rPr>
              <a:t>: no restrictions on how these instance variables are used (more details later – </a:t>
            </a:r>
            <a:r>
              <a:rPr lang="en-US" sz="2400" dirty="0">
                <a:solidFill>
                  <a:srgbClr val="941EDF"/>
                </a:solidFill>
                <a:latin typeface="Arial Unicode MS"/>
                <a:cs typeface="Arial Unicode MS"/>
              </a:rPr>
              <a:t>public</a:t>
            </a:r>
            <a:r>
              <a:rPr lang="en-US" sz="2400" dirty="0">
                <a:latin typeface="Arial Unicode MS"/>
                <a:cs typeface="Arial Unicode MS"/>
              </a:rPr>
              <a:t> is actually a bad idea here)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1251" y="5057254"/>
            <a:ext cx="349564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latin typeface="Arial Unicode MS"/>
                <a:cs typeface="Arial Unicode MS"/>
              </a:rPr>
              <a:t>Data type</a:t>
            </a:r>
            <a:r>
              <a:rPr lang="en-US" sz="2400" dirty="0">
                <a:latin typeface="Arial Unicode MS"/>
                <a:cs typeface="Arial Unicode MS"/>
              </a:rPr>
              <a:t>: </a:t>
            </a:r>
            <a:r>
              <a:rPr lang="en-US" sz="2400" dirty="0" err="1">
                <a:solidFill>
                  <a:srgbClr val="941EDF"/>
                </a:solidFill>
                <a:latin typeface="Arial Unicode MS"/>
                <a:cs typeface="Arial Unicode MS"/>
              </a:rPr>
              <a:t>int</a:t>
            </a:r>
            <a:r>
              <a:rPr lang="en-US" sz="2400" dirty="0">
                <a:solidFill>
                  <a:srgbClr val="941EDF"/>
                </a:solidFill>
                <a:latin typeface="Arial Unicode MS"/>
                <a:cs typeface="Arial Unicode MS"/>
              </a:rPr>
              <a:t>, double, </a:t>
            </a:r>
            <a:r>
              <a:rPr lang="en-US" sz="2400" dirty="0">
                <a:latin typeface="Arial Unicode MS"/>
                <a:cs typeface="Arial Unicode MS"/>
              </a:rPr>
              <a:t>String</a:t>
            </a:r>
            <a:r>
              <a:rPr lang="en-US" sz="2400" dirty="0">
                <a:solidFill>
                  <a:srgbClr val="941EDF"/>
                </a:solidFill>
                <a:latin typeface="Arial Unicode MS"/>
                <a:cs typeface="Arial Unicode MS"/>
              </a:rPr>
              <a:t>…</a:t>
            </a:r>
            <a:endParaRPr lang="en-US" sz="2400" dirty="0">
              <a:latin typeface="Arial Unicode MS"/>
              <a:cs typeface="Arial Unicode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9950" y="3241327"/>
            <a:ext cx="146685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 Unicode MS"/>
                <a:ea typeface="+mn-ea"/>
                <a:cs typeface="Arial Unicode MS"/>
              </a:rPr>
              <a:t>variables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997392" y="2715106"/>
            <a:ext cx="914400" cy="1753667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39858" y="2715106"/>
            <a:ext cx="1083394" cy="1753667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212939" y="2715106"/>
            <a:ext cx="1556467" cy="1753667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6" idx="0"/>
            <a:endCxn id="3" idx="2"/>
          </p:cNvCxnSpPr>
          <p:nvPr/>
        </p:nvCxnSpPr>
        <p:spPr>
          <a:xfrm flipH="1" flipV="1">
            <a:off x="2454592" y="4468773"/>
            <a:ext cx="365062" cy="5717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  <a:endCxn id="8" idx="2"/>
          </p:cNvCxnSpPr>
          <p:nvPr/>
        </p:nvCxnSpPr>
        <p:spPr>
          <a:xfrm flipH="1" flipV="1">
            <a:off x="3581555" y="4468773"/>
            <a:ext cx="1849696" cy="1003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  <a:endCxn id="9" idx="3"/>
          </p:cNvCxnSpPr>
          <p:nvPr/>
        </p:nvCxnSpPr>
        <p:spPr>
          <a:xfrm flipH="1">
            <a:off x="5769406" y="3472160"/>
            <a:ext cx="1450544" cy="119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45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2 &amp; 3 due today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2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65527"/>
            <a:ext cx="8229600" cy="5094584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public class </a:t>
            </a:r>
            <a:r>
              <a:rPr lang="en-US" altLang="zh-CN" sz="2000" dirty="0" smtClean="0">
                <a:ea typeface="+mn-ea"/>
              </a:rPr>
              <a:t>Student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{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    public </a:t>
            </a:r>
            <a:r>
              <a:rPr lang="en-US" altLang="zh-CN" sz="2000" dirty="0" smtClean="0">
                <a:ea typeface="+mn-ea"/>
              </a:rPr>
              <a:t>String name;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    public </a:t>
            </a:r>
            <a:r>
              <a:rPr lang="en-US" altLang="zh-CN" sz="2000" dirty="0" err="1" smtClean="0">
                <a:solidFill>
                  <a:srgbClr val="941EDF"/>
                </a:solidFill>
                <a:ea typeface="+mn-ea"/>
              </a:rPr>
              <a:t>int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  <a:ea typeface="+mn-ea"/>
              </a:rPr>
              <a:t>classYear</a:t>
            </a:r>
            <a:r>
              <a:rPr lang="en-US" altLang="zh-CN" sz="2000" dirty="0" smtClean="0">
                <a:ea typeface="+mn-ea"/>
              </a:rPr>
              <a:t>;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public double </a:t>
            </a:r>
            <a:r>
              <a:rPr lang="en-US" altLang="zh-CN" sz="2000" dirty="0" err="1" smtClean="0"/>
              <a:t>gpa</a:t>
            </a:r>
            <a:r>
              <a:rPr lang="en-US" altLang="zh-CN" sz="2000" dirty="0" smtClean="0">
                <a:ea typeface="+mn-ea"/>
              </a:rPr>
              <a:t>; 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public </a:t>
            </a:r>
            <a:r>
              <a:rPr lang="en-US" altLang="zh-CN" sz="2000" dirty="0" smtClean="0">
                <a:ea typeface="+mn-ea"/>
              </a:rPr>
              <a:t>String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 </a:t>
            </a:r>
            <a:r>
              <a:rPr lang="en-US" altLang="zh-CN" sz="2000" dirty="0" smtClean="0">
                <a:ea typeface="+mn-ea"/>
              </a:rPr>
              <a:t>major;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</a:t>
            </a:r>
            <a:r>
              <a:rPr lang="en-US" altLang="zh-CN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</a:rPr>
              <a:t>// …</a:t>
            </a:r>
            <a:endParaRPr lang="en-US" altLang="zh-CN" sz="2000" dirty="0" smtClean="0">
              <a:ea typeface="+mn-ea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public </a:t>
            </a:r>
            <a:r>
              <a:rPr lang="en-US" altLang="zh-CN" sz="2000" dirty="0" smtClean="0">
                <a:ea typeface="+mn-ea"/>
              </a:rPr>
              <a:t>String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 </a:t>
            </a:r>
            <a:r>
              <a:rPr lang="en-US" altLang="zh-CN" sz="2000" dirty="0" err="1" smtClean="0">
                <a:ea typeface="+mn-ea"/>
              </a:rPr>
              <a:t>getMajor</a:t>
            </a:r>
            <a:r>
              <a:rPr lang="en-US" altLang="zh-CN" sz="2000" dirty="0" smtClean="0">
                <a:ea typeface="+mn-ea"/>
              </a:rPr>
              <a:t>()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{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        return</a:t>
            </a:r>
            <a:r>
              <a:rPr lang="en-US" altLang="zh-CN" sz="2000" dirty="0" smtClean="0">
                <a:ea typeface="+mn-ea"/>
              </a:rPr>
              <a:t> major;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}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</a:t>
            </a:r>
            <a:r>
              <a:rPr lang="en-US" altLang="zh-CN" sz="2000" dirty="0" smtClean="0">
                <a:solidFill>
                  <a:srgbClr val="941EDF"/>
                </a:solidFill>
                <a:ea typeface="+mn-ea"/>
              </a:rPr>
              <a:t>public void </a:t>
            </a:r>
            <a:r>
              <a:rPr lang="en-US" altLang="zh-CN" sz="2000" dirty="0" err="1" smtClean="0">
                <a:ea typeface="+mn-ea"/>
              </a:rPr>
              <a:t>increaseYear</a:t>
            </a:r>
            <a:r>
              <a:rPr lang="en-US" altLang="zh-CN" sz="2000" dirty="0" smtClean="0">
                <a:ea typeface="+mn-ea"/>
              </a:rPr>
              <a:t>()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{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    </a:t>
            </a:r>
            <a:r>
              <a:rPr lang="en-US" altLang="zh-CN" sz="2000" dirty="0" err="1" smtClean="0">
                <a:solidFill>
                  <a:srgbClr val="FF0000"/>
                </a:solidFill>
                <a:ea typeface="+mn-ea"/>
              </a:rPr>
              <a:t>classYear</a:t>
            </a:r>
            <a:r>
              <a:rPr lang="en-US" altLang="zh-CN" sz="2000" dirty="0" smtClean="0">
                <a:ea typeface="+mn-ea"/>
              </a:rPr>
              <a:t>++;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    }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16" charset="2"/>
              <a:buNone/>
              <a:defRPr/>
            </a:pPr>
            <a:r>
              <a:rPr lang="en-US" altLang="zh-CN" sz="2000" dirty="0" smtClean="0">
                <a:ea typeface="+mn-ea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Using </a:t>
            </a:r>
            <a:r>
              <a:rPr lang="en-US" sz="3800" dirty="0"/>
              <a:t>I</a:t>
            </a:r>
            <a:r>
              <a:rPr lang="en-US" sz="3800" dirty="0" smtClean="0"/>
              <a:t>nstance Variables Inside the Class </a:t>
            </a:r>
            <a:r>
              <a:rPr lang="en-US" sz="3800" dirty="0"/>
              <a:t>D</a:t>
            </a:r>
            <a:r>
              <a:rPr lang="en-US" sz="3800" dirty="0" smtClean="0"/>
              <a:t>efinition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2966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r>
              <a:rPr lang="en-US" sz="2800" dirty="0"/>
              <a:t>Create an object </a:t>
            </a:r>
            <a:r>
              <a:rPr lang="en-US" sz="2800" i="1" dirty="0">
                <a:solidFill>
                  <a:srgbClr val="008000"/>
                </a:solidFill>
              </a:rPr>
              <a:t>jack</a:t>
            </a:r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sz="2800" dirty="0"/>
              <a:t>of class </a:t>
            </a:r>
            <a:r>
              <a:rPr lang="en-US" sz="2800" i="1" dirty="0">
                <a:solidFill>
                  <a:srgbClr val="FF0000"/>
                </a:solidFill>
              </a:rPr>
              <a:t>Student</a:t>
            </a:r>
            <a:endParaRPr lang="en-US" sz="2800" dirty="0">
              <a:solidFill>
                <a:srgbClr val="FF0000"/>
              </a:solidFill>
            </a:endParaRPr>
          </a:p>
          <a:p>
            <a:pPr eaLnBrk="1" hangingPunct="1">
              <a:buFont typeface="Wingdings 2" charset="0"/>
              <a:buNone/>
            </a:pPr>
            <a:r>
              <a:rPr lang="en-US" sz="2000" dirty="0"/>
              <a:t>Student jack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Student();</a:t>
            </a:r>
          </a:p>
          <a:p>
            <a:pPr eaLnBrk="1" hangingPunct="1">
              <a:buFont typeface="Wingdings 2" charset="0"/>
              <a:buNone/>
            </a:pPr>
            <a:endParaRPr lang="en-US" sz="2000" dirty="0"/>
          </a:p>
          <a:p>
            <a:pPr eaLnBrk="1" hangingPunct="1">
              <a:buFont typeface="Wingdings 2" charset="0"/>
              <a:buNone/>
            </a:pPr>
            <a:endParaRPr lang="en-US" sz="2000" dirty="0"/>
          </a:p>
          <a:p>
            <a:pPr eaLnBrk="1" hangingPunct="1">
              <a:buFont typeface="Wingdings 2" charset="0"/>
              <a:buNone/>
            </a:pPr>
            <a:endParaRPr lang="en-US" sz="2000" dirty="0"/>
          </a:p>
          <a:p>
            <a:pPr eaLnBrk="1" hangingPunct="1">
              <a:buFont typeface="Wingdings 2" charset="0"/>
              <a:buNone/>
            </a:pPr>
            <a:endParaRPr lang="en-US" sz="2000" dirty="0"/>
          </a:p>
          <a:p>
            <a:pPr eaLnBrk="1" hangingPunct="1">
              <a:buFont typeface="Wingdings 2" charset="0"/>
              <a:buNone/>
            </a:pPr>
            <a:endParaRPr lang="en-US" sz="2000" dirty="0"/>
          </a:p>
          <a:p>
            <a:pPr eaLnBrk="1" hangingPunct="1">
              <a:buFont typeface="Wingdings 2" charset="0"/>
              <a:buNone/>
            </a:pPr>
            <a:endParaRPr lang="en-US" sz="2000" dirty="0"/>
          </a:p>
          <a:p>
            <a:pPr eaLnBrk="1" hangingPunct="1">
              <a:buFont typeface="Wingdings 2" charset="0"/>
              <a:buNone/>
            </a:pPr>
            <a:r>
              <a:rPr lang="en-US" sz="2000" dirty="0"/>
              <a:t>Scanner keyboard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Scanner(</a:t>
            </a:r>
            <a:r>
              <a:rPr lang="en-US" sz="2000" dirty="0" err="1"/>
              <a:t>System.in</a:t>
            </a:r>
            <a:r>
              <a:rPr lang="en-US" sz="2000" dirty="0"/>
              <a:t>);</a:t>
            </a:r>
          </a:p>
          <a:p>
            <a:r>
              <a:rPr lang="en-US" sz="2800" dirty="0"/>
              <a:t>Create an object </a:t>
            </a:r>
            <a:r>
              <a:rPr lang="en-US" sz="2800" i="1" dirty="0"/>
              <a:t>keyboard</a:t>
            </a:r>
            <a:r>
              <a:rPr lang="en-US" sz="2800" dirty="0"/>
              <a:t> of class </a:t>
            </a:r>
            <a:r>
              <a:rPr lang="en-US" sz="2800" i="1" dirty="0"/>
              <a:t>Scanner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Creating an Object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0200" y="3486218"/>
            <a:ext cx="206669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 Unicode MS"/>
                <a:ea typeface="+mn-ea"/>
                <a:cs typeface="Arial Unicode MS"/>
              </a:rPr>
              <a:t>Create an object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4057652" y="2302042"/>
            <a:ext cx="3655894" cy="1184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5938814" y="3886328"/>
            <a:ext cx="1774732" cy="16785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1250" y="3332330"/>
            <a:ext cx="22875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Arial Unicode MS"/>
                <a:ea typeface="+mn-ea"/>
                <a:cs typeface="Arial Unicode MS"/>
              </a:rPr>
              <a:t>Return memory address of object</a:t>
            </a: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H="1" flipV="1">
            <a:off x="2526998" y="2520980"/>
            <a:ext cx="2268034" cy="8113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3155474" y="4040216"/>
            <a:ext cx="1639558" cy="139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3332330"/>
            <a:ext cx="29718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Arial Unicode MS"/>
                <a:ea typeface="+mn-ea"/>
                <a:cs typeface="Arial Unicode MS"/>
              </a:rPr>
              <a:t>Assign memory address of object to variable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699473" y="2520980"/>
            <a:ext cx="401335" cy="8113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699473" y="4040216"/>
            <a:ext cx="401335" cy="139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91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79441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>
                <a:solidFill>
                  <a:srgbClr val="941EDF"/>
                </a:solidFill>
              </a:rPr>
              <a:t>public static void </a:t>
            </a:r>
            <a:r>
              <a:rPr lang="en-US" altLang="zh-CN" sz="2600" dirty="0"/>
              <a:t>main(String[] </a:t>
            </a:r>
            <a:r>
              <a:rPr lang="en-US" altLang="zh-CN" sz="2600" dirty="0" err="1"/>
              <a:t>args</a:t>
            </a:r>
            <a:r>
              <a:rPr lang="en-US" altLang="zh-CN" sz="2600" dirty="0"/>
              <a:t>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Student jack = </a:t>
            </a:r>
            <a:r>
              <a:rPr lang="en-US" altLang="zh-CN" sz="2600" dirty="0">
                <a:solidFill>
                  <a:srgbClr val="941EDF"/>
                </a:solidFill>
              </a:rPr>
              <a:t>new</a:t>
            </a:r>
            <a:r>
              <a:rPr lang="en-US" altLang="zh-CN" sz="2600" dirty="0"/>
              <a:t> Student();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</a:t>
            </a:r>
            <a:r>
              <a:rPr lang="en-US" altLang="zh-CN" sz="2600" dirty="0" err="1"/>
              <a:t>jack.name</a:t>
            </a:r>
            <a:r>
              <a:rPr lang="en-US" altLang="zh-CN" sz="2600" dirty="0"/>
              <a:t> = </a:t>
            </a:r>
            <a:r>
              <a:rPr lang="en-US" altLang="zh-CN" sz="2600" dirty="0">
                <a:solidFill>
                  <a:srgbClr val="0000FF"/>
                </a:solidFill>
              </a:rPr>
              <a:t>“Jack Smith”</a:t>
            </a:r>
            <a:r>
              <a:rPr lang="en-US" altLang="zh-CN" sz="2600" dirty="0"/>
              <a:t>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</a:t>
            </a:r>
            <a:r>
              <a:rPr lang="en-US" altLang="zh-CN" sz="2600" dirty="0" err="1"/>
              <a:t>jack.major</a:t>
            </a:r>
            <a:r>
              <a:rPr lang="en-US" altLang="zh-CN" sz="2600" dirty="0"/>
              <a:t> = </a:t>
            </a:r>
            <a:r>
              <a:rPr lang="en-US" altLang="zh-CN" sz="2600" dirty="0">
                <a:solidFill>
                  <a:srgbClr val="0000FF"/>
                </a:solidFill>
              </a:rPr>
              <a:t>“Computer Science”</a:t>
            </a:r>
            <a:r>
              <a:rPr lang="en-US" altLang="zh-CN" sz="2600" dirty="0"/>
              <a:t>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altLang="zh-CN" sz="2600" dirty="0"/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</a:t>
            </a:r>
            <a:r>
              <a:rPr lang="en-US" altLang="zh-CN" sz="2600" dirty="0" err="1"/>
              <a:t>System.out.println</a:t>
            </a:r>
            <a:r>
              <a:rPr lang="en-US" altLang="zh-CN" sz="2600" dirty="0"/>
              <a:t>(</a:t>
            </a:r>
            <a:r>
              <a:rPr lang="en-US" altLang="zh-CN" sz="2600" dirty="0" err="1"/>
              <a:t>jack.name</a:t>
            </a:r>
            <a:r>
              <a:rPr lang="en-US" altLang="zh-CN" sz="2600" dirty="0"/>
              <a:t> + </a:t>
            </a:r>
            <a:r>
              <a:rPr lang="en-US" altLang="zh-CN" sz="2600" dirty="0">
                <a:solidFill>
                  <a:srgbClr val="0000FF"/>
                </a:solidFill>
              </a:rPr>
              <a:t>“ is majoring in ” </a:t>
            </a:r>
            <a:r>
              <a:rPr lang="en-US" altLang="zh-CN" sz="2600" dirty="0"/>
              <a:t>+ </a:t>
            </a:r>
            <a:r>
              <a:rPr lang="en-US" altLang="zh-CN" sz="2600" dirty="0" err="1"/>
              <a:t>jack.major</a:t>
            </a:r>
            <a:r>
              <a:rPr lang="en-US" altLang="zh-CN" sz="2600" dirty="0"/>
              <a:t>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altLang="zh-CN" sz="2600" dirty="0"/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Student </a:t>
            </a:r>
            <a:r>
              <a:rPr lang="en-US" altLang="zh-CN" sz="2600" dirty="0" smtClean="0"/>
              <a:t>lily = </a:t>
            </a:r>
            <a:r>
              <a:rPr lang="en-US" altLang="zh-CN" sz="2600" dirty="0">
                <a:solidFill>
                  <a:srgbClr val="941EDF"/>
                </a:solidFill>
              </a:rPr>
              <a:t>new</a:t>
            </a:r>
            <a:r>
              <a:rPr lang="en-US" altLang="zh-CN" sz="2600" dirty="0"/>
              <a:t> Student();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</a:t>
            </a:r>
            <a:r>
              <a:rPr lang="en-US" altLang="zh-CN" sz="2600" dirty="0" err="1" smtClean="0"/>
              <a:t>lily.name</a:t>
            </a:r>
            <a:r>
              <a:rPr lang="en-US" altLang="zh-CN" sz="2600" dirty="0" smtClean="0"/>
              <a:t> </a:t>
            </a:r>
            <a:r>
              <a:rPr lang="en-US" altLang="zh-CN" sz="2600" dirty="0"/>
              <a:t>= </a:t>
            </a:r>
            <a:r>
              <a:rPr lang="en-US" altLang="zh-CN" sz="2600" dirty="0" smtClean="0">
                <a:solidFill>
                  <a:srgbClr val="0000FF"/>
                </a:solidFill>
              </a:rPr>
              <a:t>“Lily Chase”</a:t>
            </a:r>
            <a:r>
              <a:rPr lang="en-US" altLang="zh-CN" sz="2600" dirty="0"/>
              <a:t>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CN" sz="2600" dirty="0"/>
              <a:t>    </a:t>
            </a:r>
            <a:r>
              <a:rPr lang="en-US" altLang="zh-CN" sz="2600" dirty="0" err="1" smtClean="0"/>
              <a:t>lily.major</a:t>
            </a:r>
            <a:r>
              <a:rPr lang="en-US" altLang="zh-CN" sz="2600" dirty="0" smtClean="0"/>
              <a:t> </a:t>
            </a:r>
            <a:r>
              <a:rPr lang="en-US" altLang="zh-CN" sz="2600" dirty="0"/>
              <a:t>= </a:t>
            </a:r>
            <a:r>
              <a:rPr lang="en-US" altLang="zh-CN" sz="2600" dirty="0">
                <a:solidFill>
                  <a:srgbClr val="0000FF"/>
                </a:solidFill>
              </a:rPr>
              <a:t>“Biology”</a:t>
            </a:r>
            <a:r>
              <a:rPr lang="en-US" altLang="zh-CN" sz="2600" dirty="0"/>
              <a:t>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altLang="zh-CN" sz="2600" dirty="0"/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altLang="zh-CN" sz="2600" dirty="0"/>
              <a:t>    </a:t>
            </a:r>
            <a:r>
              <a:rPr lang="en-US" altLang="zh-CN" sz="2600" dirty="0" err="1"/>
              <a:t>System.out.println</a:t>
            </a:r>
            <a:r>
              <a:rPr lang="en-US" altLang="zh-CN" sz="2600" dirty="0" smtClean="0"/>
              <a:t>(</a:t>
            </a:r>
            <a:r>
              <a:rPr lang="en-US" altLang="zh-CN" sz="2600" dirty="0" err="1" smtClean="0"/>
              <a:t>lily.name</a:t>
            </a:r>
            <a:r>
              <a:rPr lang="en-US" altLang="zh-CN" sz="2600" dirty="0" smtClean="0"/>
              <a:t> </a:t>
            </a:r>
            <a:r>
              <a:rPr lang="en-US" altLang="zh-CN" sz="2600" dirty="0"/>
              <a:t>+ </a:t>
            </a:r>
            <a:r>
              <a:rPr lang="en-US" altLang="zh-CN" sz="2600" dirty="0">
                <a:solidFill>
                  <a:srgbClr val="0000FF"/>
                </a:solidFill>
              </a:rPr>
              <a:t>“ is majoring in ” </a:t>
            </a:r>
            <a:r>
              <a:rPr lang="en-US" altLang="zh-CN" sz="2600" dirty="0"/>
              <a:t>+ </a:t>
            </a:r>
            <a:r>
              <a:rPr lang="en-US" altLang="zh-CN" sz="2600" dirty="0" err="1" smtClean="0"/>
              <a:t>lily.major</a:t>
            </a:r>
            <a:r>
              <a:rPr lang="en-US" altLang="zh-CN" sz="2600" dirty="0"/>
              <a:t>);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altLang="zh-CN" sz="2600" dirty="0"/>
              <a:t>}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endParaRPr lang="en-US" altLang="zh-CN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Using </a:t>
            </a:r>
            <a:r>
              <a:rPr lang="en-US" sz="3600" dirty="0" smtClean="0">
                <a:solidFill>
                  <a:srgbClr val="941EDF"/>
                </a:solidFill>
              </a:rPr>
              <a:t>public</a:t>
            </a:r>
            <a:r>
              <a:rPr lang="en-US" sz="3600" dirty="0" smtClean="0"/>
              <a:t> Instance </a:t>
            </a:r>
            <a:r>
              <a:rPr lang="en-US" sz="3600" dirty="0"/>
              <a:t>V</a:t>
            </a:r>
            <a:r>
              <a:rPr lang="en-US" sz="3600" dirty="0" smtClean="0"/>
              <a:t>ariables </a:t>
            </a:r>
            <a:r>
              <a:rPr lang="en-US" sz="3600" dirty="0"/>
              <a:t>O</a:t>
            </a:r>
            <a:r>
              <a:rPr lang="en-US" sz="3600" dirty="0" smtClean="0"/>
              <a:t>utside a Class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5455828" y="1622325"/>
            <a:ext cx="3515717" cy="1186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2200" i="1" dirty="0" err="1">
                <a:solidFill>
                  <a:srgbClr val="FF0000"/>
                </a:solidFill>
                <a:latin typeface="Arial Unicode MS"/>
                <a:cs typeface="Arial Unicode MS"/>
              </a:rPr>
              <a:t>jack.name</a:t>
            </a:r>
            <a:r>
              <a:rPr lang="en-US" altLang="zh-CN" sz="2200" i="1" dirty="0">
                <a:latin typeface="Arial Unicode MS"/>
                <a:cs typeface="Arial Unicode MS"/>
              </a:rPr>
              <a:t> </a:t>
            </a:r>
            <a:r>
              <a:rPr lang="en-US" altLang="zh-CN" sz="2200" dirty="0">
                <a:latin typeface="Arial Unicode MS"/>
                <a:cs typeface="Arial Unicode MS"/>
              </a:rPr>
              <a:t>and </a:t>
            </a:r>
            <a:r>
              <a:rPr lang="en-US" altLang="zh-CN" sz="2200" i="1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lily.name</a:t>
            </a:r>
            <a:r>
              <a:rPr lang="en-US" altLang="zh-CN" sz="2200" dirty="0" smtClean="0">
                <a:latin typeface="Arial Unicode MS"/>
                <a:cs typeface="Arial Unicode MS"/>
              </a:rPr>
              <a:t> </a:t>
            </a:r>
            <a:r>
              <a:rPr lang="en-US" altLang="zh-CN" sz="2200" dirty="0">
                <a:latin typeface="Arial Unicode MS"/>
                <a:cs typeface="Arial Unicode MS"/>
              </a:rPr>
              <a:t>are two different instance variables because they belong to different objects</a:t>
            </a:r>
          </a:p>
        </p:txBody>
      </p:sp>
    </p:spTree>
    <p:extLst>
      <p:ext uri="{BB962C8B-B14F-4D97-AF65-F5344CB8AC3E}">
        <p14:creationId xmlns:p14="http://schemas.microsoft.com/office/powerpoint/2010/main" val="296818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" y="1592840"/>
            <a:ext cx="4342731" cy="45066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Instance variables</a:t>
            </a:r>
          </a:p>
          <a:p>
            <a:pPr lvl="1"/>
            <a:r>
              <a:rPr lang="en-US" dirty="0" smtClean="0"/>
              <a:t>Declared in a class</a:t>
            </a:r>
          </a:p>
          <a:p>
            <a:pPr lvl="1"/>
            <a:r>
              <a:rPr lang="en-US" dirty="0" smtClean="0"/>
              <a:t>Confined to the class</a:t>
            </a:r>
          </a:p>
          <a:p>
            <a:pPr lvl="1"/>
            <a:r>
              <a:rPr lang="en-US" dirty="0" smtClean="0"/>
              <a:t>Can be used in any method in this class</a:t>
            </a:r>
          </a:p>
          <a:p>
            <a:endParaRPr lang="en-US" sz="2400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Declared in a method</a:t>
            </a:r>
          </a:p>
          <a:p>
            <a:pPr lvl="1"/>
            <a:r>
              <a:rPr lang="en-US" dirty="0" smtClean="0"/>
              <a:t>Confined to the method</a:t>
            </a:r>
          </a:p>
          <a:p>
            <a:pPr lvl="1"/>
            <a:r>
              <a:rPr lang="en-US" dirty="0" smtClean="0"/>
              <a:t>Can only be used inside the method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AB8C50F8-FF3B-4E50-AA2D-867B2AE1797A}" type="slidenum">
              <a:rPr lang="en-US" sz="1000"/>
              <a:pPr/>
              <a:t>23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Local / Instance </a:t>
            </a:r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63148" y="1492256"/>
            <a:ext cx="4944745" cy="50027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altLang="zh-CN" sz="1800" dirty="0" smtClean="0">
                <a:latin typeface="Consolas" pitchFamily="49" charset="0"/>
              </a:rPr>
              <a:t>Student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smtClean="0">
                <a:latin typeface="Consolas" pitchFamily="49" charset="0"/>
              </a:rPr>
              <a:t>String name;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   public </a:t>
            </a:r>
            <a:r>
              <a:rPr lang="en-US" altLang="zh-CN" sz="1800" dirty="0" smtClean="0">
                <a:latin typeface="Consolas" pitchFamily="49" charset="0"/>
              </a:rPr>
              <a:t>String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altLang="zh-CN" sz="1800" dirty="0" smtClean="0">
                <a:latin typeface="Consolas" pitchFamily="49" charset="0"/>
              </a:rPr>
              <a:t>major;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8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</a:t>
            </a:r>
            <a:r>
              <a:rPr lang="en-US" altLang="zh-CN" sz="1800" dirty="0" smtClean="0">
                <a:solidFill>
                  <a:srgbClr val="7030A0"/>
                </a:solidFill>
                <a:latin typeface="Consolas" pitchFamily="49" charset="0"/>
              </a:rPr>
              <a:t>void </a:t>
            </a:r>
            <a:r>
              <a:rPr lang="en-US" altLang="zh-CN" sz="1800" dirty="0" err="1" smtClean="0">
                <a:latin typeface="Consolas" pitchFamily="49" charset="0"/>
              </a:rPr>
              <a:t>printInfo</a:t>
            </a:r>
            <a:r>
              <a:rPr lang="en-US" altLang="zh-CN" sz="1800" dirty="0" smtClean="0">
                <a:latin typeface="Consolas" pitchFamily="49" charset="0"/>
              </a:rPr>
              <a:t>(){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1800" dirty="0">
                <a:latin typeface="Consolas" pitchFamily="49" charset="0"/>
              </a:rPr>
              <a:t>	</a:t>
            </a:r>
            <a:r>
              <a:rPr lang="en-US" altLang="zh-CN" sz="1800" dirty="0" smtClean="0">
                <a:latin typeface="Consolas" pitchFamily="49" charset="0"/>
              </a:rPr>
              <a:t>		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String</a:t>
            </a:r>
            <a:r>
              <a:rPr lang="en-US" altLang="zh-CN" sz="1800" dirty="0" smtClean="0">
                <a:latin typeface="Consolas" pitchFamily="49" charset="0"/>
              </a:rPr>
              <a:t> info = name + </a:t>
            </a:r>
            <a:r>
              <a:rPr lang="en-US" altLang="zh-CN" sz="1800" dirty="0" smtClean="0">
                <a:solidFill>
                  <a:srgbClr val="00B050"/>
                </a:solidFill>
                <a:latin typeface="Consolas" pitchFamily="49" charset="0"/>
              </a:rPr>
              <a:t>“:”</a:t>
            </a:r>
            <a:r>
              <a:rPr lang="en-US" altLang="zh-CN" sz="1800" dirty="0" smtClean="0">
                <a:latin typeface="Consolas" pitchFamily="49" charset="0"/>
              </a:rPr>
              <a:t> </a:t>
            </a:r>
            <a:br>
              <a:rPr lang="en-US" altLang="zh-CN" sz="1800" dirty="0" smtClean="0">
                <a:latin typeface="Consolas" pitchFamily="49" charset="0"/>
              </a:rPr>
            </a:br>
            <a:r>
              <a:rPr lang="en-US" altLang="zh-CN" sz="1800" dirty="0" smtClean="0">
                <a:latin typeface="Consolas" pitchFamily="49" charset="0"/>
              </a:rPr>
              <a:t>			+ major + </a:t>
            </a:r>
            <a:r>
              <a:rPr lang="en-US" altLang="zh-CN" sz="1800" dirty="0" smtClean="0">
                <a:solidFill>
                  <a:srgbClr val="00B050"/>
                </a:solidFill>
                <a:latin typeface="Consolas" pitchFamily="49" charset="0"/>
              </a:rPr>
              <a:t>“:”</a:t>
            </a:r>
            <a:r>
              <a:rPr lang="en-US" altLang="zh-CN" sz="1800" dirty="0" smtClean="0">
                <a:latin typeface="Consolas" pitchFamily="49" charset="0"/>
              </a:rPr>
              <a:t> +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>
                <a:latin typeface="Consolas" pitchFamily="49" charset="0"/>
              </a:rPr>
              <a:t>;</a:t>
            </a:r>
            <a:endParaRPr lang="en-US" altLang="zh-CN" sz="18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>
                <a:latin typeface="Consolas" pitchFamily="49" charset="0"/>
              </a:rPr>
              <a:t>	</a:t>
            </a:r>
            <a:r>
              <a:rPr lang="en-US" altLang="zh-CN" sz="1800" dirty="0" smtClean="0">
                <a:latin typeface="Consolas" pitchFamily="49" charset="0"/>
              </a:rPr>
              <a:t>		 </a:t>
            </a:r>
            <a:r>
              <a:rPr lang="en-US" altLang="zh-CN" sz="1800" dirty="0" err="1" smtClean="0">
                <a:latin typeface="Consolas" pitchFamily="49" charset="0"/>
              </a:rPr>
              <a:t>System.out.println</a:t>
            </a:r>
            <a:r>
              <a:rPr lang="en-US" altLang="zh-CN" sz="1800" dirty="0" smtClean="0">
                <a:latin typeface="Consolas" pitchFamily="49" charset="0"/>
              </a:rPr>
              <a:t>(info);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8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</a:t>
            </a:r>
            <a:r>
              <a:rPr lang="en-US" altLang="zh-CN" sz="1800" dirty="0" smtClean="0">
                <a:solidFill>
                  <a:srgbClr val="941EDF"/>
                </a:solidFill>
                <a:latin typeface="Consolas" pitchFamily="49" charset="0"/>
              </a:rPr>
              <a:t>public void </a:t>
            </a:r>
            <a:r>
              <a:rPr lang="en-US" altLang="zh-CN" sz="1800" dirty="0" err="1" smtClean="0">
                <a:latin typeface="Consolas" pitchFamily="49" charset="0"/>
              </a:rPr>
              <a:t>increaseYear</a:t>
            </a:r>
            <a:r>
              <a:rPr lang="en-US" altLang="zh-CN" sz="1800" dirty="0" smtClean="0">
                <a:latin typeface="Consolas" pitchFamily="49" charset="0"/>
              </a:rPr>
              <a:t>(</a:t>
            </a:r>
            <a:r>
              <a:rPr lang="en-US" altLang="zh-CN" sz="1800" dirty="0" err="1" smtClean="0">
                <a:latin typeface="Consolas" pitchFamily="49" charset="0"/>
              </a:rPr>
              <a:t>int</a:t>
            </a:r>
            <a:r>
              <a:rPr lang="en-US" altLang="zh-CN" sz="1800" dirty="0" smtClean="0">
                <a:latin typeface="Consolas" pitchFamily="49" charset="0"/>
              </a:rPr>
              <a:t> </a:t>
            </a:r>
            <a:r>
              <a:rPr lang="en-US" altLang="zh-CN" sz="1800" dirty="0" err="1" smtClean="0">
                <a:latin typeface="Consolas" pitchFamily="49" charset="0"/>
              </a:rPr>
              <a:t>inc</a:t>
            </a:r>
            <a:r>
              <a:rPr lang="en-US" altLang="zh-CN" sz="1800" dirty="0" smtClean="0">
                <a:latin typeface="Consolas" pitchFamily="49" charset="0"/>
              </a:rPr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    </a:t>
            </a:r>
            <a:r>
              <a:rPr lang="en-US" altLang="zh-CN" sz="1800" dirty="0" err="1" smtClean="0">
                <a:latin typeface="Consolas" pitchFamily="49" charset="0"/>
              </a:rPr>
              <a:t>classYear</a:t>
            </a:r>
            <a:r>
              <a:rPr lang="en-US" altLang="zh-CN" sz="1800" dirty="0" smtClean="0">
                <a:latin typeface="Consolas" pitchFamily="49" charset="0"/>
              </a:rPr>
              <a:t> += </a:t>
            </a:r>
            <a:r>
              <a:rPr lang="en-US" altLang="zh-CN" sz="1800" dirty="0" err="1" smtClean="0">
                <a:latin typeface="Consolas" pitchFamily="49" charset="0"/>
              </a:rPr>
              <a:t>inc</a:t>
            </a:r>
            <a:r>
              <a:rPr lang="en-US" altLang="zh-CN" sz="1800" dirty="0" smtClean="0">
                <a:latin typeface="Consolas" pitchFamily="49" charset="0"/>
              </a:rPr>
              <a:t>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800" dirty="0" smtClean="0">
                <a:latin typeface="Consolas" pitchFamily="49" charset="0"/>
              </a:rPr>
              <a:t>}</a:t>
            </a:r>
          </a:p>
          <a:p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63148" y="3590700"/>
            <a:ext cx="1026160" cy="862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97805" y="2210867"/>
            <a:ext cx="658462" cy="156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97805" y="2367666"/>
            <a:ext cx="658462" cy="125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97805" y="2367666"/>
            <a:ext cx="658462" cy="423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57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46" y="1452709"/>
            <a:ext cx="8256524" cy="51441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public class </a:t>
            </a:r>
            <a:r>
              <a:rPr lang="en-US" altLang="zh-CN" sz="2000" b="1" dirty="0" smtClean="0"/>
              <a:t>Student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    public </a:t>
            </a:r>
            <a:r>
              <a:rPr lang="en-US" altLang="zh-CN" sz="2000" b="1" dirty="0" smtClean="0"/>
              <a:t>String name;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    public </a:t>
            </a:r>
            <a:r>
              <a:rPr lang="en-US" altLang="zh-CN" sz="2000" b="1" dirty="0" err="1" smtClean="0">
                <a:solidFill>
                  <a:srgbClr val="941EDF"/>
                </a:solidFill>
              </a:rPr>
              <a:t>int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 </a:t>
            </a:r>
            <a:r>
              <a:rPr lang="en-US" altLang="zh-CN" sz="2000" b="1" dirty="0" err="1" smtClean="0"/>
              <a:t>classYear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878BB8"/>
                </a:solidFill>
              </a:rPr>
              <a:t>    </a:t>
            </a:r>
            <a:r>
              <a:rPr lang="en-US" altLang="zh-CN" sz="2000" b="1" dirty="0">
                <a:solidFill>
                  <a:srgbClr val="941EDF"/>
                </a:solidFill>
              </a:rPr>
              <a:t>public </a:t>
            </a:r>
            <a:r>
              <a:rPr lang="en-US" altLang="zh-CN" sz="2000" b="1" dirty="0"/>
              <a:t>String</a:t>
            </a:r>
            <a:r>
              <a:rPr lang="en-US" altLang="zh-CN" sz="2000" b="1" dirty="0">
                <a:solidFill>
                  <a:srgbClr val="941EDF"/>
                </a:solidFill>
              </a:rPr>
              <a:t> </a:t>
            </a:r>
            <a:r>
              <a:rPr lang="en-US" altLang="zh-CN" sz="2000" b="1" dirty="0"/>
              <a:t>major;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zh-CN" sz="8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public void </a:t>
            </a:r>
            <a:r>
              <a:rPr lang="en-US" altLang="zh-CN" sz="2000" b="1" dirty="0" err="1" smtClean="0"/>
              <a:t>printInfo</a:t>
            </a:r>
            <a:r>
              <a:rPr lang="en-US" altLang="zh-CN" sz="2000" b="1" dirty="0" smtClean="0"/>
              <a:t>()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    String info = name + 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“: ”</a:t>
            </a:r>
            <a:r>
              <a:rPr lang="en-US" altLang="zh-CN" sz="2000" b="1" dirty="0" smtClean="0"/>
              <a:t> + major + </a:t>
            </a:r>
            <a:r>
              <a:rPr lang="en-US" altLang="zh-CN" sz="2000" b="1" dirty="0">
                <a:solidFill>
                  <a:srgbClr val="00CB00"/>
                </a:solidFill>
              </a:rPr>
              <a:t>“: ”</a:t>
            </a:r>
            <a:r>
              <a:rPr lang="en-US" altLang="zh-CN" sz="2000" b="1" dirty="0" smtClean="0"/>
              <a:t> + </a:t>
            </a:r>
            <a:r>
              <a:rPr lang="en-US" altLang="zh-CN" sz="2000" b="1" dirty="0" err="1"/>
              <a:t>classYear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    </a:t>
            </a:r>
            <a:r>
              <a:rPr lang="en-US" altLang="zh-CN" sz="2000" b="1" dirty="0" err="1" smtClean="0"/>
              <a:t>System.out.println</a:t>
            </a:r>
            <a:r>
              <a:rPr lang="en-US" altLang="zh-CN" sz="2000" b="1" dirty="0" smtClean="0"/>
              <a:t>(info);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}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zh-CN" sz="800" b="1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  </a:t>
            </a:r>
            <a:r>
              <a:rPr lang="en-US" altLang="zh-CN" sz="2000" b="1" dirty="0" smtClean="0"/>
              <a:t>  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public </a:t>
            </a:r>
            <a:r>
              <a:rPr lang="en-US" altLang="zh-CN" sz="2000" b="1" dirty="0">
                <a:solidFill>
                  <a:srgbClr val="941EDF"/>
                </a:solidFill>
              </a:rPr>
              <a:t>void </a:t>
            </a:r>
            <a:r>
              <a:rPr lang="en-US" altLang="zh-CN" sz="2000" b="1" dirty="0" err="1"/>
              <a:t>increaseYear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int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inc</a:t>
            </a:r>
            <a:r>
              <a:rPr lang="en-US" altLang="zh-CN" sz="2000" b="1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    </a:t>
            </a:r>
            <a:r>
              <a:rPr lang="en-US" altLang="zh-CN" sz="2000" b="1" dirty="0" smtClean="0"/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			 </a:t>
            </a:r>
            <a:r>
              <a:rPr lang="en-US" altLang="zh-CN" sz="2000" b="1" dirty="0" err="1" smtClean="0"/>
              <a:t>classYear</a:t>
            </a:r>
            <a:r>
              <a:rPr lang="en-US" altLang="zh-CN" sz="2000" b="1" dirty="0" smtClean="0"/>
              <a:t> </a:t>
            </a:r>
            <a:r>
              <a:rPr lang="en-US" altLang="zh-CN" sz="2000" b="1" dirty="0"/>
              <a:t>+= </a:t>
            </a:r>
            <a:r>
              <a:rPr lang="en-US" altLang="zh-CN" sz="2000" b="1" dirty="0" err="1"/>
              <a:t>inc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			 info = 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“info changed a bit”</a:t>
            </a:r>
            <a:r>
              <a:rPr lang="en-US" altLang="zh-CN" sz="2000" b="1" dirty="0" smtClean="0"/>
              <a:t>; }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/>
              <a:t>}</a:t>
            </a:r>
            <a:endParaRPr lang="en-US" altLang="zh-CN" sz="2000" b="1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34CF3E77-BDD7-4019-BE08-9BA2E3B0241B}" type="slidenum">
              <a:rPr lang="en-US" sz="1000"/>
              <a:pPr/>
              <a:t>24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16803" y="5172767"/>
            <a:ext cx="232862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400" dirty="0">
                <a:latin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cs typeface="Arial Unicode MS"/>
              </a:rPr>
              <a:t>Java will not recognize </a:t>
            </a:r>
            <a:r>
              <a:rPr lang="en-US" sz="2400" i="1" dirty="0" smtClean="0">
                <a:latin typeface="Arial Unicode MS"/>
                <a:cs typeface="Arial Unicode MS"/>
              </a:rPr>
              <a:t>info</a:t>
            </a:r>
            <a:endParaRPr lang="en-US" sz="2400" dirty="0">
              <a:latin typeface="Arial Unicode MS"/>
              <a:cs typeface="Arial Unicode MS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095242" y="5588266"/>
            <a:ext cx="821561" cy="24466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41277" y="569574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✗</a:t>
            </a:r>
          </a:p>
        </p:txBody>
      </p:sp>
    </p:spTree>
    <p:extLst>
      <p:ext uri="{BB962C8B-B14F-4D97-AF65-F5344CB8AC3E}">
        <p14:creationId xmlns:p14="http://schemas.microsoft.com/office/powerpoint/2010/main" val="399240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24" y="1107749"/>
            <a:ext cx="8256524" cy="57288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public class </a:t>
            </a:r>
            <a:r>
              <a:rPr lang="en-US" altLang="zh-CN" sz="2000" b="1" dirty="0" smtClean="0"/>
              <a:t>Student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    public </a:t>
            </a:r>
            <a:r>
              <a:rPr lang="en-US" altLang="zh-CN" sz="2000" b="1" dirty="0" smtClean="0"/>
              <a:t>String name;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41EDF"/>
                </a:solidFill>
              </a:rPr>
              <a:t>    public </a:t>
            </a:r>
            <a:r>
              <a:rPr lang="en-US" altLang="zh-CN" sz="2000" b="1" dirty="0" err="1" smtClean="0">
                <a:solidFill>
                  <a:srgbClr val="941EDF"/>
                </a:solidFill>
              </a:rPr>
              <a:t>int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 </a:t>
            </a:r>
            <a:r>
              <a:rPr lang="en-US" altLang="zh-CN" sz="2000" b="1" dirty="0" err="1" smtClean="0"/>
              <a:t>classYear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878BB8"/>
                </a:solidFill>
              </a:rPr>
              <a:t>    </a:t>
            </a:r>
            <a:r>
              <a:rPr lang="en-US" altLang="zh-CN" sz="2000" b="1" dirty="0">
                <a:solidFill>
                  <a:srgbClr val="941EDF"/>
                </a:solidFill>
              </a:rPr>
              <a:t>public </a:t>
            </a:r>
            <a:r>
              <a:rPr lang="en-US" altLang="zh-CN" sz="2000" b="1" dirty="0"/>
              <a:t>String</a:t>
            </a:r>
            <a:r>
              <a:rPr lang="en-US" altLang="zh-CN" sz="2000" b="1" dirty="0">
                <a:solidFill>
                  <a:srgbClr val="941EDF"/>
                </a:solidFill>
              </a:rPr>
              <a:t> </a:t>
            </a:r>
            <a:r>
              <a:rPr lang="en-US" altLang="zh-CN" sz="2000" b="1" dirty="0"/>
              <a:t>major;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zh-CN" sz="10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public void </a:t>
            </a:r>
            <a:r>
              <a:rPr lang="en-US" altLang="zh-CN" sz="2000" b="1" dirty="0" err="1" smtClean="0"/>
              <a:t>printInfo</a:t>
            </a:r>
            <a:r>
              <a:rPr lang="en-US" altLang="zh-CN" sz="2000" b="1" dirty="0" smtClean="0"/>
              <a:t>()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    String info = name + 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“: ”</a:t>
            </a:r>
            <a:r>
              <a:rPr lang="en-US" altLang="zh-CN" sz="2000" b="1" dirty="0" smtClean="0"/>
              <a:t> + major + </a:t>
            </a:r>
            <a:r>
              <a:rPr lang="en-US" altLang="zh-CN" sz="2000" b="1" dirty="0">
                <a:solidFill>
                  <a:srgbClr val="00CB00"/>
                </a:solidFill>
              </a:rPr>
              <a:t>“: ”</a:t>
            </a:r>
            <a:r>
              <a:rPr lang="en-US" altLang="zh-CN" sz="2000" b="1" dirty="0" smtClean="0"/>
              <a:t> + </a:t>
            </a:r>
            <a:r>
              <a:rPr lang="en-US" altLang="zh-CN" sz="2000" b="1" dirty="0" err="1"/>
              <a:t>classYear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    </a:t>
            </a:r>
            <a:r>
              <a:rPr lang="en-US" altLang="zh-CN" sz="2000" b="1" dirty="0" err="1" smtClean="0"/>
              <a:t>System.out.println</a:t>
            </a:r>
            <a:r>
              <a:rPr lang="en-US" altLang="zh-CN" sz="2000" b="1" dirty="0" smtClean="0"/>
              <a:t>(info);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    }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zh-CN" sz="1000" b="1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 </a:t>
            </a:r>
            <a:r>
              <a:rPr lang="en-US" altLang="zh-CN" sz="2000" b="1" dirty="0" smtClean="0"/>
              <a:t>	 </a:t>
            </a:r>
            <a:r>
              <a:rPr lang="en-US" altLang="zh-CN" sz="2000" b="1" dirty="0" smtClean="0">
                <a:solidFill>
                  <a:srgbClr val="941EDF"/>
                </a:solidFill>
              </a:rPr>
              <a:t>public </a:t>
            </a:r>
            <a:r>
              <a:rPr lang="en-US" altLang="zh-CN" sz="2000" b="1" dirty="0">
                <a:solidFill>
                  <a:srgbClr val="941EDF"/>
                </a:solidFill>
              </a:rPr>
              <a:t>void </a:t>
            </a:r>
            <a:r>
              <a:rPr lang="en-US" altLang="zh-CN" sz="2000" b="1" dirty="0" err="1"/>
              <a:t>increaseYear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int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inc</a:t>
            </a:r>
            <a:r>
              <a:rPr lang="en-US" altLang="zh-CN" sz="2000" b="1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   </a:t>
            </a:r>
            <a:r>
              <a:rPr lang="en-US" altLang="zh-CN" sz="2000" b="1" dirty="0" smtClean="0"/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			 </a:t>
            </a:r>
            <a:r>
              <a:rPr lang="en-US" altLang="zh-CN" sz="2000" b="1" dirty="0" err="1" smtClean="0"/>
              <a:t>classYear</a:t>
            </a:r>
            <a:r>
              <a:rPr lang="en-US" altLang="zh-CN" sz="2000" b="1" dirty="0" smtClean="0"/>
              <a:t> </a:t>
            </a:r>
            <a:r>
              <a:rPr lang="en-US" altLang="zh-CN" sz="2000" b="1" dirty="0"/>
              <a:t>+= </a:t>
            </a:r>
            <a:r>
              <a:rPr lang="en-US" altLang="zh-CN" sz="2000" b="1" dirty="0" err="1"/>
              <a:t>inc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/>
              <a:t>			 </a:t>
            </a:r>
            <a:r>
              <a:rPr lang="en-US" altLang="zh-CN" sz="2000" b="1" dirty="0" smtClean="0"/>
              <a:t>String info </a:t>
            </a:r>
            <a:r>
              <a:rPr lang="en-US" altLang="zh-CN" sz="2000" b="1" dirty="0"/>
              <a:t>= 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“</a:t>
            </a:r>
            <a:r>
              <a:rPr lang="en-US" altLang="zh-CN" sz="2000" b="1" dirty="0" err="1" smtClean="0">
                <a:solidFill>
                  <a:srgbClr val="00CB00"/>
                </a:solidFill>
              </a:rPr>
              <a:t>classYear</a:t>
            </a:r>
            <a:r>
              <a:rPr lang="en-US" altLang="zh-CN" sz="2000" b="1" dirty="0" smtClean="0">
                <a:solidFill>
                  <a:srgbClr val="00CB00"/>
                </a:solidFill>
              </a:rPr>
              <a:t> updated”</a:t>
            </a:r>
            <a:r>
              <a:rPr lang="en-US" altLang="zh-CN" sz="20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			 </a:t>
            </a:r>
            <a:r>
              <a:rPr lang="en-US" altLang="zh-CN" sz="2000" b="1" dirty="0" err="1"/>
              <a:t>System.out.println</a:t>
            </a:r>
            <a:r>
              <a:rPr lang="en-US" altLang="zh-CN" sz="2000" b="1" dirty="0"/>
              <a:t>(info);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000" b="1" dirty="0"/>
              <a:t>}</a:t>
            </a:r>
            <a:endParaRPr lang="en-US" altLang="zh-CN" sz="20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000" b="1" dirty="0" smtClean="0"/>
              <a:t>}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endParaRPr lang="en-US" sz="2000" b="1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34CF3E77-BDD7-4019-BE08-9BA2E3B0241B}" type="slidenum">
              <a:rPr lang="en-US" sz="1000"/>
              <a:pPr/>
              <a:t>25</a:t>
            </a:fld>
            <a:endParaRPr 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0726" y="1560866"/>
            <a:ext cx="3740641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400" dirty="0">
                <a:latin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cs typeface="Arial Unicode MS"/>
              </a:rPr>
              <a:t>The two variables, </a:t>
            </a:r>
            <a:r>
              <a:rPr lang="en-US" sz="2400" i="1" dirty="0" smtClean="0">
                <a:latin typeface="Arial Unicode MS"/>
                <a:cs typeface="Arial Unicode MS"/>
              </a:rPr>
              <a:t>info</a:t>
            </a:r>
            <a:r>
              <a:rPr lang="en-US" sz="2400" dirty="0" smtClean="0">
                <a:latin typeface="Arial Unicode MS"/>
                <a:cs typeface="Arial Unicode MS"/>
              </a:rPr>
              <a:t>, will not affect each other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245277" y="1976365"/>
            <a:ext cx="1855449" cy="139481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>
            <a:off x="4451624" y="1976365"/>
            <a:ext cx="649102" cy="3354804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29263" y="4758037"/>
            <a:ext cx="3212941" cy="120032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Unicode MS"/>
                <a:cs typeface="Arial Unicode MS"/>
              </a:rPr>
              <a:t>This </a:t>
            </a:r>
            <a:r>
              <a:rPr lang="en-US" sz="2400" dirty="0">
                <a:latin typeface="Arial Unicode MS"/>
                <a:cs typeface="Arial Unicode MS"/>
              </a:rPr>
              <a:t>will </a:t>
            </a:r>
            <a:r>
              <a:rPr lang="en-US" sz="2400" dirty="0" smtClean="0">
                <a:latin typeface="Arial Unicode MS"/>
                <a:cs typeface="Arial Unicode MS"/>
              </a:rPr>
              <a:t>become </a:t>
            </a:r>
            <a:r>
              <a:rPr lang="en-US" sz="2400" dirty="0">
                <a:latin typeface="Arial Unicode MS"/>
                <a:cs typeface="Arial Unicode MS"/>
              </a:rPr>
              <a:t>more clear after we discuss </a:t>
            </a:r>
            <a:r>
              <a:rPr lang="en-US" sz="2400" i="1" dirty="0">
                <a:solidFill>
                  <a:srgbClr val="FF0000"/>
                </a:solidFill>
                <a:latin typeface="Arial Unicode MS"/>
                <a:cs typeface="Arial Unicode MS"/>
              </a:rPr>
              <a:t>code block</a:t>
            </a:r>
            <a:r>
              <a:rPr lang="en-US" sz="2400" dirty="0">
                <a:latin typeface="Arial Unicode MS"/>
                <a:cs typeface="Arial Unicode MS"/>
              </a:rPr>
              <a:t> later</a:t>
            </a:r>
          </a:p>
        </p:txBody>
      </p:sp>
    </p:spTree>
    <p:extLst>
      <p:ext uri="{BB962C8B-B14F-4D97-AF65-F5344CB8AC3E}">
        <p14:creationId xmlns:p14="http://schemas.microsoft.com/office/powerpoint/2010/main" val="64683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</a:t>
            </a:r>
          </a:p>
          <a:p>
            <a:pPr eaLnBrk="1" hangingPunct="1"/>
            <a:r>
              <a:rPr lang="en-US" dirty="0" smtClean="0"/>
              <a:t>Code block</a:t>
            </a:r>
            <a:endParaRPr lang="en-US" dirty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Next Class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9544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324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Q1: </a:t>
            </a:r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the three types of loops? What</a:t>
            </a:r>
            <a:r>
              <a:rPr lang="en-US" dirty="0"/>
              <a:t> </a:t>
            </a:r>
            <a:r>
              <a:rPr lang="en-US" dirty="0" smtClean="0"/>
              <a:t>are their differences?</a:t>
            </a:r>
          </a:p>
          <a:p>
            <a:r>
              <a:rPr lang="en-US" dirty="0" smtClean="0"/>
              <a:t>Q2: </a:t>
            </a:r>
            <a:r>
              <a:rPr lang="en-US" dirty="0"/>
              <a:t>Write a program that maintains the balance of an account</a:t>
            </a:r>
          </a:p>
          <a:p>
            <a:pPr lvl="1"/>
            <a:r>
              <a:rPr lang="en-US" dirty="0"/>
              <a:t>Ask for a balance-update from user in each iteration</a:t>
            </a:r>
          </a:p>
          <a:p>
            <a:pPr lvl="2"/>
            <a:r>
              <a:rPr lang="en-US" dirty="0"/>
              <a:t>Positive value: deposit</a:t>
            </a:r>
          </a:p>
          <a:p>
            <a:pPr lvl="2"/>
            <a:r>
              <a:rPr lang="en-US" dirty="0"/>
              <a:t>Negative value: withdraw</a:t>
            </a:r>
          </a:p>
          <a:p>
            <a:pPr lvl="1"/>
            <a:r>
              <a:rPr lang="en-US" dirty="0"/>
              <a:t>If the balance-update is 0 or the balance goes below 0, exit from loop and print out the remaining </a:t>
            </a:r>
            <a:r>
              <a:rPr lang="en-US" dirty="0" smtClean="0"/>
              <a:t>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5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for Q2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36" y="1333499"/>
            <a:ext cx="7773576" cy="546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um</a:t>
            </a:r>
            <a:r>
              <a:rPr lang="en-US" dirty="0" smtClean="0"/>
              <a:t>++ </a:t>
            </a:r>
            <a:r>
              <a:rPr lang="en-US" dirty="0" err="1" smtClean="0"/>
              <a:t>v.s</a:t>
            </a:r>
            <a:r>
              <a:rPr lang="en-US" dirty="0" smtClean="0"/>
              <a:t>. ++</a:t>
            </a:r>
            <a:r>
              <a:rPr lang="en-US" dirty="0" err="1" smtClean="0"/>
              <a:t>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um</a:t>
            </a:r>
            <a:r>
              <a:rPr lang="en-US" dirty="0" smtClean="0"/>
              <a:t>++</a:t>
            </a:r>
            <a:r>
              <a:rPr lang="en-US" dirty="0" smtClean="0">
                <a:sym typeface="Wingdings"/>
              </a:rPr>
              <a:t> does  </a:t>
            </a:r>
            <a:r>
              <a:rPr lang="en-US" dirty="0" err="1" smtClean="0">
                <a:sym typeface="Wingdings"/>
              </a:rPr>
              <a:t>num</a:t>
            </a:r>
            <a:r>
              <a:rPr lang="en-US" dirty="0" smtClean="0">
                <a:sym typeface="Wingdings"/>
              </a:rPr>
              <a:t> = </a:t>
            </a:r>
            <a:r>
              <a:rPr lang="en-US" dirty="0" err="1" smtClean="0">
                <a:sym typeface="Wingdings"/>
              </a:rPr>
              <a:t>num</a:t>
            </a:r>
            <a:r>
              <a:rPr lang="en-US" dirty="0" smtClean="0">
                <a:sym typeface="Wingdings"/>
              </a:rPr>
              <a:t> + 1;</a:t>
            </a:r>
          </a:p>
          <a:p>
            <a:r>
              <a:rPr lang="en-US" dirty="0" smtClean="0">
                <a:sym typeface="Wingdings"/>
              </a:rPr>
              <a:t>So does ++num. But, there is a difference</a:t>
            </a:r>
          </a:p>
          <a:p>
            <a:pPr lvl="1"/>
            <a:r>
              <a:rPr lang="en-US" dirty="0" err="1" smtClean="0">
                <a:sym typeface="Wingdings"/>
              </a:rPr>
              <a:t>int</a:t>
            </a:r>
            <a:r>
              <a:rPr lang="en-US" dirty="0" smtClean="0">
                <a:sym typeface="Wingdings"/>
              </a:rPr>
              <a:t> num1 = 5;</a:t>
            </a:r>
          </a:p>
          <a:p>
            <a:pPr lvl="1"/>
            <a:r>
              <a:rPr lang="en-US" dirty="0" err="1" smtClean="0">
                <a:sym typeface="Wingdings"/>
              </a:rPr>
              <a:t>System.out.println</a:t>
            </a:r>
            <a:r>
              <a:rPr lang="en-US" dirty="0" smtClean="0">
                <a:sym typeface="Wingdings"/>
              </a:rPr>
              <a:t>(num1++);</a:t>
            </a:r>
          </a:p>
          <a:p>
            <a:pPr lvl="2"/>
            <a:r>
              <a:rPr lang="en-US" dirty="0">
                <a:sym typeface="Wingdings"/>
              </a:rPr>
              <a:t>O</a:t>
            </a:r>
            <a:r>
              <a:rPr lang="en-US" dirty="0" smtClean="0">
                <a:sym typeface="Wingdings"/>
              </a:rPr>
              <a:t>utputs num1 (5), then +1</a:t>
            </a:r>
          </a:p>
          <a:p>
            <a:pPr lvl="1"/>
            <a:r>
              <a:rPr lang="en-US" dirty="0" err="1" smtClean="0">
                <a:sym typeface="Wingdings"/>
              </a:rPr>
              <a:t>int</a:t>
            </a:r>
            <a:r>
              <a:rPr lang="en-US" dirty="0" smtClean="0">
                <a:sym typeface="Wingdings"/>
              </a:rPr>
              <a:t> num2 </a:t>
            </a:r>
            <a:r>
              <a:rPr lang="en-US" smtClean="0">
                <a:sym typeface="Wingdings"/>
              </a:rPr>
              <a:t>= </a:t>
            </a:r>
            <a:r>
              <a:rPr lang="en-US" smtClean="0">
                <a:sym typeface="Wingdings"/>
              </a:rPr>
              <a:t>5;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System.out.println</a:t>
            </a:r>
            <a:r>
              <a:rPr lang="en-US" dirty="0" smtClean="0">
                <a:sym typeface="Wingdings"/>
              </a:rPr>
              <a:t>(++num2);</a:t>
            </a:r>
          </a:p>
          <a:p>
            <a:pPr lvl="2"/>
            <a:r>
              <a:rPr lang="en-US" dirty="0" smtClean="0">
                <a:sym typeface="Wingdings"/>
              </a:rPr>
              <a:t>+1, then outputs num2 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4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5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Classes and Objects</a:t>
            </a:r>
            <a:endParaRPr lang="en-US" dirty="0">
              <a:ea typeface="+mj-ea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300" dirty="0"/>
              <a:t>Java programs (and programs in other object-oriented programming languages) consist of objects of various class </a:t>
            </a:r>
            <a:r>
              <a:rPr lang="en-US" sz="3300" dirty="0" smtClean="0"/>
              <a:t>types</a:t>
            </a:r>
            <a:endParaRPr lang="en-US" dirty="0"/>
          </a:p>
          <a:p>
            <a:pPr eaLnBrk="1" hangingPunct="1"/>
            <a:r>
              <a:rPr lang="en-US" dirty="0"/>
              <a:t>Objects can represent objects in the real world</a:t>
            </a:r>
          </a:p>
          <a:p>
            <a:pPr lvl="1" eaLnBrk="1" hangingPunct="1"/>
            <a:r>
              <a:rPr lang="en-US" dirty="0"/>
              <a:t>Automobiles, houses, employee </a:t>
            </a:r>
            <a:r>
              <a:rPr lang="en-US" dirty="0" smtClean="0"/>
              <a:t>records</a:t>
            </a:r>
            <a:endParaRPr lang="en-US" dirty="0"/>
          </a:p>
          <a:p>
            <a:pPr eaLnBrk="1" hangingPunct="1"/>
            <a:r>
              <a:rPr lang="en-US" dirty="0"/>
              <a:t>Or abstract concepts</a:t>
            </a:r>
          </a:p>
          <a:p>
            <a:pPr lvl="1" eaLnBrk="1" hangingPunct="1"/>
            <a:r>
              <a:rPr lang="en-US" dirty="0"/>
              <a:t>Colors, shapes, words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2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74638"/>
            <a:ext cx="866666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Object Oriented Programming (OOP)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Object: Attributes + Methods</a:t>
            </a:r>
          </a:p>
          <a:p>
            <a:r>
              <a:rPr lang="en-US" dirty="0" smtClean="0"/>
              <a:t>Class: the blueprint of objects of the same type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8870" y="3055620"/>
            <a:ext cx="1531620" cy="601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Person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name, contact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5940" y="3931920"/>
            <a:ext cx="1531620" cy="830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err="1" smtClean="0">
                <a:solidFill>
                  <a:schemeClr val="tx1"/>
                </a:solidFill>
              </a:rPr>
              <a:t>student</a:t>
            </a:r>
            <a:r>
              <a:rPr lang="en-US" sz="1400" dirty="0" smtClean="0">
                <a:solidFill>
                  <a:schemeClr val="tx1"/>
                </a:solidFill>
              </a:rPr>
              <a:t> ID, program, year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7340" y="3931920"/>
            <a:ext cx="1531620" cy="830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Teacher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employee ID, department, rank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625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name=“Alan”, contact=“919-…..”,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program = </a:t>
            </a:r>
            <a:r>
              <a:rPr lang="en-US" sz="1400" dirty="0" err="1" smtClean="0">
                <a:solidFill>
                  <a:schemeClr val="tx1"/>
                </a:solidFill>
              </a:rPr>
              <a:t>biostat</a:t>
            </a:r>
            <a:r>
              <a:rPr lang="en-US" sz="1400" dirty="0" smtClean="0">
                <a:solidFill>
                  <a:schemeClr val="tx1"/>
                </a:solidFill>
              </a:rPr>
              <a:t>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year = 1st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2080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S2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name=“Anna”, contact=“919-…..”,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program = CS,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year = 1st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5535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name=“Yi”, contact=“919-…..”,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dept</a:t>
            </a:r>
            <a:r>
              <a:rPr lang="en-US" sz="1400" dirty="0" smtClean="0">
                <a:solidFill>
                  <a:schemeClr val="tx1"/>
                </a:solidFill>
              </a:rPr>
              <a:t> = CS,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rank = no rank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58990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name=“Marc”, contact=“919-…..”,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program = </a:t>
            </a:r>
            <a:r>
              <a:rPr lang="en-US" sz="1400" dirty="0" err="1" smtClean="0">
                <a:solidFill>
                  <a:schemeClr val="tx1"/>
                </a:solidFill>
              </a:rPr>
              <a:t>biostat</a:t>
            </a:r>
            <a:r>
              <a:rPr lang="en-US" sz="1400" dirty="0" smtClean="0">
                <a:solidFill>
                  <a:schemeClr val="tx1"/>
                </a:solidFill>
              </a:rPr>
              <a:t>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rank = </a:t>
            </a:r>
            <a:r>
              <a:rPr lang="en-US" sz="1400" dirty="0" err="1" smtClean="0">
                <a:solidFill>
                  <a:schemeClr val="tx1"/>
                </a:solidFill>
              </a:rPr>
              <a:t>asso</a:t>
            </a:r>
            <a:r>
              <a:rPr lang="en-US" sz="1400" dirty="0" err="1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 prof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0"/>
            <a:endCxn id="4" idx="2"/>
          </p:cNvCxnSpPr>
          <p:nvPr/>
        </p:nvCxnSpPr>
        <p:spPr>
          <a:xfrm flipV="1">
            <a:off x="2571750" y="3657600"/>
            <a:ext cx="1852930" cy="274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  <a:endCxn id="4" idx="2"/>
          </p:cNvCxnSpPr>
          <p:nvPr/>
        </p:nvCxnSpPr>
        <p:spPr>
          <a:xfrm flipH="1" flipV="1">
            <a:off x="4424680" y="3657600"/>
            <a:ext cx="1728470" cy="274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5" idx="2"/>
          </p:cNvCxnSpPr>
          <p:nvPr/>
        </p:nvCxnSpPr>
        <p:spPr>
          <a:xfrm flipV="1">
            <a:off x="1224915" y="4762500"/>
            <a:ext cx="1346835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5" idx="2"/>
          </p:cNvCxnSpPr>
          <p:nvPr/>
        </p:nvCxnSpPr>
        <p:spPr>
          <a:xfrm flipH="1" flipV="1">
            <a:off x="2571750" y="4762500"/>
            <a:ext cx="896620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  <a:endCxn id="6" idx="2"/>
          </p:cNvCxnSpPr>
          <p:nvPr/>
        </p:nvCxnSpPr>
        <p:spPr>
          <a:xfrm flipV="1">
            <a:off x="5711825" y="4762500"/>
            <a:ext cx="441325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6" idx="2"/>
          </p:cNvCxnSpPr>
          <p:nvPr/>
        </p:nvCxnSpPr>
        <p:spPr>
          <a:xfrm flipH="1" flipV="1">
            <a:off x="6153150" y="4762500"/>
            <a:ext cx="1802130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" y="4993332"/>
            <a:ext cx="88803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50530" y="4531667"/>
            <a:ext cx="703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40410" y="4984188"/>
            <a:ext cx="97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Objects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87340" y="3125777"/>
            <a:ext cx="1279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Superclass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24140" y="4051607"/>
            <a:ext cx="106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Subclass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6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Import class if necessary </a:t>
            </a:r>
          </a:p>
          <a:p>
            <a:pPr lvl="1"/>
            <a:r>
              <a:rPr lang="en-US" dirty="0" smtClean="0"/>
              <a:t>E.g.: import </a:t>
            </a:r>
            <a:r>
              <a:rPr lang="en-US" dirty="0" err="1" smtClean="0"/>
              <a:t>java.util</a:t>
            </a:r>
            <a:r>
              <a:rPr lang="en-US" dirty="0" smtClean="0"/>
              <a:t>.*; </a:t>
            </a:r>
          </a:p>
          <a:p>
            <a:r>
              <a:rPr lang="en-US" dirty="0" smtClean="0"/>
              <a:t>Create object</a:t>
            </a:r>
          </a:p>
          <a:p>
            <a:pPr lvl="1"/>
            <a:r>
              <a:rPr lang="en-US" dirty="0" err="1" smtClean="0"/>
              <a:t>Class_Type</a:t>
            </a:r>
            <a:r>
              <a:rPr lang="en-US" dirty="0" smtClean="0"/>
              <a:t> </a:t>
            </a:r>
            <a:r>
              <a:rPr lang="en-US" dirty="0" err="1" smtClean="0"/>
              <a:t>variable_name</a:t>
            </a:r>
            <a:r>
              <a:rPr lang="en-US" dirty="0" smtClean="0"/>
              <a:t> = new </a:t>
            </a:r>
            <a:r>
              <a:rPr lang="en-US" dirty="0" err="1" smtClean="0"/>
              <a:t>ClassType</a:t>
            </a:r>
            <a:r>
              <a:rPr lang="en-US" dirty="0" smtClean="0"/>
              <a:t>(…);</a:t>
            </a:r>
          </a:p>
          <a:p>
            <a:pPr lvl="1"/>
            <a:r>
              <a:rPr lang="en-US" dirty="0" smtClean="0"/>
              <a:t>E.g.: Scanner keyboard = new Scanner(</a:t>
            </a:r>
            <a:r>
              <a:rPr lang="en-US" dirty="0" err="1" smtClean="0"/>
              <a:t>System.in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            Polygon </a:t>
            </a:r>
            <a:r>
              <a:rPr lang="en-US" dirty="0" err="1" smtClean="0"/>
              <a:t>treeTop</a:t>
            </a:r>
            <a:r>
              <a:rPr lang="en-US" dirty="0" smtClean="0"/>
              <a:t> = new Polygon();</a:t>
            </a:r>
          </a:p>
          <a:p>
            <a:r>
              <a:rPr lang="en-US" dirty="0" smtClean="0"/>
              <a:t>Access object members (attribute or method)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inputNumber</a:t>
            </a:r>
            <a:r>
              <a:rPr lang="en-US" dirty="0" smtClean="0"/>
              <a:t> = </a:t>
            </a:r>
            <a:r>
              <a:rPr lang="en-US" dirty="0" err="1" smtClean="0"/>
              <a:t>keyboard.nextInt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treeTop.setColor</a:t>
            </a:r>
            <a:r>
              <a:rPr lang="en-US" dirty="0" smtClean="0"/>
              <a:t>(</a:t>
            </a:r>
            <a:r>
              <a:rPr lang="en-US" dirty="0" err="1" smtClean="0"/>
              <a:t>Color.green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3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593</TotalTime>
  <Words>1382</Words>
  <Application>Microsoft Macintosh PowerPoint</Application>
  <PresentationFormat>On-screen Show (4:3)</PresentationFormat>
  <Paragraphs>302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java_lecture_template</vt:lpstr>
      <vt:lpstr>COMP 110-001 Classes</vt:lpstr>
      <vt:lpstr>Announcement</vt:lpstr>
      <vt:lpstr>Review</vt:lpstr>
      <vt:lpstr>Sample Code for Q2</vt:lpstr>
      <vt:lpstr>num++ v.s. ++num</vt:lpstr>
      <vt:lpstr>Today</vt:lpstr>
      <vt:lpstr>Classes and Objects</vt:lpstr>
      <vt:lpstr>Object Oriented Programming (OOP)</vt:lpstr>
      <vt:lpstr>OOP in Practice</vt:lpstr>
      <vt:lpstr>Class</vt:lpstr>
      <vt:lpstr>UML (Unified Modeling Language)</vt:lpstr>
      <vt:lpstr>Objects, Instantiation</vt:lpstr>
      <vt:lpstr>Objects</vt:lpstr>
      <vt:lpstr>Class Files and Separate Compilation</vt:lpstr>
      <vt:lpstr>Class Files and Separate Compilation</vt:lpstr>
      <vt:lpstr>Example: Class Student</vt:lpstr>
      <vt:lpstr>Example: Class Student</vt:lpstr>
      <vt:lpstr>Defining a Class</vt:lpstr>
      <vt:lpstr>Instance Variables</vt:lpstr>
      <vt:lpstr>Using Instance Variables Inside the Class Definition</vt:lpstr>
      <vt:lpstr>Creating an Object</vt:lpstr>
      <vt:lpstr>Using public Instance Variables Outside a Class</vt:lpstr>
      <vt:lpstr>Local / Instance Variables</vt:lpstr>
      <vt:lpstr>An Example</vt:lpstr>
      <vt:lpstr>An Example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110-001 Classes</dc:title>
  <dc:creator>Yi Hong</dc:creator>
  <cp:lastModifiedBy>Yi Hong</cp:lastModifiedBy>
  <cp:revision>150</cp:revision>
  <dcterms:created xsi:type="dcterms:W3CDTF">2015-05-17T16:09:22Z</dcterms:created>
  <dcterms:modified xsi:type="dcterms:W3CDTF">2015-05-22T14:02:57Z</dcterms:modified>
</cp:coreProperties>
</file>