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4" r:id="rId3"/>
    <p:sldId id="275" r:id="rId4"/>
    <p:sldId id="266" r:id="rId5"/>
    <p:sldId id="267" r:id="rId6"/>
    <p:sldId id="268" r:id="rId7"/>
    <p:sldId id="276" r:id="rId8"/>
    <p:sldId id="277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9" r:id="rId17"/>
    <p:sldId id="270" r:id="rId18"/>
    <p:sldId id="271" r:id="rId19"/>
    <p:sldId id="272" r:id="rId20"/>
    <p:sldId id="273" r:id="rId21"/>
    <p:sldId id="274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079BF-F0DD-AF41-A750-CEC23C196244}" type="datetimeFigureOut">
              <a:rPr lang="en-US" smtClean="0"/>
              <a:t>6/9/15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4632D-B527-F34A-BA7B-18FAD24A5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009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29BCC-F43D-1E4D-A02E-90E2FDAF669F}" type="datetimeFigureOut">
              <a:rPr lang="en-US" smtClean="0"/>
              <a:t>6/9/15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5FF63-2A70-E247-AED7-4A927D4A4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494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72D9-1462-B948-A844-55020AFB74C5}" type="datetime1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A0A2-2FA3-BF4E-BBF6-62888CC4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0C17-6AEB-6C49-B12A-D3A5158D2E10}" type="datetime1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A0A2-2FA3-BF4E-BBF6-62888CC4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773-064A-5841-854C-D9C337927BBC}" type="datetime1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A0A2-2FA3-BF4E-BBF6-62888CC4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543E-F177-CB41-95C2-0D7673172998}" type="datetime1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A0A2-2FA3-BF4E-BBF6-62888CC4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5785-24AC-0B46-AA11-DEB938A04D09}" type="datetime1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A0A2-2FA3-BF4E-BBF6-62888CC4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D6C4-AFD0-104D-A149-836EEC82DD60}" type="datetime1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A0A2-2FA3-BF4E-BBF6-62888CC4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93879-CF1A-AF43-8701-F0835504AAF3}" type="datetime1">
              <a:rPr lang="en-US" smtClean="0"/>
              <a:t>6/9/15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A0A2-2FA3-BF4E-BBF6-62888CC4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2C34-5876-E542-AF3C-87985B0D28C7}" type="datetime1">
              <a:rPr lang="en-US" smtClean="0"/>
              <a:t>6/9/15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A0A2-2FA3-BF4E-BBF6-62888CC4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240A-F6EA-2449-A4B5-1BD0BF09D6C1}" type="datetime1">
              <a:rPr lang="en-US" smtClean="0"/>
              <a:t>6/9/15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A0A2-2FA3-BF4E-BBF6-62888CC4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8641-FF8E-0B4B-A7CA-0BD54A7AA0FF}" type="datetime1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A0A2-2FA3-BF4E-BBF6-62888CC4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52AA-42B4-6B4B-AD86-A61A4848BD9D}" type="datetime1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A0A2-2FA3-BF4E-BBF6-62888CC4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5C3F1-C83C-1243-B39E-B680CD2BF840}" type="datetime1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8ACFA0A2-2FA3-BF4E-BBF6-62888CC4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Inheritance and Polymorphism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June 09,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18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class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03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Object has several public methods that are inherited by subclasses</a:t>
            </a:r>
          </a:p>
          <a:p>
            <a:endParaRPr lang="en-US" sz="1000" dirty="0" smtClean="0"/>
          </a:p>
          <a:p>
            <a:r>
              <a:rPr lang="en-US" dirty="0" smtClean="0"/>
              <a:t>Two commonly overridden Object methods:</a:t>
            </a:r>
          </a:p>
          <a:p>
            <a:pPr lvl="1"/>
            <a:r>
              <a:rPr lang="en-US" dirty="0" err="1" smtClean="0">
                <a:latin typeface="Consolas" pitchFamily="49" charset="0"/>
              </a:rPr>
              <a:t>toString</a:t>
            </a:r>
            <a:r>
              <a:rPr lang="en-US" dirty="0" smtClean="0">
                <a:latin typeface="Consolas" pitchFamily="49" charset="0"/>
              </a:rPr>
              <a:t>:</a:t>
            </a:r>
          </a:p>
          <a:p>
            <a:pPr lvl="2"/>
            <a:r>
              <a:rPr lang="en-US" dirty="0" smtClean="0"/>
              <a:t>takes no arguments, and returns all the data in an object, packaged into a string</a:t>
            </a:r>
            <a:endParaRPr lang="en-US" dirty="0" smtClean="0"/>
          </a:p>
          <a:p>
            <a:pPr lvl="1"/>
            <a:r>
              <a:rPr lang="en-US" dirty="0">
                <a:latin typeface="Consolas" pitchFamily="49" charset="0"/>
              </a:rPr>
              <a:t>e</a:t>
            </a:r>
            <a:r>
              <a:rPr lang="en-US" dirty="0" smtClean="0">
                <a:latin typeface="Consolas" pitchFamily="49" charset="0"/>
              </a:rPr>
              <a:t>quals</a:t>
            </a:r>
          </a:p>
          <a:p>
            <a:pPr lvl="2"/>
            <a:r>
              <a:rPr lang="en-US" dirty="0" smtClean="0"/>
              <a:t>Compares two objects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9405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Calling </a:t>
            </a:r>
            <a:r>
              <a:rPr lang="en-US" sz="4000" dirty="0" err="1" smtClean="0"/>
              <a:t>System.out.println</a:t>
            </a:r>
            <a:r>
              <a:rPr lang="en-US" sz="4000" dirty="0" smtClean="0"/>
              <a:t>(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There is a version of </a:t>
            </a:r>
            <a:r>
              <a:rPr lang="en-US" dirty="0" err="1" smtClean="0"/>
              <a:t>System.out.println</a:t>
            </a:r>
            <a:r>
              <a:rPr lang="en-US" dirty="0" smtClean="0"/>
              <a:t> that takes an Object as a parameter. What happens if we do this?</a:t>
            </a:r>
          </a:p>
          <a:p>
            <a:pPr>
              <a:lnSpc>
                <a:spcPct val="90000"/>
              </a:lnSpc>
            </a:pPr>
            <a:endParaRPr lang="en-US" sz="1100" dirty="0" smtClean="0"/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r>
              <a:rPr lang="en-US" sz="2200" dirty="0" smtClean="0">
                <a:latin typeface="Consolas" pitchFamily="49" charset="0"/>
              </a:rPr>
              <a:t>Person p = </a:t>
            </a:r>
            <a:r>
              <a:rPr lang="en-US" sz="2200" dirty="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2200" dirty="0" smtClean="0">
                <a:latin typeface="Consolas" pitchFamily="49" charset="0"/>
              </a:rPr>
              <a:t> Person();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r>
              <a:rPr lang="en-US" sz="2200" dirty="0" err="1" smtClean="0">
                <a:latin typeface="Consolas" pitchFamily="49" charset="0"/>
              </a:rPr>
              <a:t>System.out.println</a:t>
            </a:r>
            <a:r>
              <a:rPr lang="en-US" sz="2200" dirty="0" smtClean="0">
                <a:latin typeface="Consolas" pitchFamily="49" charset="0"/>
              </a:rPr>
              <a:t>(p);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11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We get something like: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1100" dirty="0" smtClean="0">
              <a:latin typeface="Consolas" pitchFamily="49" charset="0"/>
            </a:endParaRP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r>
              <a:rPr lang="en-US" sz="2200" dirty="0" smtClean="0">
                <a:latin typeface="Consolas" pitchFamily="49" charset="0"/>
              </a:rPr>
              <a:t>Person@addbf1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11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The class name @ hash code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56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</a:t>
            </a:r>
            <a:r>
              <a:rPr lang="en-US" dirty="0" err="1" smtClean="0">
                <a:latin typeface="Consolas" pitchFamily="49" charset="0"/>
              </a:rPr>
              <a:t>toString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class has a </a:t>
            </a:r>
            <a:r>
              <a:rPr lang="en-US" dirty="0" err="1" smtClean="0">
                <a:latin typeface="Consolas" pitchFamily="49" charset="0"/>
              </a:rPr>
              <a:t>toString</a:t>
            </a:r>
            <a:r>
              <a:rPr lang="en-US" dirty="0" smtClean="0"/>
              <a:t> method, inherited from Object</a:t>
            </a:r>
          </a:p>
          <a:p>
            <a:endParaRPr lang="en-US" sz="1000" dirty="0" smtClean="0"/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solidFill>
                  <a:srgbClr val="941EDF"/>
                </a:solidFill>
                <a:latin typeface="Consolas" pitchFamily="49" charset="0"/>
              </a:rPr>
              <a:t>	public</a:t>
            </a:r>
            <a:r>
              <a:rPr lang="en-US" sz="2400" dirty="0" smtClean="0">
                <a:latin typeface="Consolas" pitchFamily="49" charset="0"/>
              </a:rPr>
              <a:t> String </a:t>
            </a:r>
            <a:r>
              <a:rPr lang="en-US" sz="2400" dirty="0" err="1" smtClean="0">
                <a:latin typeface="Consolas" pitchFamily="49" charset="0"/>
              </a:rPr>
              <a:t>toString</a:t>
            </a:r>
            <a:r>
              <a:rPr lang="en-US" sz="2400" dirty="0" smtClean="0">
                <a:latin typeface="Consolas" pitchFamily="49" charset="0"/>
              </a:rPr>
              <a:t>()</a:t>
            </a:r>
          </a:p>
          <a:p>
            <a:endParaRPr lang="en-US" sz="1000" dirty="0" smtClean="0"/>
          </a:p>
          <a:p>
            <a:r>
              <a:rPr lang="en-US" dirty="0" smtClean="0"/>
              <a:t>Intent is that </a:t>
            </a:r>
            <a:r>
              <a:rPr lang="en-US" dirty="0" err="1" smtClean="0"/>
              <a:t>toString</a:t>
            </a:r>
            <a:r>
              <a:rPr lang="en-US" dirty="0" smtClean="0"/>
              <a:t> be overridden, so subclasses can return a custom String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363356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When We </a:t>
            </a:r>
            <a:r>
              <a:rPr lang="en-US" sz="3600" dirty="0"/>
              <a:t>C</a:t>
            </a:r>
            <a:r>
              <a:rPr lang="en-US" sz="3600" dirty="0" smtClean="0"/>
              <a:t>all </a:t>
            </a:r>
            <a:r>
              <a:rPr lang="en-US" sz="3600" dirty="0" err="1" smtClean="0"/>
              <a:t>System.out.println</a:t>
            </a:r>
            <a:r>
              <a:rPr lang="en-US" sz="3600" dirty="0" smtClean="0"/>
              <a:t>() on an Object…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object’s </a:t>
            </a:r>
            <a:r>
              <a:rPr lang="en-US" dirty="0" err="1" smtClean="0"/>
              <a:t>toString</a:t>
            </a:r>
            <a:r>
              <a:rPr lang="en-US" dirty="0" smtClean="0"/>
              <a:t> method is called</a:t>
            </a:r>
          </a:p>
          <a:p>
            <a:r>
              <a:rPr lang="en-US" dirty="0" smtClean="0"/>
              <a:t>the String that is returned by the </a:t>
            </a:r>
            <a:r>
              <a:rPr lang="en-US" dirty="0" err="1" smtClean="0"/>
              <a:t>toString</a:t>
            </a:r>
            <a:r>
              <a:rPr lang="en-US" dirty="0" smtClean="0"/>
              <a:t> method is printed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3506091"/>
            <a:ext cx="3505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>
                <a:solidFill>
                  <a:srgbClr val="941EDF"/>
                </a:solidFill>
                <a:latin typeface="Consolas" pitchFamily="49" charset="0"/>
              </a:rPr>
              <a:t>class</a:t>
            </a:r>
            <a:r>
              <a:rPr lang="en-US" sz="1400" dirty="0">
                <a:latin typeface="Consolas" pitchFamily="49" charset="0"/>
              </a:rPr>
              <a:t> Person</a:t>
            </a:r>
          </a:p>
          <a:p>
            <a:r>
              <a:rPr lang="en-US" sz="1400" dirty="0">
                <a:latin typeface="Consolas" pitchFamily="49" charset="0"/>
              </a:rPr>
              <a:t>{</a:t>
            </a:r>
          </a:p>
          <a:p>
            <a:r>
              <a:rPr lang="en-US" sz="1400" dirty="0">
                <a:latin typeface="Consolas" pitchFamily="49" charset="0"/>
              </a:rPr>
              <a:t>    </a:t>
            </a:r>
            <a:r>
              <a:rPr lang="en-US" sz="1400" dirty="0">
                <a:solidFill>
                  <a:srgbClr val="941EDF"/>
                </a:solidFill>
                <a:latin typeface="Consolas" pitchFamily="49" charset="0"/>
              </a:rPr>
              <a:t>private</a:t>
            </a:r>
            <a:r>
              <a:rPr lang="en-US" sz="1400" dirty="0">
                <a:latin typeface="Consolas" pitchFamily="49" charset="0"/>
              </a:rPr>
              <a:t> String name;</a:t>
            </a:r>
          </a:p>
          <a:p>
            <a:r>
              <a:rPr lang="en-US" sz="1400" dirty="0">
                <a:latin typeface="Consolas" pitchFamily="49" charset="0"/>
              </a:rPr>
              <a:t>    </a:t>
            </a:r>
            <a:r>
              <a:rPr lang="en-US" sz="1400" dirty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400" dirty="0">
                <a:latin typeface="Consolas" pitchFamily="49" charset="0"/>
              </a:rPr>
              <a:t> Person(String name)</a:t>
            </a:r>
          </a:p>
          <a:p>
            <a:r>
              <a:rPr lang="en-US" sz="1400" dirty="0">
                <a:latin typeface="Consolas" pitchFamily="49" charset="0"/>
              </a:rPr>
              <a:t>    {</a:t>
            </a:r>
          </a:p>
          <a:p>
            <a:r>
              <a:rPr lang="en-US" sz="1400" dirty="0">
                <a:latin typeface="Consolas" pitchFamily="49" charset="0"/>
              </a:rPr>
              <a:t>        </a:t>
            </a:r>
            <a:r>
              <a:rPr lang="en-US" sz="1400" dirty="0" err="1">
                <a:solidFill>
                  <a:srgbClr val="941EDF"/>
                </a:solidFill>
                <a:latin typeface="Consolas" pitchFamily="49" charset="0"/>
              </a:rPr>
              <a:t>this</a:t>
            </a:r>
            <a:r>
              <a:rPr lang="en-US" sz="1400" dirty="0" err="1">
                <a:latin typeface="Consolas" pitchFamily="49" charset="0"/>
              </a:rPr>
              <a:t>.name</a:t>
            </a:r>
            <a:r>
              <a:rPr lang="en-US" sz="1400" dirty="0">
                <a:latin typeface="Consolas" pitchFamily="49" charset="0"/>
              </a:rPr>
              <a:t> = name;</a:t>
            </a:r>
          </a:p>
          <a:p>
            <a:r>
              <a:rPr lang="en-US" sz="1400" dirty="0">
                <a:latin typeface="Consolas" pitchFamily="49" charset="0"/>
              </a:rPr>
              <a:t>    }</a:t>
            </a:r>
          </a:p>
          <a:p>
            <a:r>
              <a:rPr lang="en-US" sz="1400" dirty="0">
                <a:latin typeface="Consolas" pitchFamily="49" charset="0"/>
              </a:rPr>
              <a:t>    </a:t>
            </a:r>
            <a:r>
              <a:rPr lang="en-US" sz="1400" dirty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400" dirty="0">
                <a:latin typeface="Consolas" pitchFamily="49" charset="0"/>
              </a:rPr>
              <a:t> String </a:t>
            </a:r>
            <a:r>
              <a:rPr lang="en-US" sz="1400" dirty="0" err="1">
                <a:latin typeface="Consolas" pitchFamily="49" charset="0"/>
              </a:rPr>
              <a:t>toString</a:t>
            </a:r>
            <a:r>
              <a:rPr lang="en-US" sz="1400" dirty="0">
                <a:latin typeface="Consolas" pitchFamily="49" charset="0"/>
              </a:rPr>
              <a:t>()</a:t>
            </a:r>
          </a:p>
          <a:p>
            <a:r>
              <a:rPr lang="en-US" sz="1400" dirty="0">
                <a:latin typeface="Consolas" pitchFamily="49" charset="0"/>
              </a:rPr>
              <a:t>    {</a:t>
            </a:r>
          </a:p>
          <a:p>
            <a:r>
              <a:rPr lang="en-US" sz="1400" dirty="0">
                <a:latin typeface="Consolas" pitchFamily="49" charset="0"/>
              </a:rPr>
              <a:t>        </a:t>
            </a:r>
            <a:r>
              <a:rPr lang="en-US" sz="1400" dirty="0">
                <a:solidFill>
                  <a:srgbClr val="941EDF"/>
                </a:solidFill>
                <a:latin typeface="Consolas" pitchFamily="49" charset="0"/>
              </a:rPr>
              <a:t>return</a:t>
            </a:r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>
                <a:solidFill>
                  <a:srgbClr val="00CB00"/>
                </a:solidFill>
                <a:latin typeface="Consolas" pitchFamily="49" charset="0"/>
              </a:rPr>
              <a:t>"Name: " </a:t>
            </a:r>
            <a:r>
              <a:rPr lang="en-US" sz="1400" dirty="0">
                <a:latin typeface="Consolas" pitchFamily="49" charset="0"/>
              </a:rPr>
              <a:t>+ name;</a:t>
            </a:r>
          </a:p>
          <a:p>
            <a:r>
              <a:rPr lang="en-US" sz="1400" dirty="0">
                <a:latin typeface="Consolas" pitchFamily="49" charset="0"/>
              </a:rPr>
              <a:t>    }</a:t>
            </a:r>
          </a:p>
          <a:p>
            <a:r>
              <a:rPr lang="en-US" sz="1400" dirty="0">
                <a:latin typeface="Consolas" pitchFamily="49" charset="0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40225" y="3521270"/>
            <a:ext cx="4346575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>
                <a:solidFill>
                  <a:srgbClr val="941EDF"/>
                </a:solidFill>
                <a:latin typeface="Consolas" pitchFamily="49" charset="0"/>
              </a:rPr>
              <a:t>class</a:t>
            </a:r>
            <a:r>
              <a:rPr lang="en-US" sz="1400" dirty="0">
                <a:latin typeface="Consolas" pitchFamily="49" charset="0"/>
              </a:rPr>
              <a:t> Test</a:t>
            </a:r>
          </a:p>
          <a:p>
            <a:r>
              <a:rPr lang="en-US" sz="1400" dirty="0">
                <a:latin typeface="Consolas" pitchFamily="49" charset="0"/>
              </a:rPr>
              <a:t>{</a:t>
            </a:r>
          </a:p>
          <a:p>
            <a:r>
              <a:rPr lang="en-US" sz="1400" dirty="0">
                <a:solidFill>
                  <a:srgbClr val="941EDF"/>
                </a:solidFill>
                <a:latin typeface="Consolas" pitchFamily="49" charset="0"/>
              </a:rPr>
              <a:t>    public static void</a:t>
            </a:r>
            <a:r>
              <a:rPr lang="en-US" sz="1400" dirty="0">
                <a:latin typeface="Consolas" pitchFamily="49" charset="0"/>
              </a:rPr>
              <a:t> main(String[] </a:t>
            </a:r>
            <a:r>
              <a:rPr lang="en-US" sz="1400" dirty="0" err="1">
                <a:latin typeface="Consolas" pitchFamily="49" charset="0"/>
              </a:rPr>
              <a:t>args</a:t>
            </a:r>
            <a:r>
              <a:rPr lang="en-US" sz="1400" dirty="0">
                <a:latin typeface="Consolas" pitchFamily="49" charset="0"/>
              </a:rPr>
              <a:t>)</a:t>
            </a:r>
          </a:p>
          <a:p>
            <a:r>
              <a:rPr lang="en-US" sz="1400" dirty="0">
                <a:latin typeface="Consolas" pitchFamily="49" charset="0"/>
              </a:rPr>
              <a:t>    {</a:t>
            </a:r>
          </a:p>
          <a:p>
            <a:r>
              <a:rPr lang="en-US" sz="1400" dirty="0">
                <a:latin typeface="Consolas" pitchFamily="49" charset="0"/>
              </a:rPr>
              <a:t>        Person per = new Person(</a:t>
            </a:r>
            <a:r>
              <a:rPr lang="en-US" sz="1400" dirty="0">
                <a:solidFill>
                  <a:srgbClr val="00CB00"/>
                </a:solidFill>
                <a:latin typeface="Consolas" pitchFamily="49" charset="0"/>
              </a:rPr>
              <a:t>"</a:t>
            </a:r>
            <a:r>
              <a:rPr lang="en-US" sz="1400" dirty="0" err="1">
                <a:solidFill>
                  <a:srgbClr val="00CB00"/>
                </a:solidFill>
                <a:latin typeface="Consolas" pitchFamily="49" charset="0"/>
              </a:rPr>
              <a:t>Apu</a:t>
            </a:r>
            <a:r>
              <a:rPr lang="en-US" sz="1400" dirty="0">
                <a:solidFill>
                  <a:srgbClr val="00CB00"/>
                </a:solidFill>
                <a:latin typeface="Consolas" pitchFamily="49" charset="0"/>
              </a:rPr>
              <a:t>"</a:t>
            </a:r>
            <a:r>
              <a:rPr lang="en-US" sz="1400" dirty="0">
                <a:latin typeface="Consolas" pitchFamily="49" charset="0"/>
              </a:rPr>
              <a:t>);</a:t>
            </a:r>
          </a:p>
          <a:p>
            <a:r>
              <a:rPr lang="en-US" sz="1400" dirty="0">
                <a:latin typeface="Consolas" pitchFamily="49" charset="0"/>
              </a:rPr>
              <a:t>        </a:t>
            </a:r>
            <a:r>
              <a:rPr lang="en-US" sz="1400" dirty="0" err="1">
                <a:latin typeface="Consolas" pitchFamily="49" charset="0"/>
              </a:rPr>
              <a:t>System.out.println</a:t>
            </a:r>
            <a:r>
              <a:rPr lang="en-US" sz="1400" dirty="0">
                <a:latin typeface="Consolas" pitchFamily="49" charset="0"/>
              </a:rPr>
              <a:t>(per);</a:t>
            </a:r>
          </a:p>
          <a:p>
            <a:r>
              <a:rPr lang="en-US" sz="1400" dirty="0">
                <a:latin typeface="Consolas" pitchFamily="49" charset="0"/>
              </a:rPr>
              <a:t>    }</a:t>
            </a:r>
          </a:p>
          <a:p>
            <a:r>
              <a:rPr lang="en-US" sz="1400" dirty="0">
                <a:latin typeface="Consolas" pitchFamily="49" charset="0"/>
              </a:rPr>
              <a:t>}</a:t>
            </a:r>
          </a:p>
          <a:p>
            <a:endParaRPr lang="en-US" sz="1400" dirty="0">
              <a:latin typeface="Consolas" pitchFamily="49" charset="0"/>
            </a:endParaRPr>
          </a:p>
          <a:p>
            <a:r>
              <a:rPr lang="en-US" sz="1400" i="1" dirty="0">
                <a:latin typeface="Consolas" pitchFamily="49" charset="0"/>
              </a:rPr>
              <a:t>Output:</a:t>
            </a:r>
          </a:p>
          <a:p>
            <a:endParaRPr lang="en-US" sz="1400" dirty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Person@addbf1</a:t>
            </a:r>
          </a:p>
          <a:p>
            <a:r>
              <a:rPr lang="en-US" sz="1400" dirty="0">
                <a:latin typeface="Consolas" pitchFamily="49" charset="0"/>
              </a:rPr>
              <a:t>Name: </a:t>
            </a:r>
            <a:r>
              <a:rPr lang="en-US" sz="1400" dirty="0" err="1">
                <a:latin typeface="Consolas" pitchFamily="49" charset="0"/>
              </a:rPr>
              <a:t>Apu</a:t>
            </a:r>
            <a:endParaRPr lang="en-US" sz="14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55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725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If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H</a:t>
            </a:r>
            <a:r>
              <a:rPr lang="en-US" dirty="0" smtClean="0"/>
              <a:t>ave a Derived </a:t>
            </a:r>
            <a:r>
              <a:rPr lang="en-US" dirty="0"/>
              <a:t>C</a:t>
            </a:r>
            <a:r>
              <a:rPr lang="en-US" dirty="0" smtClean="0"/>
              <a:t>lass?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(Assume the Person class has a </a:t>
            </a:r>
            <a:r>
              <a:rPr lang="en-US" sz="1500" dirty="0" err="1" smtClean="0">
                <a:latin typeface="Consolas" pitchFamily="49" charset="0"/>
              </a:rPr>
              <a:t>getName</a:t>
            </a:r>
            <a:r>
              <a:rPr lang="en-US" sz="1500" dirty="0" smtClean="0">
                <a:latin typeface="Consolas" pitchFamily="49" charset="0"/>
              </a:rPr>
              <a:t> method)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5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500" dirty="0" smtClean="0">
                <a:latin typeface="Consolas" pitchFamily="49" charset="0"/>
              </a:rPr>
              <a:t> </a:t>
            </a:r>
            <a:r>
              <a:rPr lang="en-US" sz="1500" dirty="0" smtClean="0">
                <a:solidFill>
                  <a:srgbClr val="941EDF"/>
                </a:solidFill>
                <a:latin typeface="Consolas" pitchFamily="49" charset="0"/>
              </a:rPr>
              <a:t>class</a:t>
            </a:r>
            <a:r>
              <a:rPr lang="en-US" sz="1500" dirty="0" smtClean="0">
                <a:latin typeface="Consolas" pitchFamily="49" charset="0"/>
              </a:rPr>
              <a:t> Student </a:t>
            </a:r>
            <a:r>
              <a:rPr lang="en-US" sz="1500" dirty="0" smtClean="0">
                <a:solidFill>
                  <a:srgbClr val="941EDF"/>
                </a:solidFill>
                <a:latin typeface="Consolas" pitchFamily="49" charset="0"/>
              </a:rPr>
              <a:t>extends</a:t>
            </a:r>
            <a:r>
              <a:rPr lang="en-US" sz="1500" dirty="0" smtClean="0">
                <a:latin typeface="Consolas" pitchFamily="49" charset="0"/>
              </a:rPr>
              <a:t> Person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    </a:t>
            </a:r>
            <a:r>
              <a:rPr lang="en-US" sz="1500" dirty="0" smtClean="0">
                <a:solidFill>
                  <a:srgbClr val="941EDF"/>
                </a:solidFill>
                <a:latin typeface="Consolas" pitchFamily="49" charset="0"/>
              </a:rPr>
              <a:t>private</a:t>
            </a:r>
            <a:r>
              <a:rPr lang="en-US" sz="1500" dirty="0" smtClean="0">
                <a:latin typeface="Consolas" pitchFamily="49" charset="0"/>
              </a:rPr>
              <a:t> </a:t>
            </a:r>
            <a:r>
              <a:rPr lang="en-US" sz="15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500" dirty="0" smtClean="0">
                <a:latin typeface="Consolas" pitchFamily="49" charset="0"/>
              </a:rPr>
              <a:t> id;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    </a:t>
            </a:r>
            <a:r>
              <a:rPr lang="en-US" sz="15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500" dirty="0" smtClean="0">
                <a:latin typeface="Consolas" pitchFamily="49" charset="0"/>
              </a:rPr>
              <a:t> Student(String name, </a:t>
            </a:r>
            <a:r>
              <a:rPr lang="en-US" sz="15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500" dirty="0" smtClean="0">
                <a:latin typeface="Consolas" pitchFamily="49" charset="0"/>
              </a:rPr>
              <a:t> id)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        </a:t>
            </a:r>
            <a:r>
              <a:rPr lang="en-US" sz="1500" dirty="0" smtClean="0">
                <a:solidFill>
                  <a:srgbClr val="941EDF"/>
                </a:solidFill>
                <a:latin typeface="Consolas" pitchFamily="49" charset="0"/>
              </a:rPr>
              <a:t>super</a:t>
            </a:r>
            <a:r>
              <a:rPr lang="en-US" sz="1500" dirty="0" smtClean="0">
                <a:latin typeface="Consolas" pitchFamily="49" charset="0"/>
              </a:rPr>
              <a:t>(name);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        </a:t>
            </a:r>
            <a:r>
              <a:rPr lang="en-US" sz="1500" dirty="0" err="1" smtClean="0">
                <a:solidFill>
                  <a:srgbClr val="941EDF"/>
                </a:solidFill>
                <a:latin typeface="Consolas" pitchFamily="49" charset="0"/>
              </a:rPr>
              <a:t>this</a:t>
            </a:r>
            <a:r>
              <a:rPr lang="en-US" sz="1500" dirty="0" err="1" smtClean="0">
                <a:latin typeface="Consolas" pitchFamily="49" charset="0"/>
              </a:rPr>
              <a:t>.id</a:t>
            </a:r>
            <a:r>
              <a:rPr lang="en-US" sz="1500" dirty="0" smtClean="0">
                <a:latin typeface="Consolas" pitchFamily="49" charset="0"/>
              </a:rPr>
              <a:t> = id;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    </a:t>
            </a:r>
            <a:r>
              <a:rPr lang="en-US" sz="15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500" dirty="0" smtClean="0">
                <a:latin typeface="Consolas" pitchFamily="49" charset="0"/>
              </a:rPr>
              <a:t> String </a:t>
            </a:r>
            <a:r>
              <a:rPr lang="en-US" sz="1500" dirty="0" err="1" smtClean="0">
                <a:latin typeface="Consolas" pitchFamily="49" charset="0"/>
              </a:rPr>
              <a:t>toString</a:t>
            </a:r>
            <a:r>
              <a:rPr lang="en-US" sz="1500" dirty="0" smtClean="0">
                <a:latin typeface="Consolas" pitchFamily="49" charset="0"/>
              </a:rPr>
              <a:t>()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        </a:t>
            </a:r>
            <a:r>
              <a:rPr lang="en-US" sz="1500" dirty="0" smtClean="0">
                <a:solidFill>
                  <a:srgbClr val="941EDF"/>
                </a:solidFill>
                <a:latin typeface="Consolas" pitchFamily="49" charset="0"/>
              </a:rPr>
              <a:t>return</a:t>
            </a:r>
            <a:r>
              <a:rPr lang="en-US" sz="1500" dirty="0" smtClean="0">
                <a:latin typeface="Consolas" pitchFamily="49" charset="0"/>
              </a:rPr>
              <a:t> </a:t>
            </a:r>
            <a:r>
              <a:rPr lang="en-US" sz="1500" dirty="0" smtClean="0">
                <a:solidFill>
                  <a:srgbClr val="00CB00"/>
                </a:solidFill>
                <a:latin typeface="Consolas" pitchFamily="49" charset="0"/>
              </a:rPr>
              <a:t>"Name: " </a:t>
            </a:r>
            <a:r>
              <a:rPr lang="en-US" sz="1500" dirty="0" smtClean="0">
                <a:latin typeface="Consolas" pitchFamily="49" charset="0"/>
              </a:rPr>
              <a:t>+ </a:t>
            </a:r>
            <a:r>
              <a:rPr lang="en-US" sz="1500" dirty="0" err="1" smtClean="0">
                <a:latin typeface="Consolas" pitchFamily="49" charset="0"/>
              </a:rPr>
              <a:t>getName</a:t>
            </a:r>
            <a:r>
              <a:rPr lang="en-US" sz="1500" dirty="0" smtClean="0">
                <a:latin typeface="Consolas" pitchFamily="49" charset="0"/>
              </a:rPr>
              <a:t>() + </a:t>
            </a:r>
            <a:r>
              <a:rPr lang="en-US" sz="1500" dirty="0" smtClean="0">
                <a:solidFill>
                  <a:srgbClr val="00CB00"/>
                </a:solidFill>
                <a:latin typeface="Consolas" pitchFamily="49" charset="0"/>
              </a:rPr>
              <a:t>", ID: "</a:t>
            </a:r>
            <a:r>
              <a:rPr lang="en-US" sz="1500" dirty="0" smtClean="0">
                <a:latin typeface="Consolas" pitchFamily="49" charset="0"/>
              </a:rPr>
              <a:t> + id;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5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500" dirty="0" smtClean="0">
                <a:latin typeface="Consolas" pitchFamily="49" charset="0"/>
              </a:rPr>
              <a:t> </a:t>
            </a:r>
            <a:r>
              <a:rPr lang="en-US" sz="1500" dirty="0" smtClean="0">
                <a:solidFill>
                  <a:srgbClr val="941EDF"/>
                </a:solidFill>
                <a:latin typeface="Consolas" pitchFamily="49" charset="0"/>
              </a:rPr>
              <a:t>class</a:t>
            </a:r>
            <a:r>
              <a:rPr lang="en-US" sz="1500" dirty="0" smtClean="0">
                <a:latin typeface="Consolas" pitchFamily="49" charset="0"/>
              </a:rPr>
              <a:t> Test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solidFill>
                  <a:srgbClr val="941EDF"/>
                </a:solidFill>
                <a:latin typeface="Consolas" pitchFamily="49" charset="0"/>
              </a:rPr>
              <a:t>    public static void</a:t>
            </a:r>
            <a:r>
              <a:rPr lang="en-US" sz="1500" dirty="0" smtClean="0">
                <a:latin typeface="Consolas" pitchFamily="49" charset="0"/>
              </a:rPr>
              <a:t> main(String[] </a:t>
            </a:r>
            <a:r>
              <a:rPr lang="en-US" sz="1500" dirty="0" err="1" smtClean="0">
                <a:latin typeface="Consolas" pitchFamily="49" charset="0"/>
              </a:rPr>
              <a:t>args</a:t>
            </a:r>
            <a:r>
              <a:rPr lang="en-US" sz="1500" dirty="0" smtClean="0">
                <a:latin typeface="Consolas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        Student </a:t>
            </a:r>
            <a:r>
              <a:rPr lang="en-US" sz="1500" dirty="0" err="1" smtClean="0">
                <a:latin typeface="Consolas" pitchFamily="49" charset="0"/>
              </a:rPr>
              <a:t>std</a:t>
            </a:r>
            <a:r>
              <a:rPr lang="en-US" sz="1500" dirty="0" smtClean="0">
                <a:latin typeface="Consolas" pitchFamily="49" charset="0"/>
              </a:rPr>
              <a:t> = new Student(</a:t>
            </a:r>
            <a:r>
              <a:rPr lang="en-US" sz="1500" dirty="0" smtClean="0">
                <a:solidFill>
                  <a:srgbClr val="00CB00"/>
                </a:solidFill>
                <a:latin typeface="Consolas" pitchFamily="49" charset="0"/>
              </a:rPr>
              <a:t>"</a:t>
            </a:r>
            <a:r>
              <a:rPr lang="en-US" sz="1500" dirty="0" err="1" smtClean="0">
                <a:solidFill>
                  <a:srgbClr val="00CB00"/>
                </a:solidFill>
                <a:latin typeface="Consolas" pitchFamily="49" charset="0"/>
              </a:rPr>
              <a:t>Apu</a:t>
            </a:r>
            <a:r>
              <a:rPr lang="en-US" sz="1500" dirty="0" smtClean="0">
                <a:solidFill>
                  <a:srgbClr val="00CB00"/>
                </a:solidFill>
                <a:latin typeface="Consolas" pitchFamily="49" charset="0"/>
              </a:rPr>
              <a:t>"</a:t>
            </a:r>
            <a:r>
              <a:rPr lang="en-US" sz="1500" dirty="0" smtClean="0">
                <a:latin typeface="Consolas" pitchFamily="49" charset="0"/>
              </a:rPr>
              <a:t>, 17832);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        </a:t>
            </a:r>
            <a:r>
              <a:rPr lang="en-US" sz="1500" dirty="0" err="1" smtClean="0">
                <a:latin typeface="Consolas" pitchFamily="49" charset="0"/>
              </a:rPr>
              <a:t>System.out.println</a:t>
            </a:r>
            <a:r>
              <a:rPr lang="en-US" sz="1500" dirty="0" smtClean="0">
                <a:latin typeface="Consolas" pitchFamily="49" charset="0"/>
              </a:rPr>
              <a:t>(</a:t>
            </a:r>
            <a:r>
              <a:rPr lang="en-US" sz="1500" dirty="0" err="1" smtClean="0">
                <a:latin typeface="Consolas" pitchFamily="49" charset="0"/>
              </a:rPr>
              <a:t>std</a:t>
            </a:r>
            <a:r>
              <a:rPr lang="en-US" sz="15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5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500" dirty="0" smtClean="0">
              <a:latin typeface="Consolas" pitchFamily="49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93970" y="4800600"/>
            <a:ext cx="2470150" cy="708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i="1" dirty="0">
                <a:latin typeface="Calibri" pitchFamily="34" charset="0"/>
              </a:rPr>
              <a:t>Output</a:t>
            </a:r>
            <a:r>
              <a:rPr lang="en-US" dirty="0">
                <a:latin typeface="Calibri" pitchFamily="34" charset="0"/>
              </a:rPr>
              <a:t>:</a:t>
            </a:r>
          </a:p>
          <a:p>
            <a:r>
              <a:rPr lang="en-US" dirty="0">
                <a:latin typeface="Calibri" pitchFamily="34" charset="0"/>
              </a:rPr>
              <a:t>Name: </a:t>
            </a:r>
            <a:r>
              <a:rPr lang="en-US" dirty="0" err="1">
                <a:latin typeface="Calibri" pitchFamily="34" charset="0"/>
              </a:rPr>
              <a:t>Apu</a:t>
            </a:r>
            <a:r>
              <a:rPr lang="en-US" dirty="0">
                <a:latin typeface="Calibri" pitchFamily="34" charset="0"/>
              </a:rPr>
              <a:t>, ID: 17832</a:t>
            </a:r>
          </a:p>
        </p:txBody>
      </p:sp>
    </p:spTree>
    <p:extLst>
      <p:ext uri="{BB962C8B-B14F-4D97-AF65-F5344CB8AC3E}">
        <p14:creationId xmlns:p14="http://schemas.microsoft.com/office/powerpoint/2010/main" val="399493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69327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If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H</a:t>
            </a:r>
            <a:r>
              <a:rPr lang="en-US" dirty="0" smtClean="0"/>
              <a:t>ave a Derived </a:t>
            </a:r>
            <a:r>
              <a:rPr lang="en-US" dirty="0"/>
              <a:t>C</a:t>
            </a:r>
            <a:r>
              <a:rPr lang="en-US" dirty="0" smtClean="0"/>
              <a:t>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/>
              <a:t>Would this compile?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400" dirty="0" smtClean="0">
              <a:latin typeface="Consolas" pitchFamily="49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class</a:t>
            </a:r>
            <a:r>
              <a:rPr lang="en-US" sz="1600" dirty="0" smtClean="0">
                <a:latin typeface="Consolas" pitchFamily="49" charset="0"/>
              </a:rPr>
              <a:t> Test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</a:rPr>
              <a:t>    public static void</a:t>
            </a:r>
            <a:r>
              <a:rPr lang="en-US" sz="1600" dirty="0" smtClean="0">
                <a:latin typeface="Consolas" pitchFamily="49" charset="0"/>
              </a:rPr>
              <a:t> main(String[] </a:t>
            </a:r>
            <a:r>
              <a:rPr lang="en-US" sz="1600" dirty="0" err="1" smtClean="0">
                <a:latin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</a:rPr>
              <a:t>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{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    Person per = new Student(</a:t>
            </a:r>
            <a:r>
              <a:rPr lang="en-US" sz="1600" dirty="0" smtClean="0">
                <a:solidFill>
                  <a:srgbClr val="00CB00"/>
                </a:solidFill>
                <a:latin typeface="Consolas" pitchFamily="49" charset="0"/>
              </a:rPr>
              <a:t>"</a:t>
            </a:r>
            <a:r>
              <a:rPr lang="en-US" sz="1600" dirty="0" err="1" smtClean="0">
                <a:solidFill>
                  <a:srgbClr val="00CB00"/>
                </a:solidFill>
                <a:latin typeface="Consolas" pitchFamily="49" charset="0"/>
              </a:rPr>
              <a:t>Apu</a:t>
            </a:r>
            <a:r>
              <a:rPr lang="en-US" sz="1600" dirty="0" smtClean="0">
                <a:solidFill>
                  <a:srgbClr val="00CB00"/>
                </a:solidFill>
                <a:latin typeface="Consolas" pitchFamily="49" charset="0"/>
              </a:rPr>
              <a:t>"</a:t>
            </a:r>
            <a:r>
              <a:rPr lang="en-US" sz="1600" dirty="0" smtClean="0">
                <a:latin typeface="Consolas" pitchFamily="49" charset="0"/>
              </a:rPr>
              <a:t>, 17832);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    </a:t>
            </a:r>
            <a:r>
              <a:rPr lang="en-US" sz="1600" dirty="0" err="1" smtClean="0">
                <a:latin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</a:rPr>
              <a:t>(per);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    }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/>
              <a:t>Yes. What is the output?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1100" dirty="0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/>
              <a:t>Automatically calls Student’s </a:t>
            </a:r>
            <a:r>
              <a:rPr lang="en-US" sz="2800" dirty="0" err="1" smtClean="0"/>
              <a:t>toString</a:t>
            </a:r>
            <a:r>
              <a:rPr lang="en-US" sz="2800" dirty="0" smtClean="0"/>
              <a:t> method because </a:t>
            </a:r>
            <a:r>
              <a:rPr lang="en-US" sz="2800" i="1" dirty="0" smtClean="0"/>
              <a:t>per</a:t>
            </a:r>
            <a:r>
              <a:rPr lang="en-US" sz="2800" dirty="0" smtClean="0"/>
              <a:t> is of type Student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05759" y="4217987"/>
            <a:ext cx="2470150" cy="708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i="1">
                <a:latin typeface="Calibri" pitchFamily="34" charset="0"/>
              </a:rPr>
              <a:t>Output</a:t>
            </a:r>
            <a:r>
              <a:rPr lang="en-US">
                <a:latin typeface="Calibri" pitchFamily="34" charset="0"/>
              </a:rPr>
              <a:t>:</a:t>
            </a:r>
          </a:p>
          <a:p>
            <a:r>
              <a:rPr lang="en-US">
                <a:latin typeface="Calibri" pitchFamily="34" charset="0"/>
              </a:rPr>
              <a:t>Name: Apu, ID: 17832</a:t>
            </a:r>
          </a:p>
        </p:txBody>
      </p:sp>
    </p:spTree>
    <p:extLst>
      <p:ext uri="{BB962C8B-B14F-4D97-AF65-F5344CB8AC3E}">
        <p14:creationId xmlns:p14="http://schemas.microsoft.com/office/powerpoint/2010/main" val="1991381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try:</a:t>
            </a:r>
          </a:p>
          <a:p>
            <a:pPr>
              <a:buFont typeface="Wingdings 2" charset="0"/>
              <a:buNone/>
            </a:pPr>
            <a:endParaRPr lang="en-US" sz="2000" dirty="0">
              <a:solidFill>
                <a:srgbClr val="941EDF"/>
              </a:solidFill>
              <a:latin typeface="Consolas" charset="0"/>
            </a:endParaRPr>
          </a:p>
          <a:p>
            <a:pPr>
              <a:buFont typeface="Wingdings 2" charset="0"/>
              <a:buNone/>
            </a:pPr>
            <a:r>
              <a:rPr lang="en-US" sz="2000" dirty="0">
                <a:solidFill>
                  <a:srgbClr val="941EDF"/>
                </a:solidFill>
                <a:latin typeface="Consolas" charset="0"/>
              </a:rPr>
              <a:t>public</a:t>
            </a:r>
            <a:r>
              <a:rPr lang="en-US" sz="2000" dirty="0">
                <a:latin typeface="Consolas" charset="0"/>
              </a:rPr>
              <a:t> </a:t>
            </a:r>
            <a:r>
              <a:rPr lang="en-US" sz="2000" dirty="0" err="1">
                <a:solidFill>
                  <a:srgbClr val="941EDF"/>
                </a:solidFill>
                <a:latin typeface="Consolas" charset="0"/>
              </a:rPr>
              <a:t>boolean</a:t>
            </a:r>
            <a:r>
              <a:rPr lang="en-US" sz="2000" dirty="0">
                <a:latin typeface="Consolas" charset="0"/>
              </a:rPr>
              <a:t> equals(Student </a:t>
            </a:r>
            <a:r>
              <a:rPr lang="en-US" sz="2000" dirty="0" err="1">
                <a:latin typeface="Consolas" charset="0"/>
              </a:rPr>
              <a:t>std</a:t>
            </a:r>
            <a:r>
              <a:rPr lang="en-US" sz="2000" dirty="0">
                <a:latin typeface="Consolas" charset="0"/>
              </a:rPr>
              <a:t>)</a:t>
            </a:r>
          </a:p>
          <a:p>
            <a:pPr>
              <a:buFont typeface="Wingdings 2" charset="0"/>
              <a:buNone/>
            </a:pPr>
            <a:r>
              <a:rPr lang="en-US" sz="2000" dirty="0">
                <a:latin typeface="Consolas" charset="0"/>
              </a:rPr>
              <a:t>{</a:t>
            </a:r>
          </a:p>
          <a:p>
            <a:pPr>
              <a:buFont typeface="Wingdings 2" charset="0"/>
              <a:buNone/>
            </a:pPr>
            <a:r>
              <a:rPr lang="en-US" sz="2000" dirty="0">
                <a:latin typeface="Consolas" charset="0"/>
              </a:rPr>
              <a:t>    </a:t>
            </a:r>
            <a:r>
              <a:rPr lang="en-US" sz="2000" dirty="0">
                <a:solidFill>
                  <a:srgbClr val="941EDF"/>
                </a:solidFill>
                <a:latin typeface="Consolas" charset="0"/>
              </a:rPr>
              <a:t>return</a:t>
            </a:r>
            <a:r>
              <a:rPr lang="en-US" sz="2000" dirty="0">
                <a:latin typeface="Consolas" charset="0"/>
              </a:rPr>
              <a:t> (</a:t>
            </a:r>
            <a:r>
              <a:rPr lang="en-US" sz="2000" dirty="0" err="1">
                <a:solidFill>
                  <a:srgbClr val="941EDF"/>
                </a:solidFill>
                <a:latin typeface="Consolas" charset="0"/>
              </a:rPr>
              <a:t>this</a:t>
            </a:r>
            <a:r>
              <a:rPr lang="en-US" sz="2000" dirty="0" err="1">
                <a:latin typeface="Consolas" charset="0"/>
              </a:rPr>
              <a:t>.id</a:t>
            </a:r>
            <a:r>
              <a:rPr lang="en-US" sz="2000" dirty="0">
                <a:latin typeface="Consolas" charset="0"/>
              </a:rPr>
              <a:t> == </a:t>
            </a:r>
            <a:r>
              <a:rPr lang="en-US" sz="2000" dirty="0" err="1">
                <a:latin typeface="Consolas" charset="0"/>
              </a:rPr>
              <a:t>std.id</a:t>
            </a:r>
            <a:r>
              <a:rPr lang="en-US" sz="2000" dirty="0">
                <a:latin typeface="Consolas" charset="0"/>
              </a:rPr>
              <a:t>);</a:t>
            </a:r>
          </a:p>
          <a:p>
            <a:pPr>
              <a:buFont typeface="Wingdings 2" charset="0"/>
              <a:buNone/>
            </a:pPr>
            <a:r>
              <a:rPr lang="en-US" sz="2000" dirty="0">
                <a:latin typeface="Consolas" charset="0"/>
              </a:rPr>
              <a:t>}</a:t>
            </a:r>
          </a:p>
          <a:p>
            <a:pPr>
              <a:buFont typeface="Wingdings 2" charset="0"/>
              <a:buNone/>
            </a:pPr>
            <a:endParaRPr lang="en-US" sz="2000" dirty="0">
              <a:latin typeface="Consolas" charset="0"/>
            </a:endParaRPr>
          </a:p>
          <a:p>
            <a:r>
              <a:rPr lang="en-US" dirty="0"/>
              <a:t>However, we really want to be able to test if two Objects are equal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The </a:t>
            </a:r>
            <a:r>
              <a:rPr lang="en-US" dirty="0" smtClean="0">
                <a:latin typeface="Consolas" pitchFamily="49" charset="0"/>
                <a:ea typeface="+mj-ea"/>
              </a:rPr>
              <a:t>equals</a:t>
            </a:r>
            <a:r>
              <a:rPr lang="en-US" dirty="0" smtClean="0">
                <a:ea typeface="+mj-ea"/>
              </a:rPr>
              <a:t> method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5456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Lucida Sans Unicode" charset="0"/>
              </a:rPr>
              <a:t>Object has an </a:t>
            </a:r>
            <a:r>
              <a:rPr lang="en-US" sz="2800" dirty="0">
                <a:latin typeface="Consolas" charset="0"/>
              </a:rPr>
              <a:t>equals</a:t>
            </a:r>
            <a:r>
              <a:rPr lang="en-US" sz="2800" dirty="0">
                <a:latin typeface="Lucida Sans Unicode" charset="0"/>
              </a:rPr>
              <a:t> method</a:t>
            </a:r>
          </a:p>
          <a:p>
            <a:pPr lvl="1"/>
            <a:r>
              <a:rPr lang="en-US" sz="2400" dirty="0">
                <a:latin typeface="Lucida Sans Unicode" charset="0"/>
              </a:rPr>
              <a:t>Subclasses should override it</a:t>
            </a:r>
          </a:p>
          <a:p>
            <a:pPr>
              <a:buFont typeface="Wingdings 2" charset="0"/>
              <a:buNone/>
            </a:pPr>
            <a:endParaRPr lang="en-US" sz="2000" dirty="0">
              <a:solidFill>
                <a:srgbClr val="941EDF"/>
              </a:solidFill>
              <a:latin typeface="Consolas" charset="0"/>
            </a:endParaRPr>
          </a:p>
          <a:p>
            <a:pPr>
              <a:buFont typeface="Wingdings 2" charset="0"/>
              <a:buNone/>
            </a:pPr>
            <a:r>
              <a:rPr lang="en-US" sz="2000" dirty="0">
                <a:solidFill>
                  <a:srgbClr val="941EDF"/>
                </a:solidFill>
                <a:latin typeface="Consolas" charset="0"/>
              </a:rPr>
              <a:t>public</a:t>
            </a:r>
            <a:r>
              <a:rPr lang="en-US" sz="2000" dirty="0">
                <a:latin typeface="Consolas" charset="0"/>
              </a:rPr>
              <a:t> </a:t>
            </a:r>
            <a:r>
              <a:rPr lang="en-US" sz="2000" dirty="0" err="1">
                <a:solidFill>
                  <a:srgbClr val="941EDF"/>
                </a:solidFill>
                <a:latin typeface="Consolas" charset="0"/>
              </a:rPr>
              <a:t>boolean</a:t>
            </a:r>
            <a:r>
              <a:rPr lang="en-US" sz="2000" dirty="0">
                <a:latin typeface="Consolas" charset="0"/>
              </a:rPr>
              <a:t> equals(Object </a:t>
            </a:r>
            <a:r>
              <a:rPr lang="en-US" sz="2000" dirty="0" err="1">
                <a:latin typeface="Consolas" charset="0"/>
              </a:rPr>
              <a:t>obj</a:t>
            </a:r>
            <a:r>
              <a:rPr lang="en-US" sz="2000" dirty="0">
                <a:latin typeface="Consolas" charset="0"/>
              </a:rPr>
              <a:t>)</a:t>
            </a:r>
          </a:p>
          <a:p>
            <a:pPr>
              <a:buFont typeface="Wingdings 2" charset="0"/>
              <a:buNone/>
            </a:pPr>
            <a:r>
              <a:rPr lang="en-US" sz="2000" dirty="0">
                <a:latin typeface="Consolas" charset="0"/>
              </a:rPr>
              <a:t>{</a:t>
            </a:r>
          </a:p>
          <a:p>
            <a:pPr>
              <a:buFont typeface="Wingdings 2" charset="0"/>
              <a:buNone/>
            </a:pPr>
            <a:r>
              <a:rPr lang="en-US" sz="2000" dirty="0">
                <a:latin typeface="Consolas" charset="0"/>
              </a:rPr>
              <a:t>    </a:t>
            </a:r>
            <a:r>
              <a:rPr lang="en-US" sz="2000" dirty="0">
                <a:solidFill>
                  <a:srgbClr val="941EDF"/>
                </a:solidFill>
                <a:latin typeface="Consolas" charset="0"/>
              </a:rPr>
              <a:t>return</a:t>
            </a:r>
            <a:r>
              <a:rPr lang="en-US" sz="2000" dirty="0">
                <a:latin typeface="Consolas" charset="0"/>
              </a:rPr>
              <a:t> (</a:t>
            </a:r>
            <a:r>
              <a:rPr lang="en-US" sz="2000" dirty="0">
                <a:solidFill>
                  <a:srgbClr val="941EDF"/>
                </a:solidFill>
                <a:latin typeface="Consolas" charset="0"/>
              </a:rPr>
              <a:t>this</a:t>
            </a:r>
            <a:r>
              <a:rPr lang="en-US" sz="2000" dirty="0">
                <a:latin typeface="Consolas" charset="0"/>
              </a:rPr>
              <a:t> == </a:t>
            </a:r>
            <a:r>
              <a:rPr lang="en-US" sz="2000" dirty="0" err="1">
                <a:latin typeface="Consolas" charset="0"/>
              </a:rPr>
              <a:t>obj</a:t>
            </a:r>
            <a:r>
              <a:rPr lang="en-US" sz="2000" dirty="0">
                <a:latin typeface="Consolas" charset="0"/>
              </a:rPr>
              <a:t>);</a:t>
            </a:r>
          </a:p>
          <a:p>
            <a:pPr>
              <a:buFont typeface="Wingdings 2" charset="0"/>
              <a:buNone/>
            </a:pPr>
            <a:r>
              <a:rPr lang="en-US" sz="2000" dirty="0">
                <a:latin typeface="Consolas" charset="0"/>
              </a:rPr>
              <a:t>}</a:t>
            </a:r>
          </a:p>
          <a:p>
            <a:pPr>
              <a:buFont typeface="Wingdings 2" charset="0"/>
              <a:buNone/>
            </a:pPr>
            <a:endParaRPr lang="en-US" sz="2000" dirty="0">
              <a:latin typeface="Consolas" charset="0"/>
            </a:endParaRPr>
          </a:p>
          <a:p>
            <a:r>
              <a:rPr lang="en-US" sz="2800" dirty="0"/>
              <a:t>What does this method do?</a:t>
            </a:r>
          </a:p>
          <a:p>
            <a:pPr lvl="1"/>
            <a:r>
              <a:rPr lang="en-US" sz="2400" dirty="0">
                <a:latin typeface="Lucida Sans Unicode" charset="0"/>
              </a:rPr>
              <a:t>Returns whether </a:t>
            </a:r>
            <a:r>
              <a:rPr lang="en-US" sz="2400" dirty="0">
                <a:solidFill>
                  <a:srgbClr val="941EDF"/>
                </a:solidFill>
                <a:latin typeface="Lucida Sans Unicode" charset="0"/>
              </a:rPr>
              <a:t>this</a:t>
            </a:r>
            <a:r>
              <a:rPr lang="en-US" sz="2400" dirty="0">
                <a:latin typeface="Lucida Sans Unicode" charset="0"/>
              </a:rPr>
              <a:t> has the same address as </a:t>
            </a:r>
            <a:r>
              <a:rPr lang="en-US" sz="2400" dirty="0" err="1">
                <a:latin typeface="Lucida Sans Unicode" charset="0"/>
              </a:rPr>
              <a:t>obj</a:t>
            </a:r>
            <a:endParaRPr lang="en-US" sz="2400" dirty="0">
              <a:latin typeface="Lucida Sans Unicode" charset="0"/>
            </a:endParaRPr>
          </a:p>
          <a:p>
            <a:pPr lvl="1"/>
            <a:r>
              <a:rPr lang="en-US" sz="2400" dirty="0">
                <a:latin typeface="Lucida Sans Unicode" charset="0"/>
              </a:rPr>
              <a:t>This is the default behavior for subclasses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The </a:t>
            </a:r>
            <a:r>
              <a:rPr lang="en-US" dirty="0" smtClean="0">
                <a:latin typeface="Consolas" pitchFamily="49" charset="0"/>
                <a:ea typeface="+mj-ea"/>
              </a:rPr>
              <a:t>equals</a:t>
            </a:r>
            <a:r>
              <a:rPr lang="en-US" dirty="0" smtClean="0">
                <a:ea typeface="+mj-ea"/>
              </a:rPr>
              <a:t> method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84140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66928" indent="-457200">
              <a:defRPr/>
            </a:pPr>
            <a:r>
              <a:rPr lang="en-US" sz="3000" dirty="0" smtClean="0">
                <a:ea typeface="+mn-ea"/>
              </a:rPr>
              <a:t>Second try</a:t>
            </a:r>
          </a:p>
          <a:p>
            <a:pPr marL="365760" indent="-256032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100" dirty="0" smtClean="0">
              <a:solidFill>
                <a:srgbClr val="941EDF"/>
              </a:solidFill>
              <a:latin typeface="Consolas" pitchFamily="49" charset="0"/>
              <a:ea typeface="+mn-ea"/>
            </a:endParaRPr>
          </a:p>
          <a:p>
            <a:pPr marL="365760" indent="-256032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public</a:t>
            </a:r>
            <a:r>
              <a:rPr lang="en-US" sz="2000" dirty="0" smtClean="0">
                <a:latin typeface="Consolas" pitchFamily="49" charset="0"/>
                <a:ea typeface="+mn-ea"/>
              </a:rPr>
              <a:t> </a:t>
            </a: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boolean</a:t>
            </a:r>
            <a:r>
              <a:rPr lang="en-US" sz="2000" dirty="0" smtClean="0">
                <a:latin typeface="Consolas" pitchFamily="49" charset="0"/>
                <a:ea typeface="+mn-ea"/>
              </a:rPr>
              <a:t> equals(Object </a:t>
            </a:r>
            <a:r>
              <a:rPr lang="en-US" sz="2000" dirty="0" err="1" smtClean="0">
                <a:latin typeface="Consolas" pitchFamily="49" charset="0"/>
                <a:ea typeface="+mn-ea"/>
              </a:rPr>
              <a:t>obj</a:t>
            </a:r>
            <a:r>
              <a:rPr lang="en-US" sz="2000" dirty="0" smtClean="0">
                <a:latin typeface="Consolas" pitchFamily="49" charset="0"/>
                <a:ea typeface="+mn-ea"/>
              </a:rPr>
              <a:t>)</a:t>
            </a:r>
          </a:p>
          <a:p>
            <a:pPr marL="365760" indent="-256032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latin typeface="Consolas" pitchFamily="49" charset="0"/>
                <a:ea typeface="+mn-ea"/>
              </a:rPr>
              <a:t>{</a:t>
            </a:r>
          </a:p>
          <a:p>
            <a:pPr marL="365760" indent="-256032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latin typeface="Consolas" pitchFamily="49" charset="0"/>
                <a:ea typeface="+mn-ea"/>
              </a:rPr>
              <a:t>    Student </a:t>
            </a:r>
            <a:r>
              <a:rPr lang="en-US" sz="2000" dirty="0" err="1" smtClean="0">
                <a:latin typeface="Consolas" pitchFamily="49" charset="0"/>
                <a:ea typeface="+mn-ea"/>
              </a:rPr>
              <a:t>otherStudent</a:t>
            </a:r>
            <a:r>
              <a:rPr lang="en-US" sz="2000" dirty="0" smtClean="0">
                <a:latin typeface="Consolas" pitchFamily="49" charset="0"/>
                <a:ea typeface="+mn-ea"/>
              </a:rPr>
              <a:t> = (Student) </a:t>
            </a:r>
            <a:r>
              <a:rPr lang="en-US" sz="2000" dirty="0" err="1" smtClean="0">
                <a:latin typeface="Consolas" pitchFamily="49" charset="0"/>
                <a:ea typeface="+mn-ea"/>
              </a:rPr>
              <a:t>obj</a:t>
            </a:r>
            <a:r>
              <a:rPr lang="en-US" sz="2000" dirty="0" smtClean="0">
                <a:latin typeface="Consolas" pitchFamily="49" charset="0"/>
                <a:ea typeface="+mn-ea"/>
              </a:rPr>
              <a:t>;</a:t>
            </a:r>
          </a:p>
          <a:p>
            <a:pPr marL="365760" indent="-256032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latin typeface="Consolas" pitchFamily="49" charset="0"/>
                <a:ea typeface="+mn-ea"/>
              </a:rPr>
              <a:t>   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return</a:t>
            </a:r>
            <a:r>
              <a:rPr lang="en-US" sz="2000" dirty="0" smtClean="0">
                <a:latin typeface="Consolas" pitchFamily="49" charset="0"/>
                <a:ea typeface="+mn-ea"/>
              </a:rPr>
              <a:t> (</a:t>
            </a: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this</a:t>
            </a:r>
            <a:r>
              <a:rPr lang="en-US" sz="2000" dirty="0" err="1" smtClean="0">
                <a:latin typeface="Consolas" pitchFamily="49" charset="0"/>
                <a:ea typeface="+mn-ea"/>
              </a:rPr>
              <a:t>.id</a:t>
            </a:r>
            <a:r>
              <a:rPr lang="en-US" sz="2000" dirty="0" smtClean="0">
                <a:latin typeface="Consolas" pitchFamily="49" charset="0"/>
                <a:ea typeface="+mn-ea"/>
              </a:rPr>
              <a:t> == </a:t>
            </a:r>
            <a:r>
              <a:rPr lang="en-US" sz="2000" dirty="0" err="1" smtClean="0">
                <a:latin typeface="Consolas" pitchFamily="49" charset="0"/>
                <a:ea typeface="+mn-ea"/>
              </a:rPr>
              <a:t>otherStudent.id</a:t>
            </a:r>
            <a:r>
              <a:rPr lang="en-US" sz="2000" dirty="0" smtClean="0">
                <a:latin typeface="Consolas" pitchFamily="49" charset="0"/>
                <a:ea typeface="+mn-ea"/>
              </a:rPr>
              <a:t>);</a:t>
            </a:r>
          </a:p>
          <a:p>
            <a:pPr marL="365760" indent="-256032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latin typeface="Consolas" pitchFamily="49" charset="0"/>
                <a:ea typeface="+mn-ea"/>
              </a:rPr>
              <a:t>}</a:t>
            </a:r>
          </a:p>
          <a:p>
            <a:pPr marL="365760" indent="-256032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100" dirty="0" smtClean="0">
              <a:latin typeface="Consolas" pitchFamily="49" charset="0"/>
              <a:ea typeface="+mn-ea"/>
            </a:endParaRPr>
          </a:p>
          <a:p>
            <a:pPr marL="566928" indent="-457200">
              <a:defRPr/>
            </a:pPr>
            <a:r>
              <a:rPr lang="en-US" sz="3000" dirty="0" smtClean="0">
                <a:ea typeface="+mn-ea"/>
              </a:rPr>
              <a:t>What does this method do?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dirty="0" smtClean="0">
                <a:ea typeface="+mn-ea"/>
              </a:rPr>
              <a:t>Typecasts the incoming Object to a Student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dirty="0" smtClean="0">
                <a:ea typeface="+mn-ea"/>
              </a:rPr>
              <a:t>Returns whether </a:t>
            </a:r>
            <a:r>
              <a:rPr lang="en-US" sz="2600" dirty="0" smtClean="0">
                <a:solidFill>
                  <a:srgbClr val="941EDF"/>
                </a:solidFill>
                <a:ea typeface="+mn-ea"/>
              </a:rPr>
              <a:t>this</a:t>
            </a:r>
            <a:r>
              <a:rPr lang="en-US" sz="2600" dirty="0" smtClean="0">
                <a:ea typeface="+mn-ea"/>
              </a:rPr>
              <a:t> has the same id as </a:t>
            </a:r>
            <a:r>
              <a:rPr lang="en-US" sz="2600" dirty="0" err="1" smtClean="0">
                <a:ea typeface="+mn-ea"/>
              </a:rPr>
              <a:t>otherStudent</a:t>
            </a:r>
            <a:endParaRPr lang="en-US" sz="2600" dirty="0" smtClean="0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The </a:t>
            </a:r>
            <a:r>
              <a:rPr lang="en-US" dirty="0" smtClean="0">
                <a:latin typeface="Consolas" pitchFamily="49" charset="0"/>
                <a:ea typeface="+mj-ea"/>
              </a:rPr>
              <a:t>equals</a:t>
            </a:r>
            <a:r>
              <a:rPr lang="en-US" dirty="0" smtClean="0">
                <a:ea typeface="+mj-ea"/>
              </a:rPr>
              <a:t> method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2081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2" charset="0"/>
              <a:buNone/>
            </a:pPr>
            <a:r>
              <a:rPr lang="en-US" sz="1900" dirty="0">
                <a:solidFill>
                  <a:srgbClr val="941EDF"/>
                </a:solidFill>
                <a:latin typeface="Consolas" charset="0"/>
              </a:rPr>
              <a:t>public</a:t>
            </a:r>
            <a:r>
              <a:rPr lang="en-US" sz="1900" dirty="0">
                <a:latin typeface="Consolas" charset="0"/>
              </a:rPr>
              <a:t> </a:t>
            </a:r>
            <a:r>
              <a:rPr lang="en-US" sz="1900" dirty="0" err="1">
                <a:solidFill>
                  <a:srgbClr val="941EDF"/>
                </a:solidFill>
                <a:latin typeface="Consolas" charset="0"/>
              </a:rPr>
              <a:t>boolean</a:t>
            </a:r>
            <a:r>
              <a:rPr lang="en-US" sz="1900" dirty="0">
                <a:latin typeface="Consolas" charset="0"/>
              </a:rPr>
              <a:t> equals(Object </a:t>
            </a:r>
            <a:r>
              <a:rPr lang="en-US" sz="1900" dirty="0" err="1">
                <a:latin typeface="Consolas" charset="0"/>
              </a:rPr>
              <a:t>obj</a:t>
            </a:r>
            <a:r>
              <a:rPr lang="en-US" sz="1900" dirty="0">
                <a:latin typeface="Consolas" charset="0"/>
              </a:rPr>
              <a:t>)</a:t>
            </a:r>
          </a:p>
          <a:p>
            <a:pPr>
              <a:buFont typeface="Wingdings 2" charset="0"/>
              <a:buNone/>
            </a:pPr>
            <a:r>
              <a:rPr lang="en-US" sz="1900" dirty="0">
                <a:latin typeface="Consolas" charset="0"/>
              </a:rPr>
              <a:t>{</a:t>
            </a:r>
          </a:p>
          <a:p>
            <a:pPr>
              <a:buFont typeface="Wingdings 2" charset="0"/>
              <a:buNone/>
            </a:pPr>
            <a:r>
              <a:rPr lang="en-US" sz="1900" dirty="0">
                <a:latin typeface="Consolas" charset="0"/>
              </a:rPr>
              <a:t>    Student </a:t>
            </a:r>
            <a:r>
              <a:rPr lang="en-US" sz="1900" dirty="0" err="1">
                <a:latin typeface="Consolas" charset="0"/>
              </a:rPr>
              <a:t>otherStudent</a:t>
            </a:r>
            <a:r>
              <a:rPr lang="en-US" sz="1900" dirty="0">
                <a:latin typeface="Consolas" charset="0"/>
              </a:rPr>
              <a:t> = (Student) </a:t>
            </a:r>
            <a:r>
              <a:rPr lang="en-US" sz="1900" dirty="0" err="1">
                <a:latin typeface="Consolas" charset="0"/>
              </a:rPr>
              <a:t>obj</a:t>
            </a:r>
            <a:r>
              <a:rPr lang="en-US" sz="1900" dirty="0">
                <a:latin typeface="Consolas" charset="0"/>
              </a:rPr>
              <a:t>;</a:t>
            </a:r>
          </a:p>
          <a:p>
            <a:pPr>
              <a:buFont typeface="Wingdings 2" charset="0"/>
              <a:buNone/>
            </a:pPr>
            <a:r>
              <a:rPr lang="en-US" sz="1900" dirty="0">
                <a:latin typeface="Consolas" charset="0"/>
              </a:rPr>
              <a:t>    </a:t>
            </a:r>
            <a:r>
              <a:rPr lang="en-US" sz="1900" dirty="0">
                <a:solidFill>
                  <a:srgbClr val="941EDF"/>
                </a:solidFill>
                <a:latin typeface="Consolas" charset="0"/>
              </a:rPr>
              <a:t>return</a:t>
            </a:r>
            <a:r>
              <a:rPr lang="en-US" sz="1900" dirty="0">
                <a:latin typeface="Consolas" charset="0"/>
              </a:rPr>
              <a:t> (</a:t>
            </a:r>
            <a:r>
              <a:rPr lang="en-US" sz="1900" dirty="0" err="1">
                <a:solidFill>
                  <a:srgbClr val="941EDF"/>
                </a:solidFill>
                <a:latin typeface="Consolas" charset="0"/>
              </a:rPr>
              <a:t>this</a:t>
            </a:r>
            <a:r>
              <a:rPr lang="en-US" sz="1900" dirty="0" err="1">
                <a:latin typeface="Consolas" charset="0"/>
              </a:rPr>
              <a:t>.id</a:t>
            </a:r>
            <a:r>
              <a:rPr lang="en-US" sz="1900" dirty="0">
                <a:latin typeface="Consolas" charset="0"/>
              </a:rPr>
              <a:t> == </a:t>
            </a:r>
            <a:r>
              <a:rPr lang="en-US" sz="1900" dirty="0" err="1">
                <a:latin typeface="Consolas" charset="0"/>
              </a:rPr>
              <a:t>otherStudent.id</a:t>
            </a:r>
            <a:r>
              <a:rPr lang="en-US" sz="1900" dirty="0">
                <a:latin typeface="Consolas" charset="0"/>
              </a:rPr>
              <a:t>);</a:t>
            </a:r>
          </a:p>
          <a:p>
            <a:pPr>
              <a:buFont typeface="Wingdings 2" charset="0"/>
              <a:buNone/>
            </a:pPr>
            <a:r>
              <a:rPr lang="en-US" sz="1900" dirty="0">
                <a:latin typeface="Consolas" charset="0"/>
              </a:rPr>
              <a:t>}</a:t>
            </a:r>
          </a:p>
          <a:p>
            <a:pPr>
              <a:buFont typeface="Wingdings 2" charset="0"/>
              <a:buNone/>
            </a:pPr>
            <a:endParaRPr lang="en-US" sz="1900" dirty="0">
              <a:latin typeface="Consolas" charset="0"/>
            </a:endParaRPr>
          </a:p>
          <a:p>
            <a:r>
              <a:rPr lang="en-US" sz="2600" dirty="0">
                <a:latin typeface="Lucida Sans Unicode" charset="0"/>
              </a:rPr>
              <a:t>Why do we need to typecast?</a:t>
            </a:r>
          </a:p>
          <a:p>
            <a:pPr lvl="1"/>
            <a:r>
              <a:rPr lang="en-US" sz="2200" dirty="0">
                <a:latin typeface="Lucida Sans Unicode" charset="0"/>
              </a:rPr>
              <a:t>Object does not have an id, </a:t>
            </a:r>
            <a:r>
              <a:rPr lang="en-US" sz="2200" dirty="0" err="1">
                <a:latin typeface="Lucida Sans Unicode" charset="0"/>
              </a:rPr>
              <a:t>obj.id</a:t>
            </a:r>
            <a:r>
              <a:rPr lang="en-US" sz="2200" dirty="0">
                <a:latin typeface="Lucida Sans Unicode" charset="0"/>
              </a:rPr>
              <a:t> would not compile</a:t>
            </a:r>
          </a:p>
          <a:p>
            <a:r>
              <a:rPr lang="en-US" sz="2600" dirty="0" smtClean="0">
                <a:latin typeface="Lucida Sans Unicode" charset="0"/>
              </a:rPr>
              <a:t>What</a:t>
            </a:r>
            <a:r>
              <a:rPr lang="en-US" sz="2600" dirty="0" smtClean="0">
                <a:latin typeface="Lucida Sans Unicode" charset="0"/>
              </a:rPr>
              <a:t>’</a:t>
            </a:r>
            <a:r>
              <a:rPr lang="en-US" sz="2600" dirty="0" smtClean="0">
                <a:latin typeface="Lucida Sans Unicode" charset="0"/>
              </a:rPr>
              <a:t>s </a:t>
            </a:r>
            <a:r>
              <a:rPr lang="en-US" sz="2600" dirty="0">
                <a:latin typeface="Lucida Sans Unicode" charset="0"/>
              </a:rPr>
              <a:t>the problem with this method?</a:t>
            </a:r>
          </a:p>
          <a:p>
            <a:pPr lvl="1"/>
            <a:r>
              <a:rPr lang="en-US" sz="2200" dirty="0">
                <a:latin typeface="Lucida Sans Unicode" charset="0"/>
              </a:rPr>
              <a:t>What if the object passed in is not actually a Student?</a:t>
            </a:r>
          </a:p>
          <a:p>
            <a:pPr lvl="1"/>
            <a:r>
              <a:rPr lang="en-US" sz="2200" dirty="0">
                <a:latin typeface="Lucida Sans Unicode" charset="0"/>
              </a:rPr>
              <a:t>The typecast will fail and we will get a runtime error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The </a:t>
            </a:r>
            <a:r>
              <a:rPr lang="en-US" dirty="0" smtClean="0">
                <a:latin typeface="Consolas" pitchFamily="49" charset="0"/>
                <a:ea typeface="+mj-ea"/>
              </a:rPr>
              <a:t>equals</a:t>
            </a:r>
            <a:r>
              <a:rPr lang="en-US" dirty="0" smtClean="0">
                <a:ea typeface="+mj-ea"/>
              </a:rPr>
              <a:t> method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24619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 and polymorphism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57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can test whether an object is of a certain class </a:t>
            </a:r>
            <a:r>
              <a:rPr lang="en-US" dirty="0" smtClean="0"/>
              <a:t>type</a:t>
            </a:r>
            <a:endParaRPr lang="en-US" dirty="0"/>
          </a:p>
          <a:p>
            <a:endParaRPr lang="en-US" sz="800" dirty="0">
              <a:latin typeface="Lucida Sans Unicode" charset="0"/>
            </a:endParaRPr>
          </a:p>
          <a:p>
            <a:pPr lvl="1"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solidFill>
                  <a:srgbClr val="941EDF"/>
                </a:solidFill>
                <a:latin typeface="Consolas" charset="0"/>
              </a:rPr>
              <a:t>if</a:t>
            </a:r>
            <a:r>
              <a:rPr lang="en-US" sz="1600" dirty="0">
                <a:latin typeface="Consolas" charset="0"/>
              </a:rPr>
              <a:t> (</a:t>
            </a:r>
            <a:r>
              <a:rPr lang="en-US" sz="1600" dirty="0" err="1">
                <a:latin typeface="Consolas" charset="0"/>
              </a:rPr>
              <a:t>obj</a:t>
            </a:r>
            <a:r>
              <a:rPr lang="en-US" sz="1600" dirty="0">
                <a:latin typeface="Consolas" charset="0"/>
              </a:rPr>
              <a:t> </a:t>
            </a:r>
            <a:r>
              <a:rPr lang="en-US" sz="1600" dirty="0" err="1">
                <a:solidFill>
                  <a:srgbClr val="941EDF"/>
                </a:solidFill>
                <a:latin typeface="Consolas" charset="0"/>
              </a:rPr>
              <a:t>instanceof</a:t>
            </a:r>
            <a:r>
              <a:rPr lang="en-US" sz="1600" dirty="0">
                <a:latin typeface="Consolas" charset="0"/>
              </a:rPr>
              <a:t> Student)</a:t>
            </a:r>
          </a:p>
          <a:p>
            <a:pPr lvl="1"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{</a:t>
            </a:r>
          </a:p>
          <a:p>
            <a:pPr lvl="1"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</a:t>
            </a:r>
            <a:r>
              <a:rPr lang="en-US" sz="1600" dirty="0" err="1">
                <a:latin typeface="Consolas" charset="0"/>
              </a:rPr>
              <a:t>System.out.println</a:t>
            </a:r>
            <a:r>
              <a:rPr lang="en-US" sz="1600" dirty="0">
                <a:latin typeface="Consolas" charset="0"/>
              </a:rPr>
              <a:t>(</a:t>
            </a:r>
            <a:r>
              <a:rPr lang="en-US" sz="1600" dirty="0">
                <a:solidFill>
                  <a:srgbClr val="00CB00"/>
                </a:solidFill>
                <a:latin typeface="Consolas" charset="0"/>
              </a:rPr>
              <a:t>"</a:t>
            </a:r>
            <a:r>
              <a:rPr lang="en-US" sz="1600" dirty="0" err="1">
                <a:solidFill>
                  <a:srgbClr val="00CB00"/>
                </a:solidFill>
                <a:latin typeface="Consolas" charset="0"/>
              </a:rPr>
              <a:t>obj</a:t>
            </a:r>
            <a:r>
              <a:rPr lang="en-US" sz="1600" dirty="0">
                <a:solidFill>
                  <a:srgbClr val="00CB00"/>
                </a:solidFill>
                <a:latin typeface="Consolas" charset="0"/>
              </a:rPr>
              <a:t> is an instance of the class Student"</a:t>
            </a:r>
            <a:r>
              <a:rPr lang="en-US" sz="1600" dirty="0">
                <a:latin typeface="Consolas" charset="0"/>
              </a:rPr>
              <a:t>);</a:t>
            </a:r>
          </a:p>
          <a:p>
            <a:pPr lvl="1"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}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endParaRPr lang="en-US" sz="1500" dirty="0">
              <a:latin typeface="Consolas" charset="0"/>
            </a:endParaRPr>
          </a:p>
          <a:p>
            <a:pPr>
              <a:spcBef>
                <a:spcPct val="0"/>
              </a:spcBef>
            </a:pPr>
            <a:r>
              <a:rPr lang="en-US" dirty="0"/>
              <a:t>Syntax: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endParaRPr lang="en-US" sz="1500" dirty="0">
              <a:latin typeface="Consolas" charset="0"/>
            </a:endParaRP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1500" dirty="0" smtClean="0">
                <a:solidFill>
                  <a:srgbClr val="C00000"/>
                </a:solidFill>
                <a:latin typeface="Consolas" charset="0"/>
              </a:rPr>
              <a:t>	</a:t>
            </a:r>
            <a:r>
              <a:rPr lang="en-US" sz="1600" dirty="0" smtClean="0">
                <a:solidFill>
                  <a:srgbClr val="C00000"/>
                </a:solidFill>
                <a:latin typeface="Consolas" charset="0"/>
              </a:rPr>
              <a:t>object</a:t>
            </a:r>
            <a:r>
              <a:rPr lang="en-US" sz="1600" dirty="0" smtClean="0">
                <a:latin typeface="Consolas" charset="0"/>
              </a:rPr>
              <a:t> </a:t>
            </a:r>
            <a:r>
              <a:rPr lang="en-US" sz="1600" dirty="0" err="1">
                <a:solidFill>
                  <a:srgbClr val="941EDF"/>
                </a:solidFill>
                <a:latin typeface="Consolas" charset="0"/>
              </a:rPr>
              <a:t>instanceof</a:t>
            </a:r>
            <a:r>
              <a:rPr lang="en-US" sz="1600" dirty="0">
                <a:latin typeface="Consolas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Consolas" charset="0"/>
              </a:rPr>
              <a:t>Class_Name</a:t>
            </a:r>
            <a:endParaRPr lang="en-US" sz="1600" dirty="0">
              <a:solidFill>
                <a:srgbClr val="C00000"/>
              </a:solidFill>
              <a:latin typeface="Consolas" charset="0"/>
            </a:endParaRPr>
          </a:p>
          <a:p>
            <a:pPr>
              <a:spcBef>
                <a:spcPct val="0"/>
              </a:spcBef>
              <a:buFont typeface="Wingdings 2" charset="0"/>
              <a:buNone/>
            </a:pPr>
            <a:endParaRPr lang="en-US" sz="1500" dirty="0">
              <a:latin typeface="Consolas" charset="0"/>
            </a:endParaRPr>
          </a:p>
          <a:p>
            <a:pPr>
              <a:spcBef>
                <a:spcPct val="0"/>
              </a:spcBef>
            </a:pPr>
            <a:r>
              <a:rPr lang="en-US" dirty="0"/>
              <a:t>Use this operator in the equals method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The </a:t>
            </a:r>
            <a:r>
              <a:rPr lang="en-US" dirty="0" err="1" smtClean="0">
                <a:solidFill>
                  <a:srgbClr val="941EDF"/>
                </a:solidFill>
                <a:ea typeface="+mj-ea"/>
              </a:rPr>
              <a:t>instanceof</a:t>
            </a:r>
            <a:r>
              <a:rPr lang="en-US" dirty="0" smtClean="0">
                <a:ea typeface="+mj-ea"/>
              </a:rPr>
              <a:t> operator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3768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Third try</a:t>
            </a:r>
          </a:p>
          <a:p>
            <a:pPr>
              <a:lnSpc>
                <a:spcPct val="90000"/>
              </a:lnSpc>
              <a:buFont typeface="Wingdings 2" charset="0"/>
              <a:buNone/>
            </a:pPr>
            <a:endParaRPr lang="en-US" sz="900" dirty="0">
              <a:solidFill>
                <a:srgbClr val="941EDF"/>
              </a:solidFill>
              <a:latin typeface="Consolas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solidFill>
                  <a:srgbClr val="941EDF"/>
                </a:solidFill>
                <a:latin typeface="Consolas" charset="0"/>
              </a:rPr>
              <a:t>public</a:t>
            </a:r>
            <a:r>
              <a:rPr lang="en-US" sz="1600" dirty="0">
                <a:latin typeface="Consolas" charset="0"/>
              </a:rPr>
              <a:t> </a:t>
            </a:r>
            <a:r>
              <a:rPr lang="en-US" sz="1600" dirty="0" err="1">
                <a:solidFill>
                  <a:srgbClr val="941EDF"/>
                </a:solidFill>
                <a:latin typeface="Consolas" charset="0"/>
              </a:rPr>
              <a:t>boolean</a:t>
            </a:r>
            <a:r>
              <a:rPr lang="en-US" sz="1600" dirty="0">
                <a:latin typeface="Consolas" charset="0"/>
              </a:rPr>
              <a:t> equals(Object </a:t>
            </a:r>
            <a:r>
              <a:rPr lang="en-US" sz="1600" dirty="0" err="1">
                <a:latin typeface="Consolas" charset="0"/>
              </a:rPr>
              <a:t>obj</a:t>
            </a:r>
            <a:r>
              <a:rPr lang="en-US" sz="1600" dirty="0">
                <a:latin typeface="Consolas" charset="0"/>
              </a:rPr>
              <a:t>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if ((</a:t>
            </a:r>
            <a:r>
              <a:rPr lang="en-US" sz="1600" dirty="0" err="1">
                <a:latin typeface="Consolas" charset="0"/>
              </a:rPr>
              <a:t>obj</a:t>
            </a:r>
            <a:r>
              <a:rPr lang="en-US" sz="1600" dirty="0">
                <a:latin typeface="Consolas" charset="0"/>
              </a:rPr>
              <a:t> != </a:t>
            </a:r>
            <a:r>
              <a:rPr lang="en-US" sz="1600" dirty="0">
                <a:solidFill>
                  <a:srgbClr val="941EDF"/>
                </a:solidFill>
                <a:latin typeface="Consolas" charset="0"/>
              </a:rPr>
              <a:t>null</a:t>
            </a:r>
            <a:r>
              <a:rPr lang="en-US" sz="1600" dirty="0">
                <a:latin typeface="Consolas" charset="0"/>
              </a:rPr>
              <a:t>) &amp;&amp; (</a:t>
            </a:r>
            <a:r>
              <a:rPr lang="en-US" sz="1600" dirty="0" err="1">
                <a:latin typeface="Consolas" charset="0"/>
              </a:rPr>
              <a:t>obj</a:t>
            </a:r>
            <a:r>
              <a:rPr lang="en-US" sz="1600" dirty="0">
                <a:latin typeface="Consolas" charset="0"/>
              </a:rPr>
              <a:t> </a:t>
            </a:r>
            <a:r>
              <a:rPr lang="en-US" sz="1600" dirty="0" err="1">
                <a:solidFill>
                  <a:srgbClr val="941EDF"/>
                </a:solidFill>
                <a:latin typeface="Consolas" charset="0"/>
              </a:rPr>
              <a:t>instanceof</a:t>
            </a:r>
            <a:r>
              <a:rPr lang="en-US" sz="1600" dirty="0">
                <a:latin typeface="Consolas" charset="0"/>
              </a:rPr>
              <a:t> Student))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{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    Student </a:t>
            </a:r>
            <a:r>
              <a:rPr lang="en-US" sz="1600" dirty="0" err="1">
                <a:latin typeface="Consolas" charset="0"/>
              </a:rPr>
              <a:t>otherStudent</a:t>
            </a:r>
            <a:r>
              <a:rPr lang="en-US" sz="1600" dirty="0">
                <a:latin typeface="Consolas" charset="0"/>
              </a:rPr>
              <a:t> = (Student) </a:t>
            </a:r>
            <a:r>
              <a:rPr lang="en-US" sz="1600" dirty="0" err="1">
                <a:latin typeface="Consolas" charset="0"/>
              </a:rPr>
              <a:t>obj</a:t>
            </a:r>
            <a:r>
              <a:rPr lang="en-US" sz="1600" dirty="0">
                <a:latin typeface="Consolas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    </a:t>
            </a:r>
            <a:r>
              <a:rPr lang="en-US" sz="1600" dirty="0">
                <a:solidFill>
                  <a:srgbClr val="941EDF"/>
                </a:solidFill>
                <a:latin typeface="Consolas" charset="0"/>
              </a:rPr>
              <a:t>return</a:t>
            </a:r>
            <a:r>
              <a:rPr lang="en-US" sz="1600" dirty="0">
                <a:latin typeface="Consolas" charset="0"/>
              </a:rPr>
              <a:t> (</a:t>
            </a:r>
            <a:r>
              <a:rPr lang="en-US" sz="1600" dirty="0" err="1">
                <a:solidFill>
                  <a:srgbClr val="941EDF"/>
                </a:solidFill>
                <a:latin typeface="Consolas" charset="0"/>
              </a:rPr>
              <a:t>this</a:t>
            </a:r>
            <a:r>
              <a:rPr lang="en-US" sz="1600" dirty="0" err="1">
                <a:latin typeface="Consolas" charset="0"/>
              </a:rPr>
              <a:t>.id</a:t>
            </a:r>
            <a:r>
              <a:rPr lang="en-US" sz="1600" dirty="0">
                <a:latin typeface="Consolas" charset="0"/>
              </a:rPr>
              <a:t> == </a:t>
            </a:r>
            <a:r>
              <a:rPr lang="en-US" sz="1600" dirty="0" err="1">
                <a:latin typeface="Consolas" charset="0"/>
              </a:rPr>
              <a:t>otherStudent.id</a:t>
            </a:r>
            <a:r>
              <a:rPr lang="en-US" sz="1600" dirty="0">
                <a:latin typeface="Consolas" charset="0"/>
              </a:rPr>
              <a:t>);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}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</a:t>
            </a:r>
            <a:r>
              <a:rPr lang="en-US" sz="1600" dirty="0">
                <a:solidFill>
                  <a:srgbClr val="941EDF"/>
                </a:solidFill>
                <a:latin typeface="Consolas" charset="0"/>
              </a:rPr>
              <a:t>return</a:t>
            </a:r>
            <a:r>
              <a:rPr lang="en-US" sz="1600" dirty="0">
                <a:latin typeface="Consolas" charset="0"/>
              </a:rPr>
              <a:t> </a:t>
            </a:r>
            <a:r>
              <a:rPr lang="en-US" sz="1600" dirty="0">
                <a:solidFill>
                  <a:srgbClr val="941EDF"/>
                </a:solidFill>
                <a:latin typeface="Consolas" charset="0"/>
              </a:rPr>
              <a:t>false</a:t>
            </a:r>
            <a:r>
              <a:rPr lang="en-US" sz="1600" dirty="0">
                <a:latin typeface="Consolas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}</a:t>
            </a:r>
          </a:p>
          <a:p>
            <a:pPr>
              <a:lnSpc>
                <a:spcPct val="90000"/>
              </a:lnSpc>
              <a:buFont typeface="Wingdings 2" charset="0"/>
              <a:buNone/>
            </a:pPr>
            <a:endParaRPr lang="en-US" sz="900" dirty="0">
              <a:latin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2200" dirty="0"/>
              <a:t>Reminder: </a:t>
            </a:r>
            <a:r>
              <a:rPr lang="en-US" sz="2200" dirty="0">
                <a:solidFill>
                  <a:srgbClr val="941EDF"/>
                </a:solidFill>
              </a:rPr>
              <a:t>null</a:t>
            </a:r>
            <a:r>
              <a:rPr lang="en-US" sz="2200" dirty="0"/>
              <a:t> is a special constant that can be assigned to a variable of a class type – means that the variable does not refer to anything right now</a:t>
            </a:r>
            <a:endParaRPr lang="en-US" sz="1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The </a:t>
            </a:r>
            <a:r>
              <a:rPr lang="en-US" dirty="0" smtClean="0">
                <a:latin typeface="Consolas" pitchFamily="49" charset="0"/>
                <a:ea typeface="+mj-ea"/>
              </a:rPr>
              <a:t>equals</a:t>
            </a:r>
            <a:r>
              <a:rPr lang="en-US" dirty="0" smtClean="0">
                <a:ea typeface="+mj-ea"/>
              </a:rPr>
              <a:t> method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8009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 handling</a:t>
            </a:r>
          </a:p>
          <a:p>
            <a:r>
              <a:rPr lang="en-US" dirty="0" smtClean="0"/>
              <a:t>File I/O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13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and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Inheritance</a:t>
            </a:r>
            <a:r>
              <a:rPr lang="en-US" dirty="0" smtClean="0"/>
              <a:t> allows you to define a base class and derive classes from the base class</a:t>
            </a:r>
          </a:p>
          <a:p>
            <a:r>
              <a:rPr lang="en-US" b="1" i="1" dirty="0" smtClean="0"/>
              <a:t>Polymorphism</a:t>
            </a:r>
            <a:r>
              <a:rPr lang="en-US" dirty="0" smtClean="0"/>
              <a:t> allows you to make changes in the method definition for the derived classes and have those changes apply to the methods written in the base class </a:t>
            </a:r>
            <a:r>
              <a:rPr lang="en-US" dirty="0" smtClean="0">
                <a:sym typeface="Wingdings"/>
              </a:rPr>
              <a:t> “Many forms”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300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2000" dirty="0">
                <a:solidFill>
                  <a:srgbClr val="941EDF"/>
                </a:solidFill>
                <a:latin typeface="Consolas" charset="0"/>
              </a:rPr>
              <a:t>public</a:t>
            </a:r>
            <a:r>
              <a:rPr lang="en-US" sz="2000" dirty="0">
                <a:latin typeface="Consolas" charset="0"/>
              </a:rPr>
              <a:t> </a:t>
            </a:r>
            <a:r>
              <a:rPr lang="en-US" sz="2000" dirty="0">
                <a:solidFill>
                  <a:srgbClr val="941EDF"/>
                </a:solidFill>
                <a:latin typeface="Consolas" charset="0"/>
              </a:rPr>
              <a:t>static</a:t>
            </a:r>
            <a:r>
              <a:rPr lang="en-US" sz="2000" dirty="0">
                <a:latin typeface="Consolas" charset="0"/>
              </a:rPr>
              <a:t> </a:t>
            </a:r>
            <a:r>
              <a:rPr lang="en-US" sz="2000" dirty="0">
                <a:solidFill>
                  <a:srgbClr val="941EDF"/>
                </a:solidFill>
                <a:latin typeface="Consolas" charset="0"/>
              </a:rPr>
              <a:t>void</a:t>
            </a:r>
            <a:r>
              <a:rPr lang="en-US" sz="2000" dirty="0">
                <a:latin typeface="Consolas" charset="0"/>
              </a:rPr>
              <a:t> jump3Times(Person p)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2000" dirty="0">
                <a:latin typeface="Consolas" charset="0"/>
              </a:rPr>
              <a:t>{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2000" dirty="0">
                <a:latin typeface="Consolas" charset="0"/>
              </a:rPr>
              <a:t>    </a:t>
            </a:r>
            <a:r>
              <a:rPr lang="en-US" sz="2000" dirty="0" err="1">
                <a:latin typeface="Consolas" charset="0"/>
              </a:rPr>
              <a:t>p.jump</a:t>
            </a:r>
            <a:r>
              <a:rPr lang="en-US" sz="2000" dirty="0">
                <a:latin typeface="Consolas" charset="0"/>
              </a:rPr>
              <a:t>();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2000" dirty="0">
                <a:latin typeface="Consolas" charset="0"/>
              </a:rPr>
              <a:t>    </a:t>
            </a:r>
            <a:r>
              <a:rPr lang="en-US" sz="2000" dirty="0" err="1">
                <a:latin typeface="Consolas" charset="0"/>
              </a:rPr>
              <a:t>p.jump</a:t>
            </a:r>
            <a:r>
              <a:rPr lang="en-US" sz="2000" dirty="0">
                <a:latin typeface="Consolas" charset="0"/>
              </a:rPr>
              <a:t>();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2000" dirty="0">
                <a:latin typeface="Consolas" charset="0"/>
              </a:rPr>
              <a:t>    </a:t>
            </a:r>
            <a:r>
              <a:rPr lang="en-US" sz="2000" dirty="0" err="1">
                <a:latin typeface="Consolas" charset="0"/>
              </a:rPr>
              <a:t>p.jump</a:t>
            </a:r>
            <a:r>
              <a:rPr lang="en-US" sz="2000" dirty="0">
                <a:latin typeface="Consolas" charset="0"/>
              </a:rPr>
              <a:t>();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2000" dirty="0">
                <a:latin typeface="Consolas" charset="0"/>
              </a:rPr>
              <a:t>}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endParaRPr lang="en-US" sz="2000" dirty="0">
              <a:latin typeface="Consolas" charset="0"/>
            </a:endParaRP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2000" dirty="0">
                <a:solidFill>
                  <a:srgbClr val="941EDF"/>
                </a:solidFill>
                <a:latin typeface="Consolas" charset="0"/>
              </a:rPr>
              <a:t>public</a:t>
            </a:r>
            <a:r>
              <a:rPr lang="en-US" sz="2000" dirty="0">
                <a:latin typeface="Consolas" charset="0"/>
              </a:rPr>
              <a:t> </a:t>
            </a:r>
            <a:r>
              <a:rPr lang="en-US" sz="2000" dirty="0">
                <a:solidFill>
                  <a:srgbClr val="941EDF"/>
                </a:solidFill>
                <a:latin typeface="Consolas" charset="0"/>
              </a:rPr>
              <a:t>static</a:t>
            </a:r>
            <a:r>
              <a:rPr lang="en-US" sz="2000" dirty="0">
                <a:latin typeface="Consolas" charset="0"/>
              </a:rPr>
              <a:t> </a:t>
            </a:r>
            <a:r>
              <a:rPr lang="en-US" sz="2000" dirty="0">
                <a:solidFill>
                  <a:srgbClr val="941EDF"/>
                </a:solidFill>
                <a:latin typeface="Consolas" charset="0"/>
              </a:rPr>
              <a:t>void</a:t>
            </a:r>
            <a:r>
              <a:rPr lang="en-US" sz="2000" dirty="0">
                <a:latin typeface="Consolas" charset="0"/>
              </a:rPr>
              <a:t> main(String[] </a:t>
            </a:r>
            <a:r>
              <a:rPr lang="en-US" sz="2000" dirty="0" err="1">
                <a:latin typeface="Consolas" charset="0"/>
              </a:rPr>
              <a:t>args</a:t>
            </a:r>
            <a:r>
              <a:rPr lang="en-US" sz="2000" dirty="0">
                <a:latin typeface="Consolas" charset="0"/>
              </a:rPr>
              <a:t>)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2000" dirty="0">
                <a:latin typeface="Consolas" charset="0"/>
              </a:rPr>
              <a:t>{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2000" dirty="0">
                <a:latin typeface="Consolas" charset="0"/>
              </a:rPr>
              <a:t>    </a:t>
            </a:r>
            <a:r>
              <a:rPr lang="en-US" sz="2000" dirty="0" err="1">
                <a:latin typeface="Consolas" charset="0"/>
              </a:rPr>
              <a:t>XGamesSkater</a:t>
            </a:r>
            <a:r>
              <a:rPr lang="en-US" sz="2000" dirty="0">
                <a:latin typeface="Consolas" charset="0"/>
              </a:rPr>
              <a:t> </a:t>
            </a:r>
            <a:r>
              <a:rPr lang="en-US" sz="2000" dirty="0" err="1">
                <a:latin typeface="Consolas" charset="0"/>
              </a:rPr>
              <a:t>xgs</a:t>
            </a:r>
            <a:r>
              <a:rPr lang="en-US" sz="2000" dirty="0">
                <a:latin typeface="Consolas" charset="0"/>
              </a:rPr>
              <a:t> = new </a:t>
            </a:r>
            <a:r>
              <a:rPr lang="en-US" sz="2000" dirty="0" err="1">
                <a:latin typeface="Consolas" charset="0"/>
              </a:rPr>
              <a:t>XGamesSkater</a:t>
            </a:r>
            <a:r>
              <a:rPr lang="en-US" sz="2000" dirty="0">
                <a:latin typeface="Consolas" charset="0"/>
              </a:rPr>
              <a:t>();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2000" dirty="0">
                <a:latin typeface="Consolas" charset="0"/>
              </a:rPr>
              <a:t>    Athlete </a:t>
            </a:r>
            <a:r>
              <a:rPr lang="en-US" sz="2000" dirty="0" err="1">
                <a:latin typeface="Consolas" charset="0"/>
              </a:rPr>
              <a:t>ath</a:t>
            </a:r>
            <a:r>
              <a:rPr lang="en-US" sz="2000" dirty="0">
                <a:latin typeface="Consolas" charset="0"/>
              </a:rPr>
              <a:t> = new Athlete();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2000" dirty="0">
                <a:latin typeface="Consolas" charset="0"/>
              </a:rPr>
              <a:t>    jump3Times(</a:t>
            </a:r>
            <a:r>
              <a:rPr lang="en-US" sz="2000" dirty="0" err="1">
                <a:latin typeface="Consolas" charset="0"/>
              </a:rPr>
              <a:t>xgs</a:t>
            </a:r>
            <a:r>
              <a:rPr lang="en-US" sz="2000" dirty="0">
                <a:latin typeface="Consolas" charset="0"/>
              </a:rPr>
              <a:t>);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2000" dirty="0">
                <a:latin typeface="Consolas" charset="0"/>
              </a:rPr>
              <a:t>    jump3Times(</a:t>
            </a:r>
            <a:r>
              <a:rPr lang="en-US" sz="2000" dirty="0" err="1">
                <a:latin typeface="Consolas" charset="0"/>
              </a:rPr>
              <a:t>ath</a:t>
            </a:r>
            <a:r>
              <a:rPr lang="en-US" sz="2000" dirty="0">
                <a:latin typeface="Consolas" charset="0"/>
              </a:rPr>
              <a:t>);</a:t>
            </a:r>
          </a:p>
          <a:p>
            <a:pPr>
              <a:spcBef>
                <a:spcPct val="0"/>
              </a:spcBef>
              <a:buFont typeface="Wingdings 2" charset="0"/>
              <a:buNone/>
            </a:pPr>
            <a:r>
              <a:rPr lang="en-US" sz="2000" dirty="0">
                <a:latin typeface="Consolas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520" y="274638"/>
            <a:ext cx="887748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dirty="0" smtClean="0"/>
              <a:t>Calling a </a:t>
            </a:r>
            <a:r>
              <a:rPr lang="en-US" sz="3500" dirty="0" smtClean="0"/>
              <a:t>Derived </a:t>
            </a:r>
            <a:r>
              <a:rPr lang="en-US" sz="3500" dirty="0"/>
              <a:t>C</a:t>
            </a:r>
            <a:r>
              <a:rPr lang="en-US" sz="3500" dirty="0" smtClean="0"/>
              <a:t>lass</a:t>
            </a:r>
            <a:r>
              <a:rPr lang="en-US" sz="3500" dirty="0" smtClean="0"/>
              <a:t>’ </a:t>
            </a:r>
            <a:r>
              <a:rPr lang="en-US" sz="3500" dirty="0" smtClean="0"/>
              <a:t>Overridden </a:t>
            </a:r>
            <a:r>
              <a:rPr lang="en-US" sz="3500" dirty="0"/>
              <a:t>M</a:t>
            </a:r>
            <a:r>
              <a:rPr lang="en-US" sz="3500" dirty="0" smtClean="0"/>
              <a:t>ethod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33089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we wrote the class Person before any of the derived classes were written</a:t>
            </a:r>
          </a:p>
          <a:p>
            <a:endParaRPr lang="en-US" dirty="0"/>
          </a:p>
          <a:p>
            <a:r>
              <a:rPr lang="en-US" dirty="0"/>
              <a:t>We can create a new class that inherits from Person, and the correct jump method will be called because of </a:t>
            </a:r>
            <a:r>
              <a:rPr lang="en-US" b="1" i="1" dirty="0"/>
              <a:t>dynamic binding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What </a:t>
            </a:r>
            <a:r>
              <a:rPr lang="en-US" dirty="0" smtClean="0">
                <a:ea typeface="+mj-ea"/>
              </a:rPr>
              <a:t>If </a:t>
            </a:r>
            <a:r>
              <a:rPr lang="en-US" dirty="0"/>
              <a:t>W</a:t>
            </a:r>
            <a:r>
              <a:rPr lang="en-US" dirty="0" smtClean="0">
                <a:ea typeface="+mj-ea"/>
              </a:rPr>
              <a:t>e </a:t>
            </a:r>
            <a:r>
              <a:rPr lang="en-US" dirty="0"/>
              <a:t>W</a:t>
            </a:r>
            <a:r>
              <a:rPr lang="en-US" dirty="0" smtClean="0">
                <a:ea typeface="+mj-ea"/>
              </a:rPr>
              <a:t>rote </a:t>
            </a:r>
            <a:r>
              <a:rPr lang="en-US" dirty="0" smtClean="0">
                <a:ea typeface="+mj-ea"/>
              </a:rPr>
              <a:t>a </a:t>
            </a:r>
            <a:r>
              <a:rPr lang="en-US" dirty="0" smtClean="0">
                <a:ea typeface="+mj-ea"/>
              </a:rPr>
              <a:t>New </a:t>
            </a:r>
            <a:r>
              <a:rPr lang="en-US" dirty="0"/>
              <a:t>C</a:t>
            </a:r>
            <a:r>
              <a:rPr lang="en-US" dirty="0" smtClean="0">
                <a:ea typeface="+mj-ea"/>
              </a:rPr>
              <a:t>lass</a:t>
            </a:r>
            <a:r>
              <a:rPr lang="en-US" dirty="0" smtClean="0">
                <a:ea typeface="+mj-ea"/>
              </a:rPr>
              <a:t>?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4864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0104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method invocation is not bound to the method definition until the program executes</a:t>
            </a:r>
          </a:p>
          <a:p>
            <a:pPr>
              <a:buFont typeface="Wingdings 2" charset="0"/>
              <a:buNone/>
            </a:pPr>
            <a:endParaRPr lang="en-US" dirty="0">
              <a:latin typeface="Lucida Sans Unicode" charset="0"/>
            </a:endParaRPr>
          </a:p>
          <a:p>
            <a:pPr lvl="1">
              <a:spcBef>
                <a:spcPct val="0"/>
              </a:spcBef>
              <a:buFont typeface="Wingdings 2" charset="0"/>
              <a:buNone/>
            </a:pPr>
            <a:r>
              <a:rPr lang="en-US" sz="1700" dirty="0">
                <a:solidFill>
                  <a:srgbClr val="941EDF"/>
                </a:solidFill>
                <a:latin typeface="Consolas" charset="0"/>
              </a:rPr>
              <a:t>public</a:t>
            </a:r>
            <a:r>
              <a:rPr lang="en-US" sz="1700" dirty="0">
                <a:latin typeface="Consolas" charset="0"/>
              </a:rPr>
              <a:t> </a:t>
            </a:r>
            <a:r>
              <a:rPr lang="en-US" sz="1700" dirty="0">
                <a:solidFill>
                  <a:srgbClr val="941EDF"/>
                </a:solidFill>
                <a:latin typeface="Consolas" charset="0"/>
              </a:rPr>
              <a:t>class</a:t>
            </a:r>
            <a:r>
              <a:rPr lang="en-US" sz="1700" dirty="0">
                <a:latin typeface="Consolas" charset="0"/>
              </a:rPr>
              <a:t> </a:t>
            </a:r>
            <a:r>
              <a:rPr lang="en-US" sz="1700" dirty="0" err="1">
                <a:latin typeface="Consolas" charset="0"/>
              </a:rPr>
              <a:t>SkiJumper</a:t>
            </a:r>
            <a:r>
              <a:rPr lang="en-US" sz="1700" dirty="0">
                <a:latin typeface="Consolas" charset="0"/>
              </a:rPr>
              <a:t> </a:t>
            </a:r>
            <a:r>
              <a:rPr lang="en-US" sz="1700" dirty="0">
                <a:solidFill>
                  <a:srgbClr val="941EDF"/>
                </a:solidFill>
                <a:latin typeface="Consolas" charset="0"/>
              </a:rPr>
              <a:t>extends</a:t>
            </a:r>
            <a:r>
              <a:rPr lang="en-US" sz="1700" dirty="0">
                <a:latin typeface="Consolas" charset="0"/>
              </a:rPr>
              <a:t> </a:t>
            </a:r>
            <a:r>
              <a:rPr lang="en-US" sz="1700" dirty="0" err="1">
                <a:latin typeface="Consolas" charset="0"/>
              </a:rPr>
              <a:t>ExtremeAthlete</a:t>
            </a:r>
            <a:endParaRPr lang="en-US" sz="1700" dirty="0">
              <a:latin typeface="Consolas" charset="0"/>
            </a:endParaRPr>
          </a:p>
          <a:p>
            <a:pPr lvl="1">
              <a:spcBef>
                <a:spcPct val="0"/>
              </a:spcBef>
              <a:buFont typeface="Wingdings 2" charset="0"/>
              <a:buNone/>
            </a:pPr>
            <a:r>
              <a:rPr lang="en-US" sz="1700" dirty="0">
                <a:latin typeface="Consolas" charset="0"/>
              </a:rPr>
              <a:t>{</a:t>
            </a:r>
          </a:p>
          <a:p>
            <a:pPr lvl="1">
              <a:spcBef>
                <a:spcPct val="0"/>
              </a:spcBef>
              <a:buFont typeface="Wingdings 2" charset="0"/>
              <a:buNone/>
            </a:pPr>
            <a:r>
              <a:rPr lang="en-US" sz="1700" dirty="0">
                <a:latin typeface="Consolas" charset="0"/>
              </a:rPr>
              <a:t>    </a:t>
            </a:r>
            <a:r>
              <a:rPr lang="en-US" sz="1700" dirty="0">
                <a:solidFill>
                  <a:srgbClr val="941EDF"/>
                </a:solidFill>
                <a:latin typeface="Consolas" charset="0"/>
              </a:rPr>
              <a:t>public</a:t>
            </a:r>
            <a:r>
              <a:rPr lang="en-US" sz="1700" dirty="0">
                <a:latin typeface="Consolas" charset="0"/>
              </a:rPr>
              <a:t> </a:t>
            </a:r>
            <a:r>
              <a:rPr lang="en-US" sz="1700" dirty="0">
                <a:solidFill>
                  <a:srgbClr val="941EDF"/>
                </a:solidFill>
                <a:latin typeface="Consolas" charset="0"/>
              </a:rPr>
              <a:t>void</a:t>
            </a:r>
            <a:r>
              <a:rPr lang="en-US" sz="1700" dirty="0">
                <a:latin typeface="Consolas" charset="0"/>
              </a:rPr>
              <a:t> jump()</a:t>
            </a:r>
          </a:p>
          <a:p>
            <a:pPr lvl="1">
              <a:spcBef>
                <a:spcPct val="0"/>
              </a:spcBef>
              <a:buFont typeface="Wingdings 2" charset="0"/>
              <a:buNone/>
            </a:pPr>
            <a:r>
              <a:rPr lang="en-US" sz="1700" dirty="0">
                <a:latin typeface="Consolas" charset="0"/>
              </a:rPr>
              <a:t>    {</a:t>
            </a:r>
          </a:p>
          <a:p>
            <a:pPr lvl="1">
              <a:spcBef>
                <a:spcPct val="0"/>
              </a:spcBef>
              <a:buFont typeface="Wingdings 2" charset="0"/>
              <a:buNone/>
            </a:pPr>
            <a:r>
              <a:rPr lang="en-US" sz="1700" dirty="0">
                <a:latin typeface="Consolas" charset="0"/>
              </a:rPr>
              <a:t>        </a:t>
            </a:r>
            <a:r>
              <a:rPr lang="en-US" sz="1700" dirty="0" err="1">
                <a:latin typeface="Consolas" charset="0"/>
              </a:rPr>
              <a:t>System.out.println</a:t>
            </a:r>
            <a:r>
              <a:rPr lang="en-US" sz="1700" dirty="0">
                <a:latin typeface="Consolas" charset="0"/>
              </a:rPr>
              <a:t>(</a:t>
            </a:r>
            <a:r>
              <a:rPr lang="en-US" sz="1700" dirty="0">
                <a:solidFill>
                  <a:srgbClr val="00CB00"/>
                </a:solidFill>
                <a:latin typeface="Consolas" charset="0"/>
              </a:rPr>
              <a:t>"Launch off a ramp and land on snow"</a:t>
            </a:r>
            <a:r>
              <a:rPr lang="en-US" sz="1700" dirty="0">
                <a:latin typeface="Consolas" charset="0"/>
              </a:rPr>
              <a:t>);</a:t>
            </a:r>
          </a:p>
          <a:p>
            <a:pPr lvl="1">
              <a:spcBef>
                <a:spcPct val="0"/>
              </a:spcBef>
              <a:buFont typeface="Wingdings 2" charset="0"/>
              <a:buNone/>
            </a:pPr>
            <a:r>
              <a:rPr lang="en-US" sz="1700" dirty="0">
                <a:latin typeface="Consolas" charset="0"/>
              </a:rPr>
              <a:t>    }</a:t>
            </a:r>
          </a:p>
          <a:p>
            <a:pPr lvl="1">
              <a:spcBef>
                <a:spcPct val="0"/>
              </a:spcBef>
              <a:buFont typeface="Wingdings 2" charset="0"/>
              <a:buNone/>
            </a:pPr>
            <a:r>
              <a:rPr lang="en-US" sz="1700" dirty="0">
                <a:latin typeface="Consolas" charset="0"/>
              </a:rPr>
              <a:t>}</a:t>
            </a:r>
          </a:p>
          <a:p>
            <a:pPr lvl="1">
              <a:spcBef>
                <a:spcPct val="0"/>
              </a:spcBef>
              <a:buFont typeface="Wingdings 2" charset="0"/>
              <a:buNone/>
            </a:pPr>
            <a:endParaRPr lang="en-US" sz="1700" dirty="0">
              <a:latin typeface="Consolas" charset="0"/>
            </a:endParaRPr>
          </a:p>
          <a:p>
            <a:pPr lvl="1">
              <a:spcBef>
                <a:spcPct val="0"/>
              </a:spcBef>
              <a:buFont typeface="Wingdings 2" charset="0"/>
              <a:buNone/>
            </a:pPr>
            <a:r>
              <a:rPr lang="en-US" sz="1700" dirty="0">
                <a:solidFill>
                  <a:srgbClr val="941EDF"/>
                </a:solidFill>
                <a:latin typeface="Consolas" charset="0"/>
              </a:rPr>
              <a:t>public</a:t>
            </a:r>
            <a:r>
              <a:rPr lang="en-US" sz="1700" dirty="0">
                <a:latin typeface="Consolas" charset="0"/>
              </a:rPr>
              <a:t> </a:t>
            </a:r>
            <a:r>
              <a:rPr lang="en-US" sz="1700" dirty="0">
                <a:solidFill>
                  <a:srgbClr val="941EDF"/>
                </a:solidFill>
                <a:latin typeface="Consolas" charset="0"/>
              </a:rPr>
              <a:t>static</a:t>
            </a:r>
            <a:r>
              <a:rPr lang="en-US" sz="1700" dirty="0">
                <a:latin typeface="Consolas" charset="0"/>
              </a:rPr>
              <a:t> </a:t>
            </a:r>
            <a:r>
              <a:rPr lang="en-US" sz="1700" dirty="0">
                <a:solidFill>
                  <a:srgbClr val="941EDF"/>
                </a:solidFill>
                <a:latin typeface="Consolas" charset="0"/>
              </a:rPr>
              <a:t>void</a:t>
            </a:r>
            <a:r>
              <a:rPr lang="en-US" sz="1700" dirty="0">
                <a:latin typeface="Consolas" charset="0"/>
              </a:rPr>
              <a:t> main(String[] </a:t>
            </a:r>
            <a:r>
              <a:rPr lang="en-US" sz="1700" dirty="0" err="1">
                <a:latin typeface="Consolas" charset="0"/>
              </a:rPr>
              <a:t>args</a:t>
            </a:r>
            <a:r>
              <a:rPr lang="en-US" sz="1700" dirty="0">
                <a:latin typeface="Consolas" charset="0"/>
              </a:rPr>
              <a:t>)</a:t>
            </a:r>
          </a:p>
          <a:p>
            <a:pPr lvl="1">
              <a:spcBef>
                <a:spcPct val="0"/>
              </a:spcBef>
              <a:buFont typeface="Wingdings 2" charset="0"/>
              <a:buNone/>
            </a:pPr>
            <a:r>
              <a:rPr lang="en-US" sz="1700" dirty="0">
                <a:latin typeface="Consolas" charset="0"/>
              </a:rPr>
              <a:t>{</a:t>
            </a:r>
          </a:p>
          <a:p>
            <a:pPr lvl="1">
              <a:spcBef>
                <a:spcPct val="0"/>
              </a:spcBef>
              <a:buFont typeface="Wingdings 2" charset="0"/>
              <a:buNone/>
            </a:pPr>
            <a:r>
              <a:rPr lang="en-US" sz="1700" dirty="0">
                <a:latin typeface="Consolas" charset="0"/>
              </a:rPr>
              <a:t>    </a:t>
            </a:r>
            <a:r>
              <a:rPr lang="en-US" sz="1700" dirty="0" err="1">
                <a:latin typeface="Consolas" charset="0"/>
              </a:rPr>
              <a:t>SkiJumper</a:t>
            </a:r>
            <a:r>
              <a:rPr lang="en-US" sz="1700" dirty="0">
                <a:latin typeface="Consolas" charset="0"/>
              </a:rPr>
              <a:t> </a:t>
            </a:r>
            <a:r>
              <a:rPr lang="en-US" sz="1700" dirty="0" err="1">
                <a:latin typeface="Consolas" charset="0"/>
              </a:rPr>
              <a:t>sj</a:t>
            </a:r>
            <a:r>
              <a:rPr lang="en-US" sz="1700" dirty="0">
                <a:latin typeface="Consolas" charset="0"/>
              </a:rPr>
              <a:t> = </a:t>
            </a:r>
            <a:r>
              <a:rPr lang="en-US" sz="1700" dirty="0">
                <a:solidFill>
                  <a:srgbClr val="941EDF"/>
                </a:solidFill>
                <a:latin typeface="Consolas" charset="0"/>
              </a:rPr>
              <a:t>new</a:t>
            </a:r>
            <a:r>
              <a:rPr lang="en-US" sz="1700" dirty="0">
                <a:latin typeface="Consolas" charset="0"/>
              </a:rPr>
              <a:t> </a:t>
            </a:r>
            <a:r>
              <a:rPr lang="en-US" sz="1700" dirty="0" err="1">
                <a:latin typeface="Consolas" charset="0"/>
              </a:rPr>
              <a:t>SkiJumper</a:t>
            </a:r>
            <a:r>
              <a:rPr lang="en-US" sz="1700" dirty="0">
                <a:latin typeface="Consolas" charset="0"/>
              </a:rPr>
              <a:t>();</a:t>
            </a:r>
          </a:p>
          <a:p>
            <a:pPr lvl="1">
              <a:spcBef>
                <a:spcPct val="0"/>
              </a:spcBef>
              <a:buFont typeface="Wingdings 2" charset="0"/>
              <a:buNone/>
            </a:pPr>
            <a:r>
              <a:rPr lang="en-US" sz="1700" dirty="0">
                <a:latin typeface="Consolas" charset="0"/>
              </a:rPr>
              <a:t>    jump3Times(</a:t>
            </a:r>
            <a:r>
              <a:rPr lang="en-US" sz="1700" dirty="0" err="1">
                <a:latin typeface="Consolas" charset="0"/>
              </a:rPr>
              <a:t>sj</a:t>
            </a:r>
            <a:r>
              <a:rPr lang="en-US" sz="1700" dirty="0">
                <a:latin typeface="Consolas" charset="0"/>
              </a:rPr>
              <a:t>);</a:t>
            </a:r>
          </a:p>
          <a:p>
            <a:pPr lvl="1">
              <a:spcBef>
                <a:spcPct val="0"/>
              </a:spcBef>
              <a:buFont typeface="Wingdings 2" charset="0"/>
              <a:buNone/>
            </a:pPr>
            <a:r>
              <a:rPr lang="en-US" sz="1700" dirty="0">
                <a:latin typeface="Consolas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Dynamic </a:t>
            </a:r>
            <a:r>
              <a:rPr lang="en-US" dirty="0" smtClean="0">
                <a:ea typeface="+mj-ea"/>
              </a:rPr>
              <a:t>Binding</a:t>
            </a: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7491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702" y="274638"/>
            <a:ext cx="846584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Another Example of Polymorphism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02" y="1654444"/>
            <a:ext cx="8465842" cy="449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834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203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Dynamic Binding and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binding: the method is not bound to an invocation of the method until run time when the method called</a:t>
            </a:r>
          </a:p>
          <a:p>
            <a:r>
              <a:rPr lang="en-US" dirty="0" smtClean="0"/>
              <a:t>Polymorphism: associate many meanings to one method name through the dynamic binding mechanism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350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Class </a:t>
            </a: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class in Java is derived from the class Object</a:t>
            </a:r>
          </a:p>
          <a:p>
            <a:pPr lvl="1"/>
            <a:r>
              <a:rPr lang="en-US" dirty="0" smtClean="0"/>
              <a:t>Every class in Java </a:t>
            </a:r>
            <a:r>
              <a:rPr lang="en-US" b="1" i="1" dirty="0" smtClean="0"/>
              <a:t>is an</a:t>
            </a:r>
            <a:r>
              <a:rPr lang="en-US" dirty="0" smtClean="0"/>
              <a:t> Object</a:t>
            </a:r>
          </a:p>
          <a:p>
            <a:endParaRPr lang="en-US" dirty="0" smtClean="0"/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2114296" y="4424445"/>
            <a:ext cx="95177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b="1" dirty="0">
                <a:latin typeface="Calibri" pitchFamily="34" charset="0"/>
              </a:rPr>
              <a:t>Animal</a:t>
            </a:r>
          </a:p>
        </p:txBody>
      </p:sp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1199896" y="5186445"/>
            <a:ext cx="94128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b="1">
                <a:latin typeface="Calibri" pitchFamily="34" charset="0"/>
              </a:rPr>
              <a:t>Reptile</a:t>
            </a:r>
          </a:p>
        </p:txBody>
      </p:sp>
      <p:sp>
        <p:nvSpPr>
          <p:cNvPr id="21511" name="TextBox 6"/>
          <p:cNvSpPr txBox="1">
            <a:spLocks noChangeArrowheads="1"/>
          </p:cNvSpPr>
          <p:nvPr/>
        </p:nvSpPr>
        <p:spPr bwMode="auto">
          <a:xfrm>
            <a:off x="3030283" y="5186445"/>
            <a:ext cx="114233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b="1">
                <a:latin typeface="Calibri" pitchFamily="34" charset="0"/>
              </a:rPr>
              <a:t>Mammal</a:t>
            </a:r>
          </a:p>
        </p:txBody>
      </p:sp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2558796" y="6053220"/>
            <a:ext cx="95698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b="1">
                <a:latin typeface="Calibri" pitchFamily="34" charset="0"/>
              </a:rPr>
              <a:t>Human</a:t>
            </a:r>
          </a:p>
        </p:txBody>
      </p:sp>
      <p:sp>
        <p:nvSpPr>
          <p:cNvPr id="21513" name="TextBox 8"/>
          <p:cNvSpPr txBox="1">
            <a:spLocks noChangeArrowheads="1"/>
          </p:cNvSpPr>
          <p:nvPr/>
        </p:nvSpPr>
        <p:spPr bwMode="auto">
          <a:xfrm>
            <a:off x="618871" y="6053220"/>
            <a:ext cx="1187419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b="1">
                <a:latin typeface="Calibri" pitchFamily="34" charset="0"/>
              </a:rPr>
              <a:t>Crocodile</a:t>
            </a:r>
          </a:p>
        </p:txBody>
      </p:sp>
      <p:sp>
        <p:nvSpPr>
          <p:cNvPr id="21514" name="TextBox 9"/>
          <p:cNvSpPr txBox="1">
            <a:spLocks noChangeArrowheads="1"/>
          </p:cNvSpPr>
          <p:nvPr/>
        </p:nvSpPr>
        <p:spPr bwMode="auto">
          <a:xfrm>
            <a:off x="3792283" y="6053220"/>
            <a:ext cx="87716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b="1">
                <a:latin typeface="Calibri" pitchFamily="34" charset="0"/>
              </a:rPr>
              <a:t>Whale</a:t>
            </a:r>
          </a:p>
        </p:txBody>
      </p:sp>
      <p:cxnSp>
        <p:nvCxnSpPr>
          <p:cNvPr id="11" name="Straight Connector 10"/>
          <p:cNvCxnSpPr>
            <a:stCxn id="21509" idx="2"/>
            <a:endCxn id="21510" idx="0"/>
          </p:cNvCxnSpPr>
          <p:nvPr/>
        </p:nvCxnSpPr>
        <p:spPr>
          <a:xfrm flipH="1">
            <a:off x="1670538" y="4824555"/>
            <a:ext cx="919647" cy="36189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1509" idx="2"/>
            <a:endCxn id="21511" idx="0"/>
          </p:cNvCxnSpPr>
          <p:nvPr/>
        </p:nvCxnSpPr>
        <p:spPr>
          <a:xfrm>
            <a:off x="2590185" y="4824555"/>
            <a:ext cx="1011266" cy="36189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1510" idx="2"/>
            <a:endCxn id="21513" idx="0"/>
          </p:cNvCxnSpPr>
          <p:nvPr/>
        </p:nvCxnSpPr>
        <p:spPr>
          <a:xfrm flipH="1">
            <a:off x="1212581" y="5586555"/>
            <a:ext cx="457957" cy="46666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1511" idx="2"/>
            <a:endCxn id="21512" idx="0"/>
          </p:cNvCxnSpPr>
          <p:nvPr/>
        </p:nvCxnSpPr>
        <p:spPr>
          <a:xfrm flipH="1">
            <a:off x="3037290" y="5586555"/>
            <a:ext cx="564161" cy="46666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1511" idx="2"/>
            <a:endCxn id="21514" idx="0"/>
          </p:cNvCxnSpPr>
          <p:nvPr/>
        </p:nvCxnSpPr>
        <p:spPr>
          <a:xfrm>
            <a:off x="3601451" y="5586555"/>
            <a:ext cx="629414" cy="46666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381246" y="3424320"/>
            <a:ext cx="889987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b="1">
                <a:latin typeface="Calibri" pitchFamily="34" charset="0"/>
              </a:rPr>
              <a:t>Object</a:t>
            </a:r>
          </a:p>
        </p:txBody>
      </p:sp>
      <p:cxnSp>
        <p:nvCxnSpPr>
          <p:cNvPr id="17" name="Straight Connector 16"/>
          <p:cNvCxnSpPr>
            <a:stCxn id="16" idx="2"/>
            <a:endCxn id="21509" idx="0"/>
          </p:cNvCxnSpPr>
          <p:nvPr/>
        </p:nvCxnSpPr>
        <p:spPr>
          <a:xfrm flipH="1">
            <a:off x="2590185" y="3824430"/>
            <a:ext cx="2236055" cy="60001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2" name="TextBox 4"/>
          <p:cNvSpPr txBox="1">
            <a:spLocks noChangeArrowheads="1"/>
          </p:cNvSpPr>
          <p:nvPr/>
        </p:nvSpPr>
        <p:spPr bwMode="auto">
          <a:xfrm>
            <a:off x="5817933" y="4395870"/>
            <a:ext cx="91929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b="1">
                <a:latin typeface="Calibri" pitchFamily="34" charset="0"/>
              </a:rPr>
              <a:t>Person</a:t>
            </a:r>
            <a:endParaRPr lang="en-US" sz="1600" b="1">
              <a:latin typeface="Calibri" pitchFamily="34" charset="0"/>
            </a:endParaRPr>
          </a:p>
        </p:txBody>
      </p:sp>
      <p:sp>
        <p:nvSpPr>
          <p:cNvPr id="21523" name="TextBox 6"/>
          <p:cNvSpPr txBox="1">
            <a:spLocks noChangeArrowheads="1"/>
          </p:cNvSpPr>
          <p:nvPr/>
        </p:nvSpPr>
        <p:spPr bwMode="auto">
          <a:xfrm>
            <a:off x="4992433" y="5176920"/>
            <a:ext cx="103105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b="1">
                <a:latin typeface="Calibri" pitchFamily="34" charset="0"/>
              </a:rPr>
              <a:t>Student</a:t>
            </a:r>
          </a:p>
        </p:txBody>
      </p:sp>
      <p:sp>
        <p:nvSpPr>
          <p:cNvPr id="21524" name="TextBox 7"/>
          <p:cNvSpPr txBox="1">
            <a:spLocks noChangeArrowheads="1"/>
          </p:cNvSpPr>
          <p:nvPr/>
        </p:nvSpPr>
        <p:spPr bwMode="auto">
          <a:xfrm>
            <a:off x="6995858" y="5176920"/>
            <a:ext cx="1236637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b="1">
                <a:latin typeface="Calibri" pitchFamily="34" charset="0"/>
              </a:rPr>
              <a:t>Employee</a:t>
            </a:r>
          </a:p>
        </p:txBody>
      </p:sp>
      <p:cxnSp>
        <p:nvCxnSpPr>
          <p:cNvPr id="23" name="Straight Connector 22"/>
          <p:cNvCxnSpPr>
            <a:stCxn id="21522" idx="2"/>
            <a:endCxn id="21523" idx="0"/>
          </p:cNvCxnSpPr>
          <p:nvPr/>
        </p:nvCxnSpPr>
        <p:spPr>
          <a:xfrm flipH="1">
            <a:off x="5507959" y="4795980"/>
            <a:ext cx="769620" cy="38094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1522" idx="2"/>
            <a:endCxn id="21524" idx="0"/>
          </p:cNvCxnSpPr>
          <p:nvPr/>
        </p:nvCxnSpPr>
        <p:spPr>
          <a:xfrm>
            <a:off x="6277579" y="4795980"/>
            <a:ext cx="1336598" cy="38094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2"/>
            <a:endCxn id="21522" idx="0"/>
          </p:cNvCxnSpPr>
          <p:nvPr/>
        </p:nvCxnSpPr>
        <p:spPr>
          <a:xfrm>
            <a:off x="4826240" y="3824430"/>
            <a:ext cx="1451339" cy="57144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08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109</TotalTime>
  <Words>1127</Words>
  <Application>Microsoft Macintosh PowerPoint</Application>
  <PresentationFormat>On-screen Show (4:3)</PresentationFormat>
  <Paragraphs>233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java_lecture_template</vt:lpstr>
      <vt:lpstr>COMP 110-001 Inheritance and Polymorphism</vt:lpstr>
      <vt:lpstr>Today</vt:lpstr>
      <vt:lpstr>Inheritance and Polymorphism</vt:lpstr>
      <vt:lpstr>Calling a Derived Class’ Overridden Method</vt:lpstr>
      <vt:lpstr>What If We Wrote a New Class?</vt:lpstr>
      <vt:lpstr>Dynamic Binding</vt:lpstr>
      <vt:lpstr>Another Example of Polymorphism</vt:lpstr>
      <vt:lpstr>Dynamic Binding and Polymorphism</vt:lpstr>
      <vt:lpstr>The Class Object</vt:lpstr>
      <vt:lpstr>The class Object</vt:lpstr>
      <vt:lpstr>Calling System.out.println()</vt:lpstr>
      <vt:lpstr>The toString Method</vt:lpstr>
      <vt:lpstr>When We Call System.out.println() on an Object…</vt:lpstr>
      <vt:lpstr>What If We Have a Derived Class?</vt:lpstr>
      <vt:lpstr>What If We Have a Derived Class?</vt:lpstr>
      <vt:lpstr>The equals method</vt:lpstr>
      <vt:lpstr>The equals method</vt:lpstr>
      <vt:lpstr>The equals method</vt:lpstr>
      <vt:lpstr>The equals method</vt:lpstr>
      <vt:lpstr>The instanceof operator</vt:lpstr>
      <vt:lpstr>The equals method</vt:lpstr>
      <vt:lpstr>Next Class</vt:lpstr>
    </vt:vector>
  </TitlesOfParts>
  <Company>UNC-Chapel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110-001 Inheritance and Polymorphism</dc:title>
  <dc:creator>Yi Hong</dc:creator>
  <cp:lastModifiedBy>Yi Hong</cp:lastModifiedBy>
  <cp:revision>57</cp:revision>
  <dcterms:created xsi:type="dcterms:W3CDTF">2015-06-08T06:28:03Z</dcterms:created>
  <dcterms:modified xsi:type="dcterms:W3CDTF">2015-06-09T06:06:28Z</dcterms:modified>
</cp:coreProperties>
</file>