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304" r:id="rId2"/>
    <p:sldId id="305" r:id="rId3"/>
    <p:sldId id="306" r:id="rId4"/>
    <p:sldId id="307" r:id="rId5"/>
    <p:sldId id="326" r:id="rId6"/>
    <p:sldId id="327" r:id="rId7"/>
    <p:sldId id="328" r:id="rId8"/>
    <p:sldId id="258" r:id="rId9"/>
    <p:sldId id="359" r:id="rId10"/>
    <p:sldId id="308" r:id="rId11"/>
    <p:sldId id="310" r:id="rId12"/>
    <p:sldId id="311" r:id="rId13"/>
    <p:sldId id="312" r:id="rId14"/>
    <p:sldId id="313" r:id="rId15"/>
    <p:sldId id="315" r:id="rId16"/>
    <p:sldId id="314" r:id="rId17"/>
    <p:sldId id="316" r:id="rId18"/>
    <p:sldId id="318" r:id="rId19"/>
    <p:sldId id="317" r:id="rId20"/>
    <p:sldId id="319" r:id="rId21"/>
    <p:sldId id="320" r:id="rId22"/>
    <p:sldId id="337" r:id="rId23"/>
    <p:sldId id="321" r:id="rId24"/>
    <p:sldId id="338" r:id="rId25"/>
    <p:sldId id="325" r:id="rId26"/>
    <p:sldId id="323" r:id="rId27"/>
    <p:sldId id="324" r:id="rId28"/>
    <p:sldId id="259" r:id="rId29"/>
    <p:sldId id="260" r:id="rId30"/>
    <p:sldId id="329" r:id="rId31"/>
    <p:sldId id="330" r:id="rId32"/>
    <p:sldId id="331" r:id="rId33"/>
    <p:sldId id="333" r:id="rId34"/>
    <p:sldId id="334" r:id="rId35"/>
    <p:sldId id="336" r:id="rId36"/>
    <p:sldId id="335" r:id="rId37"/>
    <p:sldId id="339" r:id="rId38"/>
    <p:sldId id="344" r:id="rId39"/>
    <p:sldId id="340" r:id="rId40"/>
    <p:sldId id="341" r:id="rId41"/>
    <p:sldId id="342" r:id="rId42"/>
    <p:sldId id="345" r:id="rId43"/>
    <p:sldId id="346" r:id="rId44"/>
    <p:sldId id="347" r:id="rId45"/>
    <p:sldId id="348" r:id="rId46"/>
    <p:sldId id="343" r:id="rId47"/>
    <p:sldId id="349" r:id="rId48"/>
    <p:sldId id="351" r:id="rId49"/>
    <p:sldId id="353" r:id="rId50"/>
    <p:sldId id="354" r:id="rId51"/>
    <p:sldId id="355" r:id="rId52"/>
    <p:sldId id="356" r:id="rId53"/>
    <p:sldId id="357" r:id="rId54"/>
    <p:sldId id="350" r:id="rId55"/>
    <p:sldId id="358" r:id="rId56"/>
    <p:sldId id="365" r:id="rId57"/>
    <p:sldId id="366" r:id="rId58"/>
    <p:sldId id="368" r:id="rId59"/>
    <p:sldId id="369" r:id="rId60"/>
    <p:sldId id="370" r:id="rId61"/>
    <p:sldId id="371" r:id="rId62"/>
    <p:sldId id="372" r:id="rId63"/>
    <p:sldId id="374" r:id="rId64"/>
    <p:sldId id="360" r:id="rId65"/>
    <p:sldId id="362" r:id="rId66"/>
    <p:sldId id="363" r:id="rId67"/>
    <p:sldId id="364" r:id="rId68"/>
    <p:sldId id="375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BABD8"/>
    <a:srgbClr val="7AC3F6"/>
    <a:srgbClr val="6CADDA"/>
    <a:srgbClr val="75BBEC"/>
    <a:srgbClr val="63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14" autoAdjust="0"/>
  </p:normalViewPr>
  <p:slideViewPr>
    <p:cSldViewPr snapToGrid="0" snapToObjects="1"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369F-E021-F64F-A36F-2850D57650F5}" type="datetimeFigureOut">
              <a:rPr lang="en-US" smtClean="0"/>
              <a:t>6/15/15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88615-3C43-0648-9782-7E80405AA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40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1D38-8434-4A95-B258-7426099382B2}" type="datetimeFigureOut">
              <a:rPr lang="en-US" smtClean="0"/>
              <a:pPr/>
              <a:t>6/15/15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52867-85F4-4706-90F4-556F3E51A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38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52867-85F4-4706-90F4-556F3E51A2E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4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48581081-ADF2-4B35-8F0A-8D2662B80B2C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4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all_unc_ch_scenes_10_00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12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6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2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7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2E98BD"/>
                </a:solidFill>
              </a:defRPr>
            </a:lvl1pPr>
          </a:lstStyle>
          <a:p>
            <a:fld id="{63DDD4E0-7430-A548-B363-6D8368E78A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9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000090"/>
          </a:solidFill>
          <a:latin typeface="Arial Unicode MS"/>
          <a:ea typeface="+mj-ea"/>
          <a:cs typeface="Arial Unicode MS"/>
        </a:defRPr>
      </a:lvl1pPr>
    </p:titleStyle>
    <p:bodyStyle>
      <a:lvl1pPr marL="342900" indent="-342900" algn="l" defTabSz="457200" rtl="0" eaLnBrk="1" latinLnBrk="0" hangingPunct="1">
        <a:spcBef>
          <a:spcPts val="1224"/>
        </a:spcBef>
        <a:buFont typeface="Wingdings" charset="2"/>
        <a:buChar char="§"/>
        <a:defRPr sz="3200" b="0" i="0" kern="1200">
          <a:solidFill>
            <a:schemeClr val="tx1"/>
          </a:solidFill>
          <a:latin typeface="Arial Unicode MS"/>
          <a:ea typeface="+mn-ea"/>
          <a:cs typeface="Arial Unicode M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800" b="0" i="0" kern="1200">
          <a:solidFill>
            <a:srgbClr val="0000FF"/>
          </a:solidFill>
          <a:latin typeface="Arial Unicode MS"/>
          <a:ea typeface="+mn-ea"/>
          <a:cs typeface="Arial Unicode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Unicode MS"/>
          <a:ea typeface="+mn-ea"/>
          <a:cs typeface="Arial Unicode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Unicode MS"/>
          <a:ea typeface="+mn-ea"/>
          <a:cs typeface="Arial Unicode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Unicode MS"/>
          <a:ea typeface="+mn-ea"/>
          <a:cs typeface="Arial Unicode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hyperlink" Target="http://en.wikipedia.org/wiki/Bubble_sort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hyperlink" Target="http://en.wikipedia.org/wiki/Selection_sor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 110-001</a:t>
            </a:r>
            <a:br>
              <a:rPr lang="en-US" dirty="0" smtClean="0"/>
            </a:br>
            <a:r>
              <a:rPr lang="en-US" dirty="0" smtClean="0"/>
              <a:t>Final Exam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Yi Hong</a:t>
            </a:r>
          </a:p>
          <a:p>
            <a:r>
              <a:rPr lang="en-US" dirty="0" smtClean="0"/>
              <a:t>June 15,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0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Implicit converting</a:t>
            </a:r>
          </a:p>
          <a:p>
            <a:pPr lvl="1"/>
            <a:r>
              <a:rPr lang="en-US" dirty="0" smtClean="0"/>
              <a:t>Byte -&gt; short -&gt; </a:t>
            </a:r>
            <a:r>
              <a:rPr lang="en-US" dirty="0" err="1" smtClean="0"/>
              <a:t>int</a:t>
            </a:r>
            <a:r>
              <a:rPr lang="en-US" dirty="0" smtClean="0"/>
              <a:t> -&gt; long -&gt; float -&gt; double</a:t>
            </a:r>
          </a:p>
          <a:p>
            <a:pPr lvl="1"/>
            <a:r>
              <a:rPr lang="en-US" dirty="0" smtClean="0"/>
              <a:t>Automatically cast types when they are not match</a:t>
            </a:r>
          </a:p>
          <a:p>
            <a:pPr lvl="1"/>
            <a:r>
              <a:rPr lang="en-US" dirty="0" smtClean="0"/>
              <a:t>E.g.: double </a:t>
            </a:r>
            <a:r>
              <a:rPr lang="en-US" dirty="0" err="1" smtClean="0"/>
              <a:t>var</a:t>
            </a:r>
            <a:r>
              <a:rPr lang="en-US" dirty="0" smtClean="0"/>
              <a:t> = 3 / 2;</a:t>
            </a:r>
          </a:p>
          <a:p>
            <a:r>
              <a:rPr lang="en-US" dirty="0" smtClean="0"/>
              <a:t>Explicit casting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xplicitly write the type casting</a:t>
            </a:r>
          </a:p>
          <a:p>
            <a:pPr lvl="1"/>
            <a:r>
              <a:rPr lang="en-US" dirty="0" smtClean="0"/>
              <a:t>E.g.: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= (</a:t>
            </a:r>
            <a:r>
              <a:rPr lang="en-US" dirty="0" err="1" smtClean="0"/>
              <a:t>int</a:t>
            </a:r>
            <a:r>
              <a:rPr lang="en-US" dirty="0" smtClean="0"/>
              <a:t>)(3.0 / 2.0);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7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984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Class Type</a:t>
            </a:r>
          </a:p>
          <a:p>
            <a:r>
              <a:rPr lang="en-US" dirty="0" smtClean="0"/>
              <a:t>Objects of </a:t>
            </a:r>
            <a:r>
              <a:rPr lang="en-US" dirty="0"/>
              <a:t>S</a:t>
            </a:r>
            <a:r>
              <a:rPr lang="en-US" dirty="0" smtClean="0"/>
              <a:t>tring class can be defined as:</a:t>
            </a:r>
          </a:p>
          <a:p>
            <a:pPr lvl="1"/>
            <a:r>
              <a:rPr lang="en-US" dirty="0" smtClean="0"/>
              <a:t>String </a:t>
            </a:r>
            <a:r>
              <a:rPr lang="en-US" dirty="0" err="1" smtClean="0"/>
              <a:t>myString</a:t>
            </a:r>
            <a:r>
              <a:rPr lang="en-US" dirty="0" smtClean="0"/>
              <a:t> = “UNC is Great!”;</a:t>
            </a:r>
          </a:p>
          <a:p>
            <a:pPr lvl="1"/>
            <a:r>
              <a:rPr lang="en-US" dirty="0" smtClean="0"/>
              <a:t>Or String </a:t>
            </a:r>
            <a:r>
              <a:rPr lang="en-US" dirty="0" err="1" smtClean="0"/>
              <a:t>myString</a:t>
            </a:r>
            <a:r>
              <a:rPr lang="en-US" dirty="0" smtClean="0"/>
              <a:t> = new String(“UNC is Great!”);</a:t>
            </a:r>
            <a:endParaRPr lang="en-US" dirty="0"/>
          </a:p>
          <a:p>
            <a:r>
              <a:rPr lang="en-US" dirty="0" smtClean="0"/>
              <a:t>Each String object consists of </a:t>
            </a:r>
          </a:p>
          <a:p>
            <a:pPr lvl="1"/>
            <a:r>
              <a:rPr lang="en-US" dirty="0" smtClean="0"/>
              <a:t>A sequence of characters (char)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28243"/>
              </p:ext>
            </p:extLst>
          </p:nvPr>
        </p:nvGraphicFramePr>
        <p:xfrm>
          <a:off x="2088111" y="5158690"/>
          <a:ext cx="6095999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U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N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C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i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s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G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r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e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a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t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!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0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1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2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3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4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5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6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7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8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9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10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11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12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9493" y="5158690"/>
            <a:ext cx="1245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Unicode MS"/>
                <a:cs typeface="Arial Unicode MS"/>
              </a:rPr>
              <a:t>String </a:t>
            </a:r>
          </a:p>
          <a:p>
            <a:r>
              <a:rPr lang="en-US" sz="2400" dirty="0" smtClean="0">
                <a:latin typeface="Arial Unicode MS"/>
                <a:cs typeface="Arial Unicode MS"/>
              </a:rPr>
              <a:t>Indices:</a:t>
            </a:r>
            <a:endParaRPr lang="en-US" sz="24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3739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String’s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535"/>
            <a:ext cx="8229600" cy="52467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String </a:t>
            </a:r>
            <a:r>
              <a:rPr lang="en-US" dirty="0" err="1" smtClean="0"/>
              <a:t>myString</a:t>
            </a:r>
            <a:r>
              <a:rPr lang="en-US" dirty="0" smtClean="0"/>
              <a:t> = “UNC is Great!”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300" dirty="0"/>
          </a:p>
          <a:p>
            <a:pPr marL="457200" lvl="1" indent="0">
              <a:buNone/>
            </a:pPr>
            <a:r>
              <a:rPr lang="en-US" sz="2400" dirty="0"/>
              <a:t>i</a:t>
            </a:r>
            <a:r>
              <a:rPr lang="en-US" sz="2400" dirty="0" smtClean="0"/>
              <a:t>nt </a:t>
            </a:r>
            <a:r>
              <a:rPr lang="en-US" sz="2400" dirty="0" err="1" smtClean="0"/>
              <a:t>strLength</a:t>
            </a:r>
            <a:r>
              <a:rPr lang="en-US" sz="2400" dirty="0" smtClean="0"/>
              <a:t> = </a:t>
            </a:r>
            <a:r>
              <a:rPr lang="en-US" sz="2400" dirty="0" err="1" smtClean="0"/>
              <a:t>myString.</a:t>
            </a:r>
            <a:r>
              <a:rPr lang="en-US" sz="2400" b="1" dirty="0" err="1" smtClean="0">
                <a:solidFill>
                  <a:srgbClr val="FF0000"/>
                </a:solidFill>
              </a:rPr>
              <a:t>length</a:t>
            </a:r>
            <a:r>
              <a:rPr lang="en-US" sz="2400" dirty="0" smtClean="0"/>
              <a:t>();</a:t>
            </a:r>
            <a:endParaRPr lang="en-US" sz="800" dirty="0" smtClean="0"/>
          </a:p>
          <a:p>
            <a:pPr marL="457200" lvl="1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har </a:t>
            </a:r>
            <a:r>
              <a:rPr lang="en-US" sz="2400" dirty="0" err="1" smtClean="0"/>
              <a:t>strFirstLetter</a:t>
            </a:r>
            <a:r>
              <a:rPr lang="en-US" sz="2400" dirty="0" smtClean="0"/>
              <a:t> = </a:t>
            </a:r>
            <a:r>
              <a:rPr lang="en-US" sz="2400" dirty="0" err="1" smtClean="0"/>
              <a:t>myString.</a:t>
            </a:r>
            <a:r>
              <a:rPr lang="en-US" sz="2400" b="1" dirty="0" err="1" smtClean="0">
                <a:solidFill>
                  <a:srgbClr val="FF0000"/>
                </a:solidFill>
              </a:rPr>
              <a:t>charAt</a:t>
            </a:r>
            <a:r>
              <a:rPr lang="en-US" sz="2400" dirty="0" smtClean="0"/>
              <a:t>(0);</a:t>
            </a:r>
            <a:endParaRPr lang="en-US" sz="900" dirty="0" smtClean="0"/>
          </a:p>
          <a:p>
            <a:pPr marL="457200" lvl="1" indent="0">
              <a:buNone/>
            </a:pPr>
            <a:r>
              <a:rPr lang="en-US" sz="2400" dirty="0" err="1"/>
              <a:t>b</a:t>
            </a:r>
            <a:r>
              <a:rPr lang="en-US" sz="2400" dirty="0" err="1" smtClean="0"/>
              <a:t>oolean</a:t>
            </a:r>
            <a:r>
              <a:rPr lang="en-US" sz="2400" dirty="0" smtClean="0"/>
              <a:t> </a:t>
            </a:r>
            <a:r>
              <a:rPr lang="en-US" sz="2400" dirty="0" err="1" smtClean="0"/>
              <a:t>bCheck</a:t>
            </a:r>
            <a:r>
              <a:rPr lang="en-US" sz="2400" dirty="0" smtClean="0"/>
              <a:t> = </a:t>
            </a:r>
            <a:r>
              <a:rPr lang="en-US" sz="2400" dirty="0" err="1" smtClean="0"/>
              <a:t>myString.equalsIgnoreCase</a:t>
            </a:r>
            <a:r>
              <a:rPr lang="en-US" sz="2400" dirty="0" smtClean="0"/>
              <a:t>(“</a:t>
            </a:r>
            <a:r>
              <a:rPr lang="en-US" sz="2400" dirty="0" err="1" smtClean="0"/>
              <a:t>unc</a:t>
            </a:r>
            <a:r>
              <a:rPr lang="en-US" sz="2400" dirty="0" smtClean="0"/>
              <a:t> is great!”); </a:t>
            </a:r>
            <a:endParaRPr lang="en-US" sz="900" dirty="0" smtClean="0"/>
          </a:p>
          <a:p>
            <a:pPr marL="457200" lvl="1" indent="0">
              <a:buNone/>
            </a:pPr>
            <a:r>
              <a:rPr lang="en-US" sz="2400" dirty="0" smtClean="0"/>
              <a:t>String subStr1 = </a:t>
            </a:r>
            <a:r>
              <a:rPr lang="en-US" sz="2400" dirty="0" err="1" smtClean="0"/>
              <a:t>myString.</a:t>
            </a:r>
            <a:r>
              <a:rPr lang="en-US" sz="2400" b="1" dirty="0" err="1" smtClean="0">
                <a:solidFill>
                  <a:srgbClr val="FF0000"/>
                </a:solidFill>
              </a:rPr>
              <a:t>substring</a:t>
            </a:r>
            <a:r>
              <a:rPr lang="en-US" sz="2400" dirty="0" smtClean="0"/>
              <a:t>(0, 3); </a:t>
            </a:r>
            <a:endParaRPr lang="en-US" sz="900" dirty="0" smtClean="0"/>
          </a:p>
          <a:p>
            <a:pPr marL="457200" lvl="1" indent="0">
              <a:buNone/>
            </a:pPr>
            <a:r>
              <a:rPr lang="en-US" sz="2400" dirty="0" smtClean="0"/>
              <a:t>String subStr2 = </a:t>
            </a:r>
            <a:r>
              <a:rPr lang="en-US" sz="2400" dirty="0" err="1" smtClean="0"/>
              <a:t>myString.</a:t>
            </a:r>
            <a:r>
              <a:rPr lang="en-US" sz="2400" b="1" dirty="0" err="1">
                <a:solidFill>
                  <a:srgbClr val="FF0000"/>
                </a:solidFill>
              </a:rPr>
              <a:t>substring</a:t>
            </a:r>
            <a:r>
              <a:rPr lang="en-US" sz="2400" dirty="0" smtClean="0"/>
              <a:t>(7);</a:t>
            </a:r>
          </a:p>
          <a:p>
            <a:pPr marL="457200" lvl="1" indent="0">
              <a:buNone/>
            </a:pPr>
            <a:r>
              <a:rPr lang="en-US" sz="2400" dirty="0" err="1" smtClean="0"/>
              <a:t>int</a:t>
            </a:r>
            <a:r>
              <a:rPr lang="en-US" sz="2400" dirty="0" smtClean="0"/>
              <a:t> pos1 = </a:t>
            </a:r>
            <a:r>
              <a:rPr lang="en-US" sz="2400" dirty="0" err="1" smtClean="0"/>
              <a:t>myString.indexOf</a:t>
            </a:r>
            <a:r>
              <a:rPr lang="en-US" sz="2400" dirty="0" smtClean="0"/>
              <a:t>(“ ”);</a:t>
            </a:r>
          </a:p>
          <a:p>
            <a:pPr marL="457200" lvl="1" indent="0">
              <a:buNone/>
            </a:pPr>
            <a:r>
              <a:rPr lang="en-US" sz="2400" dirty="0" err="1"/>
              <a:t>i</a:t>
            </a:r>
            <a:r>
              <a:rPr lang="en-US" sz="2400" dirty="0" err="1" smtClean="0"/>
              <a:t>nt</a:t>
            </a:r>
            <a:r>
              <a:rPr lang="en-US" sz="2400" dirty="0" smtClean="0"/>
              <a:t> </a:t>
            </a:r>
            <a:r>
              <a:rPr lang="en-US" sz="2400" dirty="0" smtClean="0"/>
              <a:t>pos2 = </a:t>
            </a:r>
            <a:r>
              <a:rPr lang="en-US" sz="2400" dirty="0" err="1" smtClean="0"/>
              <a:t>myString.lastIndexOf</a:t>
            </a:r>
            <a:r>
              <a:rPr lang="en-US" sz="2400" dirty="0" smtClean="0"/>
              <a:t>(“ ”);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75120" y="3211762"/>
            <a:ext cx="201168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Arial Unicode MS"/>
                <a:cs typeface="Arial Unicode MS"/>
              </a:rPr>
              <a:t>i</a:t>
            </a:r>
            <a:r>
              <a:rPr lang="en-US" sz="2200" dirty="0" err="1" smtClean="0">
                <a:solidFill>
                  <a:srgbClr val="FF0000"/>
                </a:solidFill>
                <a:latin typeface="Arial Unicode MS"/>
                <a:cs typeface="Arial Unicode MS"/>
              </a:rPr>
              <a:t>nt</a:t>
            </a:r>
            <a:r>
              <a:rPr lang="en-US" sz="2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, 13</a:t>
            </a:r>
            <a:endParaRPr lang="en-US" sz="2200" dirty="0">
              <a:solidFill>
                <a:srgbClr val="FF0000"/>
              </a:solidFill>
              <a:latin typeface="Arial Unicode MS"/>
              <a:cs typeface="Arial Unicode M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0454"/>
              </p:ext>
            </p:extLst>
          </p:nvPr>
        </p:nvGraphicFramePr>
        <p:xfrm>
          <a:off x="1012177" y="2100301"/>
          <a:ext cx="6095999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U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N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C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i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s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G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r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e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a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t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!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0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1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2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3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4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5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6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7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8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9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10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11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 Unicode MS"/>
                          <a:cs typeface="Arial Unicode MS"/>
                        </a:rPr>
                        <a:t>12</a:t>
                      </a:r>
                      <a:endParaRPr lang="en-US" sz="2000" b="0" dirty="0">
                        <a:latin typeface="Arial Unicode MS"/>
                        <a:cs typeface="Arial Unicode M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75120" y="3642649"/>
            <a:ext cx="201168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 Unicode MS"/>
                <a:cs typeface="Arial Unicode MS"/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har, ‘U’</a:t>
            </a:r>
            <a:endParaRPr lang="en-US" sz="2200" dirty="0">
              <a:solidFill>
                <a:srgbClr val="FF0000"/>
              </a:solidFill>
              <a:latin typeface="Arial Unicode MS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20" y="4411123"/>
            <a:ext cx="201168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Arial Unicode MS"/>
                <a:cs typeface="Arial Unicode MS"/>
              </a:rPr>
              <a:t>b</a:t>
            </a:r>
            <a:r>
              <a:rPr lang="en-US" sz="2200" dirty="0" err="1" smtClean="0">
                <a:solidFill>
                  <a:srgbClr val="FF0000"/>
                </a:solidFill>
                <a:latin typeface="Arial Unicode MS"/>
                <a:cs typeface="Arial Unicode MS"/>
              </a:rPr>
              <a:t>oolean</a:t>
            </a:r>
            <a:r>
              <a:rPr lang="en-US" sz="2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, true</a:t>
            </a:r>
            <a:endParaRPr lang="en-US" sz="2200" dirty="0">
              <a:solidFill>
                <a:srgbClr val="FF0000"/>
              </a:solidFill>
              <a:latin typeface="Arial Unicode MS"/>
              <a:cs typeface="Arial Unicode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120" y="4830777"/>
            <a:ext cx="201168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String, “UNC”</a:t>
            </a:r>
            <a:endParaRPr lang="en-US" sz="2200" dirty="0">
              <a:solidFill>
                <a:srgbClr val="FF0000"/>
              </a:solidFill>
              <a:latin typeface="Arial Unicode MS"/>
              <a:cs typeface="Arial Unicode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5120" y="5300601"/>
            <a:ext cx="226172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String, “Great!”</a:t>
            </a:r>
            <a:endParaRPr lang="en-US" sz="2200" dirty="0">
              <a:solidFill>
                <a:srgbClr val="FF0000"/>
              </a:solidFill>
              <a:latin typeface="Arial Unicode MS"/>
              <a:cs typeface="Arial Unicode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5120" y="5759239"/>
            <a:ext cx="201168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Arial Unicode MS"/>
                <a:cs typeface="Arial Unicode MS"/>
              </a:rPr>
              <a:t>int</a:t>
            </a:r>
            <a:r>
              <a:rPr lang="en-US" sz="2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, 3  </a:t>
            </a:r>
            <a:endParaRPr lang="en-US" sz="2200" dirty="0">
              <a:solidFill>
                <a:srgbClr val="FF0000"/>
              </a:solidFill>
              <a:latin typeface="Arial Unicode MS"/>
              <a:cs typeface="Arial Unicode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5120" y="6190126"/>
            <a:ext cx="201168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latin typeface="Arial Unicode MS"/>
                <a:cs typeface="Arial Unicode MS"/>
              </a:rPr>
              <a:t>int</a:t>
            </a:r>
            <a:r>
              <a:rPr lang="en-US" sz="2200" dirty="0" smtClean="0">
                <a:solidFill>
                  <a:srgbClr val="FF0000"/>
                </a:solidFill>
                <a:latin typeface="Arial Unicode MS"/>
                <a:cs typeface="Arial Unicode MS"/>
              </a:rPr>
              <a:t>, 6  </a:t>
            </a:r>
            <a:endParaRPr lang="en-US" sz="2200" dirty="0">
              <a:solidFill>
                <a:srgbClr val="FF0000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1831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 name = “May”;</a:t>
            </a:r>
          </a:p>
          <a:p>
            <a:r>
              <a:rPr lang="en-US" dirty="0" smtClean="0"/>
              <a:t>String sentence;</a:t>
            </a:r>
          </a:p>
          <a:p>
            <a:r>
              <a:rPr lang="en-US" dirty="0"/>
              <a:t>s</a:t>
            </a:r>
            <a:r>
              <a:rPr lang="en-US" dirty="0" smtClean="0"/>
              <a:t>entence = “My dog’s name is ” + name;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6318" y="4462291"/>
            <a:ext cx="69000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Unicode MS"/>
                <a:cs typeface="Arial Unicode MS"/>
              </a:rPr>
              <a:t>My dog’s name is May</a:t>
            </a:r>
            <a:endParaRPr lang="en-US" sz="32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6403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Statements: if-else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080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A branching statement that chooses between two possible actions</a:t>
            </a:r>
          </a:p>
          <a:p>
            <a:pPr marL="457200" lvl="1" indent="0">
              <a:spcBef>
                <a:spcPts val="72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marL="457200" lvl="1" indent="0">
              <a:spcBef>
                <a:spcPts val="72"/>
              </a:spcBef>
              <a:spcAft>
                <a:spcPts val="0"/>
              </a:spcAft>
              <a:buNone/>
            </a:pPr>
            <a:r>
              <a:rPr lang="en-US" sz="2400" dirty="0" smtClean="0"/>
              <a:t>if (</a:t>
            </a:r>
            <a:r>
              <a:rPr lang="en-US" sz="2400" dirty="0" err="1" smtClean="0"/>
              <a:t>Boolean_Expression</a:t>
            </a:r>
            <a:r>
              <a:rPr lang="en-US" sz="2400" dirty="0" smtClean="0"/>
              <a:t>)</a:t>
            </a:r>
          </a:p>
          <a:p>
            <a:pPr marL="457200" lvl="1" indent="0">
              <a:spcBef>
                <a:spcPts val="72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  { statement 1; }</a:t>
            </a:r>
          </a:p>
          <a:p>
            <a:pPr marL="457200" lvl="1" indent="0">
              <a:spcBef>
                <a:spcPts val="72"/>
              </a:spcBef>
              <a:spcAft>
                <a:spcPts val="0"/>
              </a:spcAft>
              <a:buNone/>
            </a:pPr>
            <a:r>
              <a:rPr lang="en-US" sz="2400" dirty="0"/>
              <a:t>e</a:t>
            </a:r>
            <a:r>
              <a:rPr lang="en-US" sz="2400" dirty="0" smtClean="0"/>
              <a:t>lse</a:t>
            </a:r>
          </a:p>
          <a:p>
            <a:pPr marL="457200" lvl="1" indent="0">
              <a:spcBef>
                <a:spcPts val="72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  { statement 2; }</a:t>
            </a:r>
          </a:p>
          <a:p>
            <a:pPr marL="457200" lvl="1" indent="0">
              <a:spcBef>
                <a:spcPts val="72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spcBef>
                <a:spcPts val="72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400" dirty="0" smtClean="0">
                <a:solidFill>
                  <a:schemeClr val="tx1"/>
                </a:solidFill>
              </a:rPr>
              <a:t>If the </a:t>
            </a:r>
            <a:r>
              <a:rPr lang="en-US" sz="2400" dirty="0" err="1" smtClean="0">
                <a:solidFill>
                  <a:schemeClr val="tx1"/>
                </a:solidFill>
              </a:rPr>
              <a:t>boolean</a:t>
            </a:r>
            <a:r>
              <a:rPr lang="en-US" sz="2400" dirty="0" smtClean="0">
                <a:solidFill>
                  <a:schemeClr val="tx1"/>
                </a:solidFill>
              </a:rPr>
              <a:t> expression is true, run statement 1, otherwise run statement 2</a:t>
            </a:r>
          </a:p>
          <a:p>
            <a:pPr marL="457200" lvl="1" indent="0">
              <a:spcBef>
                <a:spcPts val="72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457200" lvl="1" indent="0">
              <a:spcBef>
                <a:spcPts val="72"/>
              </a:spcBef>
              <a:spcAft>
                <a:spcPts val="0"/>
              </a:spcAft>
              <a:buNone/>
            </a:pPr>
            <a:r>
              <a:rPr lang="en-US" sz="2400" dirty="0" smtClean="0"/>
              <a:t>Or you can use one if statement</a:t>
            </a:r>
          </a:p>
          <a:p>
            <a:pPr marL="457200" lvl="1" indent="0">
              <a:spcBef>
                <a:spcPts val="72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marL="457200" lvl="1" indent="0">
              <a:spcBef>
                <a:spcPts val="72"/>
              </a:spcBef>
              <a:spcAft>
                <a:spcPts val="0"/>
              </a:spcAft>
              <a:buNone/>
            </a:pPr>
            <a:r>
              <a:rPr lang="en-US" sz="2400" dirty="0"/>
              <a:t>if (</a:t>
            </a:r>
            <a:r>
              <a:rPr lang="en-US" sz="2400" dirty="0" err="1"/>
              <a:t>Boolean_Expression</a:t>
            </a:r>
            <a:r>
              <a:rPr lang="en-US" sz="2400" dirty="0"/>
              <a:t>)</a:t>
            </a:r>
          </a:p>
          <a:p>
            <a:pPr marL="457200" lvl="1" indent="0">
              <a:spcBef>
                <a:spcPts val="72"/>
              </a:spcBef>
              <a:spcAft>
                <a:spcPts val="0"/>
              </a:spcAft>
              <a:buNone/>
            </a:pPr>
            <a:r>
              <a:rPr lang="en-US" sz="2400" dirty="0"/>
              <a:t>   { statements; }</a:t>
            </a:r>
          </a:p>
          <a:p>
            <a:pPr marL="457200" lvl="1" indent="0">
              <a:spcBef>
                <a:spcPts val="72"/>
              </a:spcBef>
              <a:spcAft>
                <a:spcPts val="0"/>
              </a:spcAft>
              <a:buNone/>
            </a:pPr>
            <a:r>
              <a:rPr lang="en-US" sz="2400" dirty="0"/>
              <a:t>Other </a:t>
            </a:r>
            <a:r>
              <a:rPr lang="en-US" sz="2400" dirty="0" err="1"/>
              <a:t>statments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028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832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 combination of values and variables by comparison operators. Its value can only be </a:t>
            </a:r>
            <a:r>
              <a:rPr lang="en-US" sz="2500" dirty="0" smtClean="0">
                <a:solidFill>
                  <a:srgbClr val="FF0000"/>
                </a:solidFill>
              </a:rPr>
              <a:t>true</a:t>
            </a:r>
            <a:r>
              <a:rPr lang="en-US" sz="2500" dirty="0" smtClean="0"/>
              <a:t> or </a:t>
            </a:r>
            <a:r>
              <a:rPr lang="en-US" sz="2500" dirty="0" smtClean="0">
                <a:solidFill>
                  <a:srgbClr val="FF0000"/>
                </a:solidFill>
              </a:rPr>
              <a:t>false</a:t>
            </a:r>
          </a:p>
          <a:p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 smtClean="0">
              <a:solidFill>
                <a:srgbClr val="FF0000"/>
              </a:solidFill>
            </a:endParaRPr>
          </a:p>
          <a:p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 smtClean="0">
              <a:solidFill>
                <a:srgbClr val="FF0000"/>
              </a:solidFill>
            </a:endParaRPr>
          </a:p>
          <a:p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100" dirty="0" smtClean="0">
                <a:solidFill>
                  <a:schemeClr val="tx1"/>
                </a:solidFill>
              </a:rPr>
              <a:t>E.g.:  </a:t>
            </a:r>
            <a:r>
              <a:rPr lang="en-US" sz="2100" dirty="0" err="1" smtClean="0">
                <a:solidFill>
                  <a:schemeClr val="tx1"/>
                </a:solidFill>
              </a:rPr>
              <a:t>int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num</a:t>
            </a:r>
            <a:r>
              <a:rPr lang="en-US" sz="2100" dirty="0" smtClean="0">
                <a:solidFill>
                  <a:schemeClr val="tx1"/>
                </a:solidFill>
              </a:rPr>
              <a:t> = 6;</a:t>
            </a:r>
          </a:p>
          <a:p>
            <a:pPr marL="457200" lvl="1" indent="0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             </a:t>
            </a:r>
            <a:r>
              <a:rPr lang="en-US" sz="2100" dirty="0" err="1" smtClean="0">
                <a:solidFill>
                  <a:schemeClr val="tx1"/>
                </a:solidFill>
              </a:rPr>
              <a:t>boolean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</a:rPr>
              <a:t>var</a:t>
            </a:r>
            <a:r>
              <a:rPr lang="en-US" sz="2100" dirty="0" smtClean="0">
                <a:solidFill>
                  <a:schemeClr val="tx1"/>
                </a:solidFill>
              </a:rPr>
              <a:t> = (</a:t>
            </a:r>
            <a:r>
              <a:rPr lang="en-US" sz="2100" dirty="0" err="1" smtClean="0">
                <a:solidFill>
                  <a:schemeClr val="tx1"/>
                </a:solidFill>
              </a:rPr>
              <a:t>num</a:t>
            </a:r>
            <a:r>
              <a:rPr lang="en-US" sz="2100" dirty="0" smtClean="0">
                <a:solidFill>
                  <a:schemeClr val="tx1"/>
                </a:solidFill>
              </a:rPr>
              <a:t> % 2 == 0) &amp;&amp; (</a:t>
            </a:r>
            <a:r>
              <a:rPr lang="en-US" sz="2100" dirty="0" err="1" smtClean="0">
                <a:solidFill>
                  <a:schemeClr val="tx1"/>
                </a:solidFill>
              </a:rPr>
              <a:t>num</a:t>
            </a:r>
            <a:r>
              <a:rPr lang="en-US" sz="2100" dirty="0" smtClean="0">
                <a:solidFill>
                  <a:schemeClr val="tx1"/>
                </a:solidFill>
              </a:rPr>
              <a:t> % 3 == 0)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78" y="2693073"/>
            <a:ext cx="8477776" cy="28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3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Statements: switch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0919" y="16002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altLang="zh-CN" sz="2400" dirty="0" smtClean="0">
                <a:solidFill>
                  <a:srgbClr val="941EDF"/>
                </a:solidFill>
                <a:ea typeface="黑体" charset="0"/>
              </a:rPr>
              <a:t>switch</a:t>
            </a:r>
            <a:r>
              <a:rPr lang="en-US" altLang="zh-CN" sz="2400" dirty="0" smtClean="0">
                <a:solidFill>
                  <a:srgbClr val="000000"/>
                </a:solidFill>
                <a:ea typeface="黑体" charset="0"/>
              </a:rPr>
              <a:t> (</a:t>
            </a:r>
            <a:r>
              <a:rPr lang="en-US" altLang="zh-CN" sz="2400" i="1" dirty="0" err="1" smtClean="0">
                <a:solidFill>
                  <a:srgbClr val="000000"/>
                </a:solidFill>
                <a:ea typeface="黑体" charset="0"/>
              </a:rPr>
              <a:t>Controlling_Expression</a:t>
            </a: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)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{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    </a:t>
            </a:r>
            <a:r>
              <a:rPr lang="en-US" altLang="zh-CN" sz="2400" dirty="0">
                <a:solidFill>
                  <a:srgbClr val="941EDF"/>
                </a:solidFill>
                <a:ea typeface="黑体" charset="0"/>
              </a:rPr>
              <a:t>case</a:t>
            </a: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 </a:t>
            </a:r>
            <a:r>
              <a:rPr lang="en-US" altLang="zh-CN" sz="2400" i="1" dirty="0" err="1" smtClean="0">
                <a:solidFill>
                  <a:srgbClr val="000000"/>
                </a:solidFill>
                <a:ea typeface="黑体" charset="0"/>
              </a:rPr>
              <a:t>Case_label</a:t>
            </a: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: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        </a:t>
            </a:r>
            <a:r>
              <a:rPr lang="en-US" altLang="zh-CN" sz="2400" i="1" dirty="0">
                <a:solidFill>
                  <a:srgbClr val="000000"/>
                </a:solidFill>
                <a:ea typeface="黑体" charset="0"/>
              </a:rPr>
              <a:t>statements</a:t>
            </a: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;  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altLang="zh-CN" sz="2400" dirty="0">
                <a:solidFill>
                  <a:srgbClr val="296BFF"/>
                </a:solidFill>
                <a:ea typeface="黑体" charset="0"/>
              </a:rPr>
              <a:t>        </a:t>
            </a:r>
            <a:r>
              <a:rPr lang="en-US" altLang="zh-CN" sz="2400" dirty="0">
                <a:solidFill>
                  <a:srgbClr val="941EDF"/>
                </a:solidFill>
                <a:ea typeface="黑体" charset="0"/>
              </a:rPr>
              <a:t>break</a:t>
            </a: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;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altLang="zh-CN" sz="2400" dirty="0">
                <a:solidFill>
                  <a:srgbClr val="296BFF"/>
                </a:solidFill>
                <a:ea typeface="黑体" charset="0"/>
              </a:rPr>
              <a:t>    </a:t>
            </a:r>
            <a:r>
              <a:rPr lang="en-US" altLang="zh-CN" sz="2400" dirty="0">
                <a:solidFill>
                  <a:srgbClr val="941EDF"/>
                </a:solidFill>
                <a:ea typeface="黑体" charset="0"/>
              </a:rPr>
              <a:t>case</a:t>
            </a: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 </a:t>
            </a:r>
            <a:r>
              <a:rPr lang="en-US" altLang="zh-CN" sz="2400" i="1" dirty="0" err="1" smtClean="0">
                <a:solidFill>
                  <a:srgbClr val="000000"/>
                </a:solidFill>
                <a:ea typeface="黑体" charset="0"/>
              </a:rPr>
              <a:t>Case_label</a:t>
            </a: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: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        </a:t>
            </a:r>
            <a:r>
              <a:rPr lang="en-US" altLang="zh-CN" sz="2400" i="1" dirty="0">
                <a:solidFill>
                  <a:srgbClr val="000000"/>
                </a:solidFill>
                <a:ea typeface="黑体" charset="0"/>
              </a:rPr>
              <a:t>statements</a:t>
            </a: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;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altLang="zh-CN" sz="2400" dirty="0">
                <a:solidFill>
                  <a:srgbClr val="296BFF"/>
                </a:solidFill>
                <a:ea typeface="黑体" charset="0"/>
              </a:rPr>
              <a:t>        </a:t>
            </a:r>
            <a:r>
              <a:rPr lang="en-US" altLang="zh-CN" sz="2400" dirty="0">
                <a:solidFill>
                  <a:srgbClr val="941EDF"/>
                </a:solidFill>
                <a:ea typeface="黑体" charset="0"/>
              </a:rPr>
              <a:t>break</a:t>
            </a: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;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altLang="zh-CN" sz="2400" dirty="0">
                <a:solidFill>
                  <a:srgbClr val="296BFF"/>
                </a:solidFill>
                <a:ea typeface="黑体" charset="0"/>
              </a:rPr>
              <a:t>    </a:t>
            </a:r>
            <a:r>
              <a:rPr lang="en-US" altLang="zh-CN" sz="2400" dirty="0">
                <a:solidFill>
                  <a:srgbClr val="941EDF"/>
                </a:solidFill>
                <a:ea typeface="黑体" charset="0"/>
              </a:rPr>
              <a:t>default</a:t>
            </a: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: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        </a:t>
            </a:r>
            <a:r>
              <a:rPr lang="en-US" altLang="zh-CN" sz="2400" i="1" dirty="0">
                <a:solidFill>
                  <a:srgbClr val="000000"/>
                </a:solidFill>
                <a:ea typeface="黑体" charset="0"/>
              </a:rPr>
              <a:t>statements</a:t>
            </a: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;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altLang="zh-CN" sz="2400" dirty="0">
                <a:solidFill>
                  <a:srgbClr val="296BFF"/>
                </a:solidFill>
                <a:ea typeface="黑体" charset="0"/>
              </a:rPr>
              <a:t>        </a:t>
            </a:r>
            <a:r>
              <a:rPr lang="en-US" altLang="zh-CN" sz="2400" dirty="0">
                <a:solidFill>
                  <a:srgbClr val="941EDF"/>
                </a:solidFill>
                <a:ea typeface="黑体" charset="0"/>
              </a:rPr>
              <a:t>break</a:t>
            </a:r>
            <a:r>
              <a:rPr lang="en-US" altLang="zh-CN" sz="2400" dirty="0">
                <a:solidFill>
                  <a:srgbClr val="000000"/>
                </a:solidFill>
                <a:ea typeface="黑体" charset="0"/>
              </a:rPr>
              <a:t>;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ea typeface="黑体" charset="0"/>
              </a:rPr>
              <a:t>}</a:t>
            </a:r>
            <a:endParaRPr lang="en-US" altLang="zh-CN" sz="2400" dirty="0">
              <a:solidFill>
                <a:srgbClr val="000000"/>
              </a:solidFill>
              <a:ea typeface="黑体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84902" y="1600200"/>
            <a:ext cx="3962399" cy="4875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b="0" i="0" kern="1200">
                <a:solidFill>
                  <a:srgbClr val="0000FF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 smtClean="0">
                <a:solidFill>
                  <a:srgbClr val="941EDF"/>
                </a:solidFill>
                <a:ea typeface="黑体" charset="0"/>
              </a:rPr>
              <a:t>byte, short, char, </a:t>
            </a:r>
            <a:r>
              <a:rPr lang="en-US" altLang="zh-CN" sz="2300" dirty="0" err="1" smtClean="0">
                <a:solidFill>
                  <a:srgbClr val="941EDF"/>
                </a:solidFill>
                <a:ea typeface="黑体" charset="0"/>
              </a:rPr>
              <a:t>int</a:t>
            </a:r>
            <a:r>
              <a:rPr lang="en-US" altLang="zh-CN" sz="2300" dirty="0" smtClean="0">
                <a:solidFill>
                  <a:srgbClr val="941EDF"/>
                </a:solidFill>
                <a:ea typeface="黑体" charset="0"/>
              </a:rPr>
              <a:t>, </a:t>
            </a:r>
            <a:r>
              <a:rPr lang="en-US" altLang="zh-CN" sz="2300" dirty="0" err="1" smtClean="0">
                <a:solidFill>
                  <a:srgbClr val="941EDF"/>
                </a:solidFill>
                <a:ea typeface="黑体" charset="0"/>
              </a:rPr>
              <a:t>enum</a:t>
            </a:r>
            <a:r>
              <a:rPr lang="en-US" altLang="zh-CN" sz="2300" dirty="0" smtClean="0">
                <a:solidFill>
                  <a:srgbClr val="941EDF"/>
                </a:solidFill>
                <a:ea typeface="黑体" charset="0"/>
              </a:rPr>
              <a:t>, String, and some wrap classes (Character, Byte, Short, and Integer)  </a:t>
            </a:r>
            <a:r>
              <a:rPr lang="en-US" altLang="zh-CN" sz="2300" dirty="0" smtClean="0">
                <a:ea typeface="黑体" charset="0"/>
              </a:rPr>
              <a:t>can be used in the controlling expression</a:t>
            </a:r>
          </a:p>
          <a:p>
            <a:r>
              <a:rPr lang="en-US" altLang="zh-CN" sz="2300" dirty="0" smtClean="0">
                <a:ea typeface="黑体" charset="0"/>
              </a:rPr>
              <a:t>Case labels must be of same type as controlling expression</a:t>
            </a:r>
          </a:p>
          <a:p>
            <a:r>
              <a:rPr lang="en-US" altLang="zh-CN" sz="2300" dirty="0" smtClean="0">
                <a:ea typeface="黑体" charset="0"/>
              </a:rPr>
              <a:t>The </a:t>
            </a:r>
            <a:r>
              <a:rPr lang="en-US" altLang="zh-CN" sz="2300" dirty="0" smtClean="0">
                <a:solidFill>
                  <a:srgbClr val="941EDF"/>
                </a:solidFill>
                <a:ea typeface="黑体" charset="0"/>
              </a:rPr>
              <a:t>break</a:t>
            </a:r>
            <a:r>
              <a:rPr lang="en-US" altLang="zh-CN" sz="2300" dirty="0" smtClean="0">
                <a:ea typeface="黑体" charset="0"/>
              </a:rPr>
              <a:t> statement ends the switch statement, go to the next step outside the braces in the code</a:t>
            </a:r>
          </a:p>
          <a:p>
            <a:r>
              <a:rPr lang="en-US" altLang="zh-CN" sz="2300" dirty="0" smtClean="0">
                <a:ea typeface="黑体" charset="0"/>
              </a:rPr>
              <a:t>The </a:t>
            </a:r>
            <a:r>
              <a:rPr lang="en-US" altLang="zh-CN" sz="2300" dirty="0" smtClean="0">
                <a:solidFill>
                  <a:srgbClr val="941EDF"/>
                </a:solidFill>
                <a:ea typeface="黑体" charset="0"/>
              </a:rPr>
              <a:t>default</a:t>
            </a:r>
            <a:r>
              <a:rPr lang="en-US" altLang="zh-CN" sz="2300" dirty="0" smtClean="0">
                <a:ea typeface="黑体" charset="0"/>
              </a:rPr>
              <a:t> case is optional</a:t>
            </a:r>
            <a:endParaRPr lang="en-US" altLang="zh-CN" sz="2300" dirty="0">
              <a:ea typeface="黑体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805807" y="2002455"/>
            <a:ext cx="325628" cy="211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378919" y="2594420"/>
            <a:ext cx="1605983" cy="1101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78919" y="3695587"/>
            <a:ext cx="16059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939323" y="3310746"/>
            <a:ext cx="2192112" cy="1377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473035" y="4423672"/>
            <a:ext cx="2658400" cy="264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67827" y="4688293"/>
            <a:ext cx="2363608" cy="863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39323" y="4889916"/>
            <a:ext cx="2192112" cy="1099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5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hile </a:t>
            </a:r>
            <a:r>
              <a:rPr lang="en-US" dirty="0"/>
              <a:t>loop</a:t>
            </a:r>
          </a:p>
          <a:p>
            <a:pPr lvl="1"/>
            <a:r>
              <a:rPr lang="en-US" dirty="0"/>
              <a:t>Repeats its body while a </a:t>
            </a:r>
            <a:r>
              <a:rPr lang="en-US" dirty="0" err="1"/>
              <a:t>boolean</a:t>
            </a:r>
            <a:r>
              <a:rPr lang="en-US" dirty="0"/>
              <a:t> expression is true</a:t>
            </a:r>
          </a:p>
          <a:p>
            <a:r>
              <a:rPr lang="en-US" dirty="0"/>
              <a:t>do while loop</a:t>
            </a:r>
          </a:p>
          <a:p>
            <a:pPr lvl="1"/>
            <a:r>
              <a:rPr lang="en-US" dirty="0"/>
              <a:t>Loop iterates at least ONCE</a:t>
            </a:r>
          </a:p>
          <a:p>
            <a:r>
              <a:rPr lang="en-US" dirty="0"/>
              <a:t>for loop</a:t>
            </a:r>
          </a:p>
          <a:p>
            <a:pPr lvl="1"/>
            <a:r>
              <a:rPr lang="en-US" dirty="0" smtClean="0"/>
              <a:t>Usually knows the number of 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9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721"/>
          </a:xfrm>
        </p:spPr>
        <p:txBody>
          <a:bodyPr>
            <a:normAutofit/>
          </a:bodyPr>
          <a:lstStyle/>
          <a:p>
            <a:r>
              <a:rPr lang="en-US" dirty="0" smtClean="0"/>
              <a:t>Sample question:</a:t>
            </a:r>
          </a:p>
          <a:p>
            <a:pPr lvl="1"/>
            <a:r>
              <a:rPr lang="en-US" dirty="0" smtClean="0"/>
              <a:t>Write the output for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Answer: 7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41" y="2681335"/>
            <a:ext cx="4460831" cy="33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with arrays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: Write code to declare, initialize, and fill in an array of type </a:t>
            </a:r>
            <a:r>
              <a:rPr lang="en-US" dirty="0" err="1" smtClean="0"/>
              <a:t>int</a:t>
            </a:r>
            <a:r>
              <a:rPr lang="en-US" dirty="0" smtClean="0"/>
              <a:t>, as follows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lvl="2"/>
            <a:r>
              <a:rPr lang="en-US" dirty="0" smtClean="0"/>
              <a:t>One way:</a:t>
            </a:r>
          </a:p>
          <a:p>
            <a:pPr lvl="2"/>
            <a:endParaRPr lang="en-US" sz="3200" dirty="0"/>
          </a:p>
          <a:p>
            <a:pPr lvl="2"/>
            <a:r>
              <a:rPr lang="en-US" dirty="0" smtClean="0"/>
              <a:t>Using loop: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92" y="3328570"/>
            <a:ext cx="5422900" cy="54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632" y="4410733"/>
            <a:ext cx="63246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920" y="5459413"/>
            <a:ext cx="4114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9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02201" cy="4525963"/>
          </a:xfrm>
        </p:spPr>
        <p:txBody>
          <a:bodyPr/>
          <a:lstStyle/>
          <a:p>
            <a:r>
              <a:rPr lang="en-US" dirty="0" smtClean="0"/>
              <a:t>Wednesday, June 17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8am </a:t>
            </a:r>
            <a:r>
              <a:rPr lang="en-US" dirty="0" smtClean="0"/>
              <a:t>– </a:t>
            </a:r>
            <a:r>
              <a:rPr lang="en-US" dirty="0" smtClean="0"/>
              <a:t>11am</a:t>
            </a:r>
            <a:endParaRPr lang="en-US" dirty="0" smtClean="0"/>
          </a:p>
          <a:p>
            <a:r>
              <a:rPr lang="en-US" dirty="0" smtClean="0"/>
              <a:t>The final exam will be similar to our midterm, the number of questions will be doubled</a:t>
            </a:r>
          </a:p>
          <a:p>
            <a:r>
              <a:rPr lang="en-US" dirty="0" smtClean="0"/>
              <a:t>20% of your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1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an array of Class type?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: Create an array with 5 objects of Class Student</a:t>
            </a:r>
          </a:p>
          <a:p>
            <a:pPr lvl="1"/>
            <a:endParaRPr lang="en-US" sz="1000" dirty="0"/>
          </a:p>
          <a:p>
            <a:pPr marL="857250" lvl="2" indent="0">
              <a:buNone/>
            </a:pPr>
            <a:r>
              <a:rPr lang="en-US" dirty="0" smtClean="0"/>
              <a:t>Student [] </a:t>
            </a:r>
            <a:r>
              <a:rPr lang="en-US" dirty="0" err="1" smtClean="0"/>
              <a:t>arr</a:t>
            </a:r>
            <a:r>
              <a:rPr lang="en-US" dirty="0" smtClean="0"/>
              <a:t> = new Student [5];</a:t>
            </a:r>
          </a:p>
          <a:p>
            <a:pPr marL="857250" lvl="2" indent="0">
              <a:buNone/>
            </a:pPr>
            <a:r>
              <a:rPr lang="en-US" dirty="0"/>
              <a:t>f</a:t>
            </a:r>
            <a:r>
              <a:rPr lang="en-US" dirty="0" smtClean="0"/>
              <a:t>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</a:t>
            </a:r>
            <a:r>
              <a:rPr lang="en-US" dirty="0" err="1" smtClean="0"/>
              <a:t>arr.length</a:t>
            </a:r>
            <a:r>
              <a:rPr lang="en-US" dirty="0" smtClean="0"/>
              <a:t>; 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pPr marL="857250" lvl="2" indent="0">
              <a:buNone/>
            </a:pPr>
            <a:r>
              <a:rPr lang="en-US" dirty="0" smtClean="0"/>
              <a:t>{	</a:t>
            </a:r>
          </a:p>
          <a:p>
            <a:pPr marL="857250" lvl="2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arr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= new Student();</a:t>
            </a:r>
          </a:p>
          <a:p>
            <a:pPr marL="857250" lvl="2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969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038" cy="4734483"/>
          </a:xfrm>
        </p:spPr>
        <p:txBody>
          <a:bodyPr>
            <a:normAutofit/>
          </a:bodyPr>
          <a:lstStyle/>
          <a:p>
            <a:r>
              <a:rPr lang="en-US" dirty="0" smtClean="0"/>
              <a:t>Nested loops</a:t>
            </a:r>
          </a:p>
          <a:p>
            <a:pPr lvl="1"/>
            <a:r>
              <a:rPr lang="en-US" dirty="0" smtClean="0"/>
              <a:t>E.g.: Initialize each elements in a 2D array to be 30</a:t>
            </a:r>
          </a:p>
          <a:p>
            <a:pPr lvl="1"/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000" dirty="0" err="1">
                <a:solidFill>
                  <a:srgbClr val="941EDF"/>
                </a:solidFill>
                <a:latin typeface="Consolas" pitchFamily="49" charset="0"/>
              </a:rPr>
              <a:t>i</a:t>
            </a:r>
            <a:r>
              <a:rPr lang="en-US" sz="2000" dirty="0" err="1" smtClean="0">
                <a:solidFill>
                  <a:srgbClr val="941EDF"/>
                </a:solidFill>
                <a:latin typeface="Consolas" pitchFamily="49" charset="0"/>
              </a:rPr>
              <a:t>nt</a:t>
            </a:r>
            <a:r>
              <a:rPr lang="en-US" sz="2000" dirty="0" smtClean="0">
                <a:solidFill>
                  <a:srgbClr val="941EDF"/>
                </a:solidFill>
                <a:latin typeface="Consolas" pitchFamily="49" charset="0"/>
              </a:rPr>
              <a:t> [][] table = new </a:t>
            </a:r>
            <a:r>
              <a:rPr lang="en-US" sz="20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rgbClr val="941EDF"/>
                </a:solidFill>
                <a:latin typeface="Consolas" pitchFamily="49" charset="0"/>
              </a:rPr>
              <a:t>[4][3];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000" dirty="0" smtClean="0">
                <a:solidFill>
                  <a:srgbClr val="941EDF"/>
                </a:solidFill>
                <a:latin typeface="Consolas" pitchFamily="49" charset="0"/>
              </a:rPr>
              <a:t>for</a:t>
            </a:r>
            <a:r>
              <a:rPr lang="en-US" sz="2000" dirty="0">
                <a:latin typeface="Consolas" pitchFamily="49" charset="0"/>
              </a:rPr>
              <a:t>(</a:t>
            </a:r>
            <a:r>
              <a:rPr lang="en-US" sz="2000" dirty="0" err="1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000" dirty="0">
                <a:latin typeface="Consolas" pitchFamily="49" charset="0"/>
              </a:rPr>
              <a:t> row = 0; row &lt; </a:t>
            </a:r>
            <a:r>
              <a:rPr lang="en-US" sz="2000" dirty="0" err="1">
                <a:latin typeface="Consolas" pitchFamily="49" charset="0"/>
              </a:rPr>
              <a:t>table.length</a:t>
            </a:r>
            <a:r>
              <a:rPr lang="en-US" sz="2000" dirty="0">
                <a:latin typeface="Consolas" pitchFamily="49" charset="0"/>
              </a:rPr>
              <a:t>; row++)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000" dirty="0">
                <a:latin typeface="Consolas" pitchFamily="49" charset="0"/>
              </a:rPr>
              <a:t>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000" dirty="0">
                <a:solidFill>
                  <a:srgbClr val="941EDF"/>
                </a:solidFill>
                <a:latin typeface="Consolas" pitchFamily="49" charset="0"/>
              </a:rPr>
              <a:t>    for</a:t>
            </a:r>
            <a:r>
              <a:rPr lang="en-US" sz="2000" dirty="0">
                <a:latin typeface="Consolas" pitchFamily="49" charset="0"/>
              </a:rPr>
              <a:t>(</a:t>
            </a:r>
            <a:r>
              <a:rPr lang="en-US" sz="2000" dirty="0" err="1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000" dirty="0">
                <a:latin typeface="Consolas" pitchFamily="49" charset="0"/>
              </a:rPr>
              <a:t> column=0; column &lt; table[row].length; column++)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000" dirty="0">
                <a:latin typeface="Consolas" pitchFamily="49" charset="0"/>
              </a:rPr>
              <a:t>   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000" dirty="0">
                <a:latin typeface="Consolas" pitchFamily="49" charset="0"/>
              </a:rPr>
              <a:t>        table[row][column] = 30;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000" dirty="0">
                <a:latin typeface="Consolas" pitchFamily="49" charset="0"/>
              </a:rPr>
              <a:t>  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000" dirty="0" smtClean="0">
                <a:latin typeface="Consolas" pitchFamily="49" charset="0"/>
              </a:rPr>
              <a:t>}</a:t>
            </a:r>
            <a:endParaRPr lang="en-US" sz="2000" dirty="0" smtClean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025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Classes and objects</a:t>
            </a:r>
          </a:p>
          <a:p>
            <a:r>
              <a:rPr lang="en-US" dirty="0" smtClean="0"/>
              <a:t>Instance variables, local variables, and static variables</a:t>
            </a:r>
          </a:p>
          <a:p>
            <a:r>
              <a:rPr lang="en-US" dirty="0" smtClean="0"/>
              <a:t>Methods with/without return values</a:t>
            </a:r>
          </a:p>
          <a:p>
            <a:r>
              <a:rPr lang="en-US" dirty="0" smtClean="0"/>
              <a:t>Call-by-value and call-by-reference</a:t>
            </a:r>
          </a:p>
          <a:p>
            <a:r>
              <a:rPr lang="en-US" dirty="0" smtClean="0"/>
              <a:t>Public and private</a:t>
            </a:r>
          </a:p>
          <a:p>
            <a:r>
              <a:rPr lang="en-US" dirty="0" smtClean="0"/>
              <a:t>Constructors</a:t>
            </a:r>
          </a:p>
          <a:p>
            <a:r>
              <a:rPr lang="en-US" dirty="0"/>
              <a:t>Static variables and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Method parameters: overloading</a:t>
            </a:r>
          </a:p>
        </p:txBody>
      </p:sp>
    </p:spTree>
    <p:extLst>
      <p:ext uri="{BB962C8B-B14F-4D97-AF65-F5344CB8AC3E}">
        <p14:creationId xmlns:p14="http://schemas.microsoft.com/office/powerpoint/2010/main" val="28845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and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class</a:t>
            </a:r>
            <a:r>
              <a:rPr lang="en-US" dirty="0"/>
              <a:t> is the definition of a kind of object</a:t>
            </a:r>
          </a:p>
          <a:p>
            <a:pPr lvl="1"/>
            <a:r>
              <a:rPr lang="en-US" dirty="0"/>
              <a:t>A blueprint for constructing specific objects</a:t>
            </a:r>
          </a:p>
          <a:p>
            <a:r>
              <a:rPr lang="en-US" b="1" dirty="0">
                <a:solidFill>
                  <a:srgbClr val="FF0000"/>
                </a:solidFill>
              </a:rPr>
              <a:t>Important</a:t>
            </a:r>
            <a:r>
              <a:rPr lang="en-US" dirty="0"/>
              <a:t>: classes </a:t>
            </a:r>
            <a:r>
              <a:rPr lang="en-US" dirty="0">
                <a:solidFill>
                  <a:srgbClr val="0000FF"/>
                </a:solidFill>
              </a:rPr>
              <a:t>usually</a:t>
            </a:r>
            <a:r>
              <a:rPr lang="en-US" dirty="0"/>
              <a:t> do not have data; individual objects have data. </a:t>
            </a:r>
          </a:p>
          <a:p>
            <a:r>
              <a:rPr lang="en-US" dirty="0">
                <a:solidFill>
                  <a:srgbClr val="FF0000"/>
                </a:solidFill>
              </a:rPr>
              <a:t>But</a:t>
            </a:r>
            <a:r>
              <a:rPr lang="en-US" dirty="0"/>
              <a:t>, a class can have variables that are static as well as methods that are </a:t>
            </a:r>
            <a:r>
              <a:rPr lang="en-US" dirty="0">
                <a:solidFill>
                  <a:srgbClr val="0000FF"/>
                </a:solidFill>
              </a:rPr>
              <a:t>static</a:t>
            </a:r>
            <a:r>
              <a:rPr lang="en-US" dirty="0"/>
              <a:t>.</a:t>
            </a:r>
          </a:p>
          <a:p>
            <a:r>
              <a:rPr lang="en-US" dirty="0"/>
              <a:t>Static variables and static methods belong to a class as a whole and not to an individual object </a:t>
            </a:r>
          </a:p>
        </p:txBody>
      </p:sp>
    </p:spTree>
    <p:extLst>
      <p:ext uri="{BB962C8B-B14F-4D97-AF65-F5344CB8AC3E}">
        <p14:creationId xmlns:p14="http://schemas.microsoft.com/office/powerpoint/2010/main" val="401598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public class </a:t>
            </a:r>
            <a:r>
              <a:rPr lang="en-US" altLang="zh-CN" sz="1800" dirty="0" smtClean="0">
                <a:latin typeface="Consolas" pitchFamily="49" charset="0"/>
              </a:rPr>
              <a:t>Student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latin typeface="Consolas" pitchFamily="49" charset="0"/>
              </a:rPr>
              <a:t>{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    public </a:t>
            </a:r>
            <a:r>
              <a:rPr lang="en-US" altLang="zh-CN" sz="1800" dirty="0" smtClean="0">
                <a:latin typeface="Consolas" pitchFamily="49" charset="0"/>
              </a:rPr>
              <a:t>String name;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    public </a:t>
            </a:r>
            <a:r>
              <a:rPr lang="en-US" altLang="zh-CN" sz="18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 </a:t>
            </a:r>
            <a:r>
              <a:rPr lang="en-US" altLang="zh-CN" sz="1800" dirty="0" err="1" smtClean="0">
                <a:latin typeface="Consolas" pitchFamily="49" charset="0"/>
              </a:rPr>
              <a:t>classYear</a:t>
            </a:r>
            <a:r>
              <a:rPr lang="en-US" altLang="zh-CN" sz="1800" dirty="0" smtClean="0">
                <a:latin typeface="Consolas" pitchFamily="49" charset="0"/>
              </a:rPr>
              <a:t>;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latin typeface="Consolas" pitchFamily="49" charset="0"/>
              </a:rPr>
              <a:t>    </a:t>
            </a: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public double </a:t>
            </a:r>
            <a:r>
              <a:rPr lang="en-US" altLang="zh-CN" sz="1800" dirty="0" err="1" smtClean="0">
                <a:latin typeface="Consolas" pitchFamily="49" charset="0"/>
              </a:rPr>
              <a:t>gpa</a:t>
            </a:r>
            <a:r>
              <a:rPr lang="en-US" altLang="zh-CN" sz="1800" dirty="0" smtClean="0">
                <a:latin typeface="Consolas" pitchFamily="49" charset="0"/>
              </a:rPr>
              <a:t>; 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latin typeface="Consolas" pitchFamily="49" charset="0"/>
              </a:rPr>
              <a:t>    </a:t>
            </a: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public </a:t>
            </a:r>
            <a:r>
              <a:rPr lang="en-US" altLang="zh-CN" sz="1800" dirty="0" smtClean="0">
                <a:latin typeface="Consolas" pitchFamily="49" charset="0"/>
              </a:rPr>
              <a:t>String</a:t>
            </a: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 </a:t>
            </a:r>
            <a:r>
              <a:rPr lang="en-US" altLang="zh-CN" sz="1800" dirty="0" smtClean="0">
                <a:latin typeface="Consolas" pitchFamily="49" charset="0"/>
              </a:rPr>
              <a:t>major;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latin typeface="Consolas" pitchFamily="49" charset="0"/>
              </a:rPr>
              <a:t>    </a:t>
            </a:r>
            <a:r>
              <a:rPr lang="en-US" altLang="zh-CN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...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endParaRPr lang="en-US" altLang="zh-CN" sz="1800" dirty="0" smtClean="0">
              <a:latin typeface="Consolas" pitchFamily="49" charset="0"/>
            </a:endParaRP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latin typeface="Consolas" pitchFamily="49" charset="0"/>
              </a:rPr>
              <a:t>    </a:t>
            </a: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public </a:t>
            </a:r>
            <a:r>
              <a:rPr lang="en-US" altLang="zh-CN" sz="1800" dirty="0" smtClean="0">
                <a:latin typeface="Consolas" pitchFamily="49" charset="0"/>
              </a:rPr>
              <a:t>String</a:t>
            </a: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 </a:t>
            </a:r>
            <a:r>
              <a:rPr lang="en-US" altLang="zh-CN" sz="1800" dirty="0" err="1" smtClean="0">
                <a:latin typeface="Consolas" pitchFamily="49" charset="0"/>
              </a:rPr>
              <a:t>getMajor</a:t>
            </a:r>
            <a:r>
              <a:rPr lang="en-US" altLang="zh-CN" sz="1800" dirty="0" smtClean="0">
                <a:latin typeface="Consolas" pitchFamily="49" charset="0"/>
              </a:rPr>
              <a:t>()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latin typeface="Consolas" pitchFamily="49" charset="0"/>
              </a:rPr>
              <a:t>    {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        return</a:t>
            </a:r>
            <a:r>
              <a:rPr lang="en-US" altLang="zh-CN" sz="1800" dirty="0" smtClean="0">
                <a:latin typeface="Consolas" pitchFamily="49" charset="0"/>
              </a:rPr>
              <a:t> major;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latin typeface="Consolas" pitchFamily="49" charset="0"/>
              </a:rPr>
              <a:t>    }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endParaRPr lang="en-US" altLang="zh-CN" sz="1800" dirty="0" smtClean="0">
              <a:latin typeface="Consolas" pitchFamily="49" charset="0"/>
            </a:endParaRP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latin typeface="Consolas" pitchFamily="49" charset="0"/>
              </a:rPr>
              <a:t>    </a:t>
            </a:r>
            <a:r>
              <a:rPr lang="en-US" altLang="zh-CN" sz="1800" dirty="0" smtClean="0">
                <a:solidFill>
                  <a:srgbClr val="941EDF"/>
                </a:solidFill>
                <a:latin typeface="Consolas" pitchFamily="49" charset="0"/>
              </a:rPr>
              <a:t>public void </a:t>
            </a:r>
            <a:r>
              <a:rPr lang="en-US" altLang="zh-CN" sz="1800" dirty="0" err="1" smtClean="0">
                <a:latin typeface="Consolas" pitchFamily="49" charset="0"/>
              </a:rPr>
              <a:t>increaseYear</a:t>
            </a:r>
            <a:r>
              <a:rPr lang="en-US" altLang="zh-CN" sz="1800" dirty="0" smtClean="0">
                <a:latin typeface="Consolas" pitchFamily="49" charset="0"/>
              </a:rPr>
              <a:t>()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latin typeface="Consolas" pitchFamily="49" charset="0"/>
              </a:rPr>
              <a:t>    {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latin typeface="Consolas" pitchFamily="49" charset="0"/>
              </a:rPr>
              <a:t>        </a:t>
            </a:r>
            <a:r>
              <a:rPr lang="en-US" altLang="zh-CN" sz="1800" dirty="0" err="1" smtClean="0">
                <a:latin typeface="Consolas" pitchFamily="49" charset="0"/>
              </a:rPr>
              <a:t>classYear</a:t>
            </a:r>
            <a:r>
              <a:rPr lang="en-US" altLang="zh-CN" sz="1800" dirty="0" smtClean="0">
                <a:latin typeface="Consolas" pitchFamily="49" charset="0"/>
              </a:rPr>
              <a:t>++;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latin typeface="Consolas" pitchFamily="49" charset="0"/>
              </a:rPr>
              <a:t>    }</a:t>
            </a:r>
          </a:p>
          <a:p>
            <a:pPr marL="365760" indent="-256032" eaLnBrk="1" fontAlgn="auto" hangingPunct="1">
              <a:spcBef>
                <a:spcPts val="0"/>
              </a:spcBef>
              <a:buFont typeface="Wingdings" pitchFamily="16" charset="2"/>
              <a:buNone/>
              <a:defRPr/>
            </a:pPr>
            <a:r>
              <a:rPr lang="en-US" altLang="zh-CN" sz="1800" dirty="0" smtClean="0">
                <a:latin typeface="Consolas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Defining a Class</a:t>
            </a:r>
            <a:endParaRPr lang="en-US" dirty="0"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625015"/>
            <a:ext cx="17145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</a:rPr>
              <a:t>Class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2538383"/>
            <a:ext cx="28575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</a:rPr>
              <a:t>Data</a:t>
            </a:r>
          </a:p>
          <a:p>
            <a:pPr>
              <a:defRPr/>
            </a:pPr>
            <a:r>
              <a:rPr lang="en-US" sz="2400" dirty="0">
                <a:latin typeface="+mn-lt"/>
                <a:ea typeface="+mn-ea"/>
              </a:rPr>
              <a:t>(instance variables)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4439685"/>
            <a:ext cx="155848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</a:rPr>
              <a:t>Methods</a:t>
            </a:r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3886200" y="1758366"/>
            <a:ext cx="2057400" cy="9748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 flipV="1">
            <a:off x="3829050" y="2385986"/>
            <a:ext cx="2114550" cy="56789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3924300" y="2633636"/>
            <a:ext cx="2019300" cy="32024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1"/>
          </p:cNvCxnSpPr>
          <p:nvPr/>
        </p:nvCxnSpPr>
        <p:spPr>
          <a:xfrm flipH="1" flipV="1">
            <a:off x="3619500" y="2900334"/>
            <a:ext cx="2324100" cy="5354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</p:cNvCxnSpPr>
          <p:nvPr/>
        </p:nvCxnSpPr>
        <p:spPr>
          <a:xfrm flipH="1">
            <a:off x="4476751" y="4670518"/>
            <a:ext cx="146684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</p:cNvCxnSpPr>
          <p:nvPr/>
        </p:nvCxnSpPr>
        <p:spPr>
          <a:xfrm flipH="1">
            <a:off x="4476751" y="4670518"/>
            <a:ext cx="1466849" cy="125648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</p:cNvCxnSpPr>
          <p:nvPr/>
        </p:nvCxnSpPr>
        <p:spPr>
          <a:xfrm flipH="1">
            <a:off x="3886200" y="2953882"/>
            <a:ext cx="2057400" cy="213151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325414" y="5525999"/>
            <a:ext cx="3475686" cy="120032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 smtClean="0">
                <a:latin typeface="Arial Unicode MS"/>
                <a:cs typeface="Arial Unicode MS"/>
              </a:rPr>
              <a:t>Instance variables and methods are members of a class </a:t>
            </a:r>
            <a:endParaRPr lang="en-US" sz="24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7504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defined in the class are called </a:t>
            </a:r>
            <a:r>
              <a:rPr lang="en-US" i="1" dirty="0"/>
              <a:t>instance </a:t>
            </a:r>
            <a:r>
              <a:rPr lang="en-US" i="1" dirty="0" smtClean="0"/>
              <a:t>variables</a:t>
            </a:r>
            <a:endParaRPr lang="en-US" altLang="zh-CN" sz="1800" dirty="0">
              <a:solidFill>
                <a:srgbClr val="941EDF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941EDF"/>
                </a:solidFill>
              </a:rPr>
              <a:t>  </a:t>
            </a:r>
            <a:r>
              <a:rPr lang="en-US" altLang="zh-CN" sz="2400" dirty="0" smtClean="0">
                <a:solidFill>
                  <a:srgbClr val="941EDF"/>
                </a:solidFill>
              </a:rPr>
              <a:t>				  private   </a:t>
            </a:r>
            <a:r>
              <a:rPr lang="en-US" altLang="zh-CN" sz="2400" dirty="0" smtClean="0">
                <a:solidFill>
                  <a:srgbClr val="000000"/>
                </a:solidFill>
              </a:rPr>
              <a:t>String    name</a:t>
            </a:r>
            <a:r>
              <a:rPr lang="en-US" altLang="zh-CN" sz="2400" dirty="0">
                <a:solidFill>
                  <a:srgbClr val="00000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941EDF"/>
                </a:solidFill>
              </a:rPr>
              <a:t>   </a:t>
            </a:r>
            <a:r>
              <a:rPr lang="en-US" altLang="zh-CN" sz="2400" dirty="0" smtClean="0">
                <a:solidFill>
                  <a:srgbClr val="941EDF"/>
                </a:solidFill>
              </a:rPr>
              <a:t>				  private   </a:t>
            </a:r>
            <a:r>
              <a:rPr lang="en-US" altLang="zh-CN" sz="2400" dirty="0" err="1" smtClean="0">
                <a:solidFill>
                  <a:srgbClr val="941EDF"/>
                </a:solidFill>
              </a:rPr>
              <a:t>int</a:t>
            </a:r>
            <a:r>
              <a:rPr lang="en-US" altLang="zh-CN" sz="2400" dirty="0" smtClean="0">
                <a:solidFill>
                  <a:srgbClr val="941EDF"/>
                </a:solidFill>
              </a:rPr>
              <a:t>          </a:t>
            </a:r>
            <a:r>
              <a:rPr lang="en-US" altLang="zh-CN" sz="2400" dirty="0" err="1" smtClean="0">
                <a:solidFill>
                  <a:srgbClr val="000000"/>
                </a:solidFill>
              </a:rPr>
              <a:t>classYear</a:t>
            </a:r>
            <a:r>
              <a:rPr lang="en-US" altLang="zh-CN" sz="2400" dirty="0">
                <a:solidFill>
                  <a:srgbClr val="00000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 smtClean="0">
                <a:solidFill>
                  <a:srgbClr val="941EDF"/>
                </a:solidFill>
              </a:rPr>
              <a:t>			       private   double   </a:t>
            </a:r>
            <a:r>
              <a:rPr lang="en-US" altLang="zh-CN" sz="2400" dirty="0" err="1" smtClean="0">
                <a:solidFill>
                  <a:srgbClr val="000000"/>
                </a:solidFill>
              </a:rPr>
              <a:t>gpa</a:t>
            </a:r>
            <a:r>
              <a:rPr lang="en-US" altLang="zh-CN" sz="2400" dirty="0" smtClean="0">
                <a:solidFill>
                  <a:srgbClr val="000000"/>
                </a:solidFill>
              </a:rPr>
              <a:t>; 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 smtClean="0">
                <a:solidFill>
                  <a:srgbClr val="941EDF"/>
                </a:solidFill>
              </a:rPr>
              <a:t>			       private   </a:t>
            </a:r>
            <a:r>
              <a:rPr lang="en-US" altLang="zh-CN" sz="2400" dirty="0" smtClean="0">
                <a:solidFill>
                  <a:srgbClr val="000000"/>
                </a:solidFill>
              </a:rPr>
              <a:t>String  </a:t>
            </a:r>
            <a:r>
              <a:rPr lang="en-US" altLang="zh-CN" sz="2400" dirty="0" smtClean="0">
                <a:solidFill>
                  <a:srgbClr val="941EDF"/>
                </a:solidFill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</a:rPr>
              <a:t>major</a:t>
            </a:r>
            <a:r>
              <a:rPr lang="en-US" altLang="zh-CN" sz="2400" dirty="0">
                <a:solidFill>
                  <a:srgbClr val="000000"/>
                </a:solidFill>
              </a:rPr>
              <a:t>;</a:t>
            </a:r>
            <a:endParaRPr lang="en-US" sz="2400" dirty="0"/>
          </a:p>
          <a:p>
            <a:pPr eaLnBrk="1" hangingPunct="1"/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Instance Variables</a:t>
            </a:r>
            <a:endParaRPr lang="en-US" dirty="0"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2089" y="5040564"/>
            <a:ext cx="235165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941EDF"/>
                </a:solidFill>
                <a:latin typeface="Arial Unicode MS"/>
                <a:cs typeface="Arial Unicode MS"/>
              </a:rPr>
              <a:t>public</a:t>
            </a:r>
            <a:r>
              <a:rPr lang="en-US" sz="2400" dirty="0" smtClean="0">
                <a:latin typeface="Arial Unicode MS"/>
                <a:cs typeface="Arial Unicode MS"/>
              </a:rPr>
              <a:t> </a:t>
            </a:r>
            <a:r>
              <a:rPr lang="en-US" sz="2400" smtClean="0">
                <a:latin typeface="Arial Unicode MS"/>
                <a:cs typeface="Arial Unicode MS"/>
              </a:rPr>
              <a:t>or </a:t>
            </a:r>
            <a:r>
              <a:rPr lang="en-US" sz="2400" smtClean="0">
                <a:solidFill>
                  <a:srgbClr val="941EDF"/>
                </a:solidFill>
                <a:latin typeface="Arial Unicode MS"/>
                <a:cs typeface="Arial Unicode MS"/>
              </a:rPr>
              <a:t>private modifier</a:t>
            </a:r>
            <a:endParaRPr lang="en-US" sz="2400" dirty="0">
              <a:latin typeface="Arial Unicode MS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7624" y="5065539"/>
            <a:ext cx="34956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latin typeface="Arial Unicode MS"/>
                <a:cs typeface="Arial Unicode MS"/>
              </a:rPr>
              <a:t>Data type</a:t>
            </a:r>
            <a:r>
              <a:rPr lang="en-US" sz="2400" dirty="0">
                <a:latin typeface="Arial Unicode MS"/>
                <a:cs typeface="Arial Unicode MS"/>
              </a:rPr>
              <a:t>: </a:t>
            </a:r>
            <a:r>
              <a:rPr lang="en-US" sz="2400" dirty="0" err="1">
                <a:solidFill>
                  <a:srgbClr val="941EDF"/>
                </a:solidFill>
                <a:latin typeface="Arial Unicode MS"/>
                <a:cs typeface="Arial Unicode MS"/>
              </a:rPr>
              <a:t>int</a:t>
            </a:r>
            <a:r>
              <a:rPr lang="en-US" sz="2400" dirty="0">
                <a:solidFill>
                  <a:srgbClr val="941EDF"/>
                </a:solidFill>
                <a:latin typeface="Arial Unicode MS"/>
                <a:cs typeface="Arial Unicode MS"/>
              </a:rPr>
              <a:t>, double, </a:t>
            </a:r>
            <a:r>
              <a:rPr lang="en-US" sz="2400" dirty="0">
                <a:latin typeface="Arial Unicode MS"/>
                <a:cs typeface="Arial Unicode MS"/>
              </a:rPr>
              <a:t>String</a:t>
            </a:r>
            <a:r>
              <a:rPr lang="en-US" sz="2400" dirty="0">
                <a:solidFill>
                  <a:srgbClr val="941EDF"/>
                </a:solidFill>
                <a:latin typeface="Arial Unicode MS"/>
                <a:cs typeface="Arial Unicode MS"/>
              </a:rPr>
              <a:t>…</a:t>
            </a:r>
            <a:endParaRPr lang="en-US" sz="2400" dirty="0">
              <a:latin typeface="Arial Unicode MS"/>
              <a:cs typeface="Arial Unicode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9950" y="3241327"/>
            <a:ext cx="146685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 Unicode MS"/>
                <a:ea typeface="+mn-ea"/>
                <a:cs typeface="Arial Unicode MS"/>
              </a:rPr>
              <a:t>variables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50358" y="2715106"/>
            <a:ext cx="1136534" cy="175366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33926" y="2715106"/>
            <a:ext cx="1083394" cy="175366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07007" y="2715106"/>
            <a:ext cx="1556467" cy="175366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6" idx="0"/>
            <a:endCxn id="3" idx="2"/>
          </p:cNvCxnSpPr>
          <p:nvPr/>
        </p:nvCxnSpPr>
        <p:spPr>
          <a:xfrm flipH="1" flipV="1">
            <a:off x="2518625" y="4468773"/>
            <a:ext cx="209289" cy="571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  <a:endCxn id="8" idx="2"/>
          </p:cNvCxnSpPr>
          <p:nvPr/>
        </p:nvCxnSpPr>
        <p:spPr>
          <a:xfrm flipH="1" flipV="1">
            <a:off x="3675623" y="4468773"/>
            <a:ext cx="862001" cy="1012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  <a:endCxn id="9" idx="3"/>
          </p:cNvCxnSpPr>
          <p:nvPr/>
        </p:nvCxnSpPr>
        <p:spPr>
          <a:xfrm flipH="1">
            <a:off x="5863474" y="3472160"/>
            <a:ext cx="1356476" cy="119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6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3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endParaRPr lang="en-US" altLang="zh-CN" sz="2200" dirty="0">
              <a:solidFill>
                <a:srgbClr val="941EDF"/>
              </a:solidFill>
            </a:endParaRP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941EDF"/>
                </a:solidFill>
              </a:rPr>
              <a:t>public </a:t>
            </a:r>
            <a:r>
              <a:rPr lang="en-US" altLang="zh-CN" sz="2400" dirty="0">
                <a:solidFill>
                  <a:srgbClr val="000000"/>
                </a:solidFill>
              </a:rPr>
              <a:t>String</a:t>
            </a:r>
            <a:r>
              <a:rPr lang="en-US" altLang="zh-CN" sz="2400" dirty="0">
                <a:solidFill>
                  <a:srgbClr val="941EDF"/>
                </a:solidFill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</a:rPr>
              <a:t>getMajor</a:t>
            </a:r>
            <a:r>
              <a:rPr lang="en-US" altLang="zh-CN" sz="2400" dirty="0">
                <a:solidFill>
                  <a:srgbClr val="000000"/>
                </a:solidFill>
              </a:rPr>
              <a:t>()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{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941EDF"/>
                </a:solidFill>
              </a:rPr>
              <a:t>    return</a:t>
            </a:r>
            <a:r>
              <a:rPr lang="en-US" altLang="zh-CN" sz="2400" dirty="0">
                <a:solidFill>
                  <a:srgbClr val="000000"/>
                </a:solidFill>
              </a:rPr>
              <a:t> major;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</a:rPr>
              <a:t>}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endParaRPr lang="en-US" altLang="zh-CN" sz="24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941EDF"/>
                </a:solidFill>
              </a:rPr>
              <a:t>public void </a:t>
            </a:r>
            <a:r>
              <a:rPr lang="en-US" altLang="zh-CN" sz="2400" dirty="0" err="1">
                <a:solidFill>
                  <a:srgbClr val="000000"/>
                </a:solidFill>
              </a:rPr>
              <a:t>increaseYear</a:t>
            </a:r>
            <a:r>
              <a:rPr lang="en-US" altLang="zh-CN" sz="2400" dirty="0">
                <a:solidFill>
                  <a:srgbClr val="000000"/>
                </a:solidFill>
              </a:rPr>
              <a:t>()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{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    </a:t>
            </a:r>
            <a:r>
              <a:rPr lang="en-US" altLang="zh-CN" sz="2400" dirty="0" err="1">
                <a:solidFill>
                  <a:srgbClr val="000000"/>
                </a:solidFill>
              </a:rPr>
              <a:t>classYear</a:t>
            </a:r>
            <a:r>
              <a:rPr lang="en-US" altLang="zh-CN" sz="2400" dirty="0">
                <a:solidFill>
                  <a:srgbClr val="000000"/>
                </a:solidFill>
              </a:rPr>
              <a:t>++;</a:t>
            </a:r>
          </a:p>
          <a:p>
            <a:pPr lvl="1">
              <a:lnSpc>
                <a:spcPct val="80000"/>
              </a:lnSpc>
              <a:buClr>
                <a:srgbClr val="3891A7"/>
              </a:buClr>
              <a:buFont typeface="Wingdings 2" charset="0"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}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Methods</a:t>
            </a:r>
            <a:endParaRPr lang="en-US" dirty="0">
              <a:ea typeface="+mj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101" y="1478233"/>
            <a:ext cx="228875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Arial Unicode MS"/>
                <a:cs typeface="Arial Unicode MS"/>
              </a:rPr>
              <a:t>returns a String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3101" y="4909624"/>
            <a:ext cx="22378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400">
                <a:latin typeface="Arial Unicode MS"/>
                <a:cs typeface="Arial Unicode MS"/>
              </a:rPr>
              <a:t>returns nothing</a:t>
            </a:r>
          </a:p>
        </p:txBody>
      </p:sp>
      <p:cxnSp>
        <p:nvCxnSpPr>
          <p:cNvPr id="8" name="Straight Arrow Connector 7"/>
          <p:cNvCxnSpPr>
            <a:stCxn id="5" idx="1"/>
            <a:endCxn id="13" idx="7"/>
          </p:cNvCxnSpPr>
          <p:nvPr/>
        </p:nvCxnSpPr>
        <p:spPr>
          <a:xfrm flipH="1">
            <a:off x="2641446" y="1709066"/>
            <a:ext cx="2311655" cy="2902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  <a:endCxn id="14" idx="4"/>
          </p:cNvCxnSpPr>
          <p:nvPr/>
        </p:nvCxnSpPr>
        <p:spPr>
          <a:xfrm flipH="1" flipV="1">
            <a:off x="2203857" y="4555781"/>
            <a:ext cx="2749244" cy="5846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60957" y="1939330"/>
            <a:ext cx="914400" cy="40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 fontScale="62500" lnSpcReduction="20000"/>
          </a:bodyPr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60957" y="4146206"/>
            <a:ext cx="685800" cy="40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 fontScale="62500" lnSpcReduction="20000"/>
          </a:bodyPr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53101" y="3193928"/>
            <a:ext cx="165592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Arial Unicode MS"/>
                <a:cs typeface="Arial Unicode MS"/>
              </a:rPr>
              <a:t>return type</a:t>
            </a:r>
          </a:p>
        </p:txBody>
      </p:sp>
      <p:cxnSp>
        <p:nvCxnSpPr>
          <p:cNvPr id="16" name="Straight Arrow Connector 15"/>
          <p:cNvCxnSpPr>
            <a:stCxn id="15" idx="1"/>
            <a:endCxn id="13" idx="5"/>
          </p:cNvCxnSpPr>
          <p:nvPr/>
        </p:nvCxnSpPr>
        <p:spPr>
          <a:xfrm flipH="1" flipV="1">
            <a:off x="2641446" y="2288924"/>
            <a:ext cx="2311655" cy="11358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1"/>
            <a:endCxn id="14" idx="7"/>
          </p:cNvCxnSpPr>
          <p:nvPr/>
        </p:nvCxnSpPr>
        <p:spPr>
          <a:xfrm flipH="1">
            <a:off x="2446324" y="3424761"/>
            <a:ext cx="2506777" cy="7814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8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9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Method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300" y="1503605"/>
            <a:ext cx="8355425" cy="485468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Clr>
                <a:srgbClr val="3891A7"/>
              </a:buClr>
              <a:buNone/>
            </a:pPr>
            <a:r>
              <a:rPr lang="en-US" altLang="zh-CN" sz="2200" dirty="0">
                <a:solidFill>
                  <a:srgbClr val="0000FF"/>
                </a:solidFill>
              </a:rPr>
              <a:t>public</a:t>
            </a:r>
            <a:r>
              <a:rPr lang="en-US" altLang="zh-CN" sz="2200" dirty="0">
                <a:solidFill>
                  <a:srgbClr val="941EDF"/>
                </a:solidFill>
              </a:rPr>
              <a:t> void </a:t>
            </a:r>
            <a:r>
              <a:rPr lang="en-US" altLang="zh-CN" sz="2200" dirty="0" err="1" smtClean="0">
                <a:solidFill>
                  <a:schemeClr val="accent6">
                    <a:lumMod val="75000"/>
                  </a:schemeClr>
                </a:solidFill>
              </a:rPr>
              <a:t>increaseYear</a:t>
            </a:r>
            <a:r>
              <a:rPr lang="en-US" altLang="zh-CN" sz="2200" dirty="0" smtClean="0">
                <a:solidFill>
                  <a:srgbClr val="000000"/>
                </a:solidFill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int</a:t>
            </a:r>
            <a:r>
              <a:rPr lang="en-US" altLang="zh-CN" sz="2200" dirty="0" smtClean="0">
                <a:solidFill>
                  <a:srgbClr val="000000"/>
                </a:solidFill>
              </a:rPr>
              <a:t> increment)</a:t>
            </a:r>
            <a:endParaRPr lang="en-US" altLang="zh-CN" sz="2200" dirty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  <a:buClr>
                <a:srgbClr val="3891A7"/>
              </a:buClr>
              <a:buNone/>
            </a:pPr>
            <a:r>
              <a:rPr lang="en-US" altLang="zh-CN" sz="2200" dirty="0">
                <a:solidFill>
                  <a:schemeClr val="accent3">
                    <a:lumMod val="50000"/>
                  </a:schemeClr>
                </a:solidFill>
              </a:rPr>
              <a:t>{</a:t>
            </a:r>
          </a:p>
          <a:p>
            <a:pPr>
              <a:lnSpc>
                <a:spcPct val="70000"/>
              </a:lnSpc>
              <a:buClr>
                <a:srgbClr val="3891A7"/>
              </a:buClr>
              <a:buNone/>
            </a:pPr>
            <a:r>
              <a:rPr lang="en-US" altLang="zh-CN" sz="22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altLang="zh-CN" sz="2200" dirty="0" err="1" smtClean="0">
                <a:solidFill>
                  <a:schemeClr val="accent3">
                    <a:lumMod val="50000"/>
                  </a:schemeClr>
                </a:solidFill>
              </a:rPr>
              <a:t>classYear</a:t>
            </a:r>
            <a:r>
              <a:rPr lang="en-US" altLang="zh-CN" sz="2200" dirty="0" smtClean="0">
                <a:solidFill>
                  <a:schemeClr val="accent3">
                    <a:lumMod val="50000"/>
                  </a:schemeClr>
                </a:solidFill>
              </a:rPr>
              <a:t> += increment;</a:t>
            </a:r>
            <a:endParaRPr lang="en-US" altLang="zh-CN" sz="2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1824"/>
              </a:spcBef>
              <a:buClr>
                <a:srgbClr val="3891A7"/>
              </a:buClr>
              <a:buNone/>
            </a:pPr>
            <a:r>
              <a:rPr lang="en-US" altLang="zh-CN" sz="2200" dirty="0" smtClean="0">
                <a:solidFill>
                  <a:schemeClr val="accent3">
                    <a:lumMod val="50000"/>
                  </a:schemeClr>
                </a:solidFill>
              </a:rPr>
              <a:t>}</a:t>
            </a:r>
            <a:endParaRPr lang="en-US" sz="2200" dirty="0" smtClean="0"/>
          </a:p>
          <a:p>
            <a:pPr>
              <a:lnSpc>
                <a:spcPct val="70000"/>
              </a:lnSpc>
              <a:buClr>
                <a:srgbClr val="3891A7"/>
              </a:buClr>
              <a:buNone/>
            </a:pPr>
            <a:r>
              <a:rPr lang="en-US" altLang="zh-CN" sz="2200" dirty="0">
                <a:solidFill>
                  <a:srgbClr val="0000FF"/>
                </a:solidFill>
              </a:rPr>
              <a:t>public</a:t>
            </a:r>
            <a:r>
              <a:rPr lang="en-US" altLang="zh-CN" sz="2200" dirty="0">
                <a:solidFill>
                  <a:srgbClr val="941EDF"/>
                </a:solidFill>
              </a:rPr>
              <a:t> void </a:t>
            </a:r>
            <a:r>
              <a:rPr lang="en-US" altLang="zh-CN" sz="2200" dirty="0" err="1">
                <a:solidFill>
                  <a:schemeClr val="accent6">
                    <a:lumMod val="75000"/>
                  </a:schemeClr>
                </a:solidFill>
              </a:rPr>
              <a:t>increaseYear</a:t>
            </a:r>
            <a:r>
              <a:rPr lang="en-US" altLang="zh-CN" sz="2200" dirty="0">
                <a:solidFill>
                  <a:srgbClr val="000000"/>
                </a:solidFill>
              </a:rPr>
              <a:t>(</a:t>
            </a:r>
            <a:r>
              <a:rPr lang="en-US" altLang="zh-CN" sz="2200" dirty="0" err="1">
                <a:solidFill>
                  <a:srgbClr val="000000"/>
                </a:solidFill>
              </a:rPr>
              <a:t>int</a:t>
            </a:r>
            <a:r>
              <a:rPr lang="en-US" altLang="zh-CN" sz="2200" dirty="0">
                <a:solidFill>
                  <a:srgbClr val="000000"/>
                </a:solidFill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</a:rPr>
              <a:t>increment, 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boolean</a:t>
            </a:r>
            <a:r>
              <a:rPr lang="en-US" altLang="zh-CN" sz="2200" dirty="0" smtClean="0">
                <a:solidFill>
                  <a:srgbClr val="000000"/>
                </a:solidFill>
              </a:rPr>
              <a:t> check)</a:t>
            </a:r>
            <a:endParaRPr lang="en-US" altLang="zh-CN" sz="2200" dirty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  <a:buClr>
                <a:srgbClr val="3891A7"/>
              </a:buClr>
              <a:buNone/>
            </a:pPr>
            <a:r>
              <a:rPr lang="en-US" altLang="zh-CN" sz="2200" dirty="0" smtClean="0">
                <a:solidFill>
                  <a:schemeClr val="accent3">
                    <a:lumMod val="50000"/>
                  </a:schemeClr>
                </a:solidFill>
              </a:rPr>
              <a:t>{</a:t>
            </a:r>
          </a:p>
          <a:p>
            <a:pPr>
              <a:lnSpc>
                <a:spcPct val="70000"/>
              </a:lnSpc>
              <a:buClr>
                <a:srgbClr val="3891A7"/>
              </a:buClr>
              <a:buNone/>
            </a:pPr>
            <a:r>
              <a:rPr lang="en-US" altLang="zh-CN" sz="22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altLang="zh-CN" sz="2200" dirty="0" smtClean="0">
                <a:solidFill>
                  <a:schemeClr val="accent3">
                    <a:lumMod val="50000"/>
                  </a:schemeClr>
                </a:solidFill>
              </a:rPr>
              <a:t>if (check &amp;&amp; </a:t>
            </a:r>
            <a:r>
              <a:rPr lang="en-US" altLang="zh-CN" sz="2200" dirty="0" err="1" smtClean="0">
                <a:solidFill>
                  <a:schemeClr val="accent3">
                    <a:lumMod val="50000"/>
                  </a:schemeClr>
                </a:solidFill>
              </a:rPr>
              <a:t>classYear</a:t>
            </a:r>
            <a:r>
              <a:rPr lang="en-US" altLang="zh-CN" sz="2200" dirty="0" smtClean="0">
                <a:solidFill>
                  <a:schemeClr val="accent3">
                    <a:lumMod val="50000"/>
                  </a:schemeClr>
                </a:solidFill>
              </a:rPr>
              <a:t> + increment &lt;= </a:t>
            </a:r>
            <a:r>
              <a:rPr lang="en-US" altLang="zh-CN" sz="2200" dirty="0" err="1" smtClean="0">
                <a:solidFill>
                  <a:schemeClr val="accent3">
                    <a:lumMod val="50000"/>
                  </a:schemeClr>
                </a:solidFill>
              </a:rPr>
              <a:t>MaxYear</a:t>
            </a:r>
            <a:r>
              <a:rPr lang="en-US" altLang="zh-CN" sz="2200" dirty="0" smtClean="0">
                <a:solidFill>
                  <a:schemeClr val="accent3">
                    <a:lumMod val="50000"/>
                  </a:schemeClr>
                </a:solidFill>
              </a:rPr>
              <a:t> ) {</a:t>
            </a:r>
            <a:endParaRPr lang="en-US" altLang="zh-CN" sz="2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  <a:buClr>
                <a:srgbClr val="3891A7"/>
              </a:buClr>
              <a:buNone/>
            </a:pPr>
            <a:r>
              <a:rPr lang="en-US" altLang="zh-CN" sz="22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altLang="zh-CN" sz="2200" dirty="0" smtClean="0">
                <a:solidFill>
                  <a:schemeClr val="accent3">
                    <a:lumMod val="50000"/>
                  </a:schemeClr>
                </a:solidFill>
              </a:rPr>
              <a:t>			</a:t>
            </a:r>
            <a:r>
              <a:rPr lang="en-US" altLang="zh-CN" sz="2200" dirty="0" err="1" smtClean="0">
                <a:solidFill>
                  <a:schemeClr val="accent3">
                    <a:lumMod val="50000"/>
                  </a:schemeClr>
                </a:solidFill>
              </a:rPr>
              <a:t>classYear</a:t>
            </a:r>
            <a:r>
              <a:rPr lang="en-US" altLang="zh-CN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accent3">
                    <a:lumMod val="50000"/>
                  </a:schemeClr>
                </a:solidFill>
              </a:rPr>
              <a:t>+= increment</a:t>
            </a:r>
            <a:r>
              <a:rPr lang="en-US" altLang="zh-CN" sz="22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>
              <a:lnSpc>
                <a:spcPct val="70000"/>
              </a:lnSpc>
              <a:buClr>
                <a:srgbClr val="3891A7"/>
              </a:buClr>
              <a:buNone/>
            </a:pPr>
            <a:r>
              <a:rPr lang="en-US" altLang="zh-CN" sz="22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altLang="zh-CN" sz="2200" dirty="0" smtClean="0">
                <a:solidFill>
                  <a:schemeClr val="accent3">
                    <a:lumMod val="50000"/>
                  </a:schemeClr>
                </a:solidFill>
              </a:rPr>
              <a:t>}</a:t>
            </a:r>
            <a:endParaRPr lang="en-US" altLang="zh-CN" sz="2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  <a:spcBef>
                <a:spcPts val="1824"/>
              </a:spcBef>
              <a:buClr>
                <a:srgbClr val="3891A7"/>
              </a:buClr>
              <a:buNone/>
            </a:pPr>
            <a:r>
              <a:rPr lang="en-US" altLang="zh-CN" sz="2200" dirty="0" smtClean="0">
                <a:solidFill>
                  <a:schemeClr val="accent3">
                    <a:lumMod val="50000"/>
                  </a:schemeClr>
                </a:solidFill>
              </a:rPr>
              <a:t>}</a:t>
            </a:r>
          </a:p>
          <a:p>
            <a:pPr>
              <a:lnSpc>
                <a:spcPct val="80000"/>
              </a:lnSpc>
              <a:buClr>
                <a:srgbClr val="3891A7"/>
              </a:buClr>
            </a:pPr>
            <a:r>
              <a:rPr lang="en-US" altLang="zh-CN" sz="2000" dirty="0" smtClean="0">
                <a:solidFill>
                  <a:schemeClr val="tx1"/>
                </a:solidFill>
              </a:rPr>
              <a:t>Parameters are used to hold the values that you pass to the method</a:t>
            </a:r>
          </a:p>
          <a:p>
            <a:pPr>
              <a:lnSpc>
                <a:spcPct val="80000"/>
              </a:lnSpc>
              <a:buClr>
                <a:srgbClr val="3891A7"/>
              </a:buClr>
            </a:pPr>
            <a:r>
              <a:rPr lang="en-US" altLang="zh-CN" sz="2000" dirty="0" smtClean="0">
                <a:solidFill>
                  <a:schemeClr val="tx1"/>
                </a:solidFill>
              </a:rPr>
              <a:t>Multiple </a:t>
            </a:r>
            <a:r>
              <a:rPr lang="en-US" altLang="zh-CN" sz="2000" dirty="0" smtClean="0"/>
              <a:t>parameters </a:t>
            </a:r>
            <a:r>
              <a:rPr lang="en-US" altLang="zh-CN" sz="2000" dirty="0" smtClean="0">
                <a:solidFill>
                  <a:schemeClr val="tx1"/>
                </a:solidFill>
              </a:rPr>
              <a:t>are separated by comma</a:t>
            </a:r>
          </a:p>
          <a:p>
            <a:pPr>
              <a:lnSpc>
                <a:spcPct val="80000"/>
              </a:lnSpc>
              <a:buClr>
                <a:srgbClr val="3891A7"/>
              </a:buClr>
            </a:pPr>
            <a:r>
              <a:rPr lang="en-US" altLang="zh-CN" sz="2000" dirty="0" smtClean="0"/>
              <a:t>The parameters are local variables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46715" y="1876503"/>
            <a:ext cx="5029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37312" y="1876503"/>
            <a:ext cx="1127760" cy="60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5" idx="0"/>
          </p:cNvCxnSpPr>
          <p:nvPr/>
        </p:nvCxnSpPr>
        <p:spPr>
          <a:xfrm>
            <a:off x="3948192" y="1876503"/>
            <a:ext cx="477288" cy="688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6" idx="0"/>
          </p:cNvCxnSpPr>
          <p:nvPr/>
        </p:nvCxnSpPr>
        <p:spPr>
          <a:xfrm>
            <a:off x="4900728" y="1882599"/>
            <a:ext cx="1587161" cy="682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84243" y="2565193"/>
            <a:ext cx="1282473" cy="40011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 Unicode MS"/>
                <a:cs typeface="Arial Unicode MS"/>
              </a:rPr>
              <a:t>Data type</a:t>
            </a:r>
            <a:endParaRPr lang="en-US" sz="2000" dirty="0">
              <a:latin typeface="Arial Unicode MS"/>
              <a:cs typeface="Arial Unicode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278" y="2565193"/>
            <a:ext cx="2403222" cy="40011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 Unicode MS"/>
                <a:cs typeface="Arial Unicode MS"/>
              </a:rPr>
              <a:t>Name of parameter</a:t>
            </a:r>
            <a:endParaRPr lang="en-US" sz="20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0163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Call-by-Value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865"/>
            <a:ext cx="8229600" cy="491333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When a method with parameter of primitive type is called:</a:t>
            </a:r>
          </a:p>
          <a:p>
            <a:pPr marL="0" indent="0">
              <a:buNone/>
            </a:pPr>
            <a:endParaRPr lang="en-US" sz="11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public void </a:t>
            </a:r>
            <a:r>
              <a:rPr lang="en-US" sz="2000" dirty="0" err="1" smtClean="0">
                <a:solidFill>
                  <a:srgbClr val="0000FF"/>
                </a:solidFill>
              </a:rPr>
              <a:t>increaseByOne</a:t>
            </a:r>
            <a:r>
              <a:rPr lang="en-US" sz="2000" dirty="0" smtClean="0">
                <a:solidFill>
                  <a:srgbClr val="0000FF"/>
                </a:solidFill>
              </a:rPr>
              <a:t>( </a:t>
            </a:r>
            <a:r>
              <a:rPr lang="en-US" sz="2000" dirty="0" err="1" smtClean="0">
                <a:solidFill>
                  <a:srgbClr val="0000FF"/>
                </a:solidFill>
              </a:rPr>
              <a:t>int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num</a:t>
            </a:r>
            <a:r>
              <a:rPr lang="en-US" sz="2000" dirty="0" smtClean="0">
                <a:solidFill>
                  <a:srgbClr val="0000FF"/>
                </a:solidFill>
              </a:rPr>
              <a:t> ) 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num</a:t>
            </a:r>
            <a:r>
              <a:rPr lang="en-US" sz="2000" dirty="0" smtClean="0">
                <a:solidFill>
                  <a:srgbClr val="0000FF"/>
                </a:solidFill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num</a:t>
            </a:r>
            <a:r>
              <a:rPr lang="en-US" sz="2000" dirty="0" smtClean="0">
                <a:solidFill>
                  <a:srgbClr val="0000FF"/>
                </a:solidFill>
              </a:rPr>
              <a:t> + 1;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}</a:t>
            </a:r>
          </a:p>
          <a:p>
            <a:pPr marL="0" indent="0">
              <a:buNone/>
            </a:pPr>
            <a:endParaRPr lang="en-US" sz="11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public void </a:t>
            </a:r>
            <a:r>
              <a:rPr lang="en-US" sz="2000" dirty="0" err="1" smtClean="0">
                <a:solidFill>
                  <a:srgbClr val="0000FF"/>
                </a:solidFill>
              </a:rPr>
              <a:t>doSomething</a:t>
            </a:r>
            <a:r>
              <a:rPr lang="en-US" sz="2000" dirty="0" smtClean="0">
                <a:solidFill>
                  <a:srgbClr val="0000FF"/>
                </a:solidFill>
              </a:rPr>
              <a:t> 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int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someNum</a:t>
            </a:r>
            <a:r>
              <a:rPr lang="en-US" sz="2000" dirty="0" smtClean="0">
                <a:solidFill>
                  <a:srgbClr val="0000FF"/>
                </a:solidFill>
              </a:rPr>
              <a:t> = -2;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increaseByOne</a:t>
            </a:r>
            <a:r>
              <a:rPr lang="en-US" sz="2000" dirty="0" smtClean="0">
                <a:solidFill>
                  <a:srgbClr val="0000FF"/>
                </a:solidFill>
              </a:rPr>
              <a:t>( </a:t>
            </a:r>
            <a:r>
              <a:rPr lang="en-US" sz="2000" dirty="0" err="1" smtClean="0">
                <a:solidFill>
                  <a:srgbClr val="0000FF"/>
                </a:solidFill>
              </a:rPr>
              <a:t>someNum</a:t>
            </a:r>
            <a:r>
              <a:rPr lang="en-US" sz="2000" dirty="0" smtClean="0">
                <a:solidFill>
                  <a:srgbClr val="0000FF"/>
                </a:solidFill>
              </a:rPr>
              <a:t> 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System.out.println</a:t>
            </a:r>
            <a:r>
              <a:rPr lang="en-US" sz="2000" dirty="0" smtClean="0">
                <a:solidFill>
                  <a:srgbClr val="0000FF"/>
                </a:solidFill>
              </a:rPr>
              <a:t>( </a:t>
            </a:r>
            <a:r>
              <a:rPr lang="en-US" sz="2000" dirty="0" err="1" smtClean="0">
                <a:solidFill>
                  <a:srgbClr val="0000FF"/>
                </a:solidFill>
              </a:rPr>
              <a:t>someNum</a:t>
            </a:r>
            <a:r>
              <a:rPr lang="en-US" sz="2000" dirty="0" smtClean="0">
                <a:solidFill>
                  <a:srgbClr val="0000FF"/>
                </a:solidFill>
              </a:rPr>
              <a:t> );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}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72161" y="4169936"/>
            <a:ext cx="1651634" cy="1243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39473" y="3876383"/>
            <a:ext cx="23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you get?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3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Call-by-Value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3844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When a method with parameter of Class type is called (call-by-reference):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public void </a:t>
            </a:r>
            <a:r>
              <a:rPr lang="en-US" sz="2000" dirty="0" err="1" smtClean="0">
                <a:solidFill>
                  <a:srgbClr val="0000FF"/>
                </a:solidFill>
              </a:rPr>
              <a:t>increaseByOne</a:t>
            </a:r>
            <a:r>
              <a:rPr lang="en-US" sz="2000" dirty="0" smtClean="0">
                <a:solidFill>
                  <a:srgbClr val="0000FF"/>
                </a:solidFill>
              </a:rPr>
              <a:t>( Student s) 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s.year</a:t>
            </a:r>
            <a:r>
              <a:rPr lang="en-US" sz="2000" dirty="0" smtClean="0">
                <a:solidFill>
                  <a:srgbClr val="0000FF"/>
                </a:solidFill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s.year</a:t>
            </a:r>
            <a:r>
              <a:rPr lang="en-US" sz="2000" dirty="0" smtClean="0">
                <a:solidFill>
                  <a:srgbClr val="0000FF"/>
                </a:solidFill>
              </a:rPr>
              <a:t> + 1;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public void </a:t>
            </a:r>
            <a:r>
              <a:rPr lang="en-US" sz="2000" dirty="0" err="1" smtClean="0">
                <a:solidFill>
                  <a:srgbClr val="0000FF"/>
                </a:solidFill>
              </a:rPr>
              <a:t>doSomething</a:t>
            </a:r>
            <a:r>
              <a:rPr lang="en-US" sz="2000" dirty="0" smtClean="0">
                <a:solidFill>
                  <a:srgbClr val="0000FF"/>
                </a:solidFill>
              </a:rPr>
              <a:t> () {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Student </a:t>
            </a:r>
            <a:r>
              <a:rPr lang="en-US" sz="2000" dirty="0" err="1">
                <a:solidFill>
                  <a:srgbClr val="0000FF"/>
                </a:solidFill>
              </a:rPr>
              <a:t>anna</a:t>
            </a:r>
            <a:r>
              <a:rPr lang="en-US" sz="2000" dirty="0">
                <a:solidFill>
                  <a:srgbClr val="0000FF"/>
                </a:solidFill>
              </a:rPr>
              <a:t> = new Student();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anna.PID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= 1234;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anna.year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= 3;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increaseByOne</a:t>
            </a:r>
            <a:r>
              <a:rPr lang="en-US" sz="2000" dirty="0" smtClean="0">
                <a:solidFill>
                  <a:srgbClr val="0000FF"/>
                </a:solidFill>
              </a:rPr>
              <a:t>( </a:t>
            </a:r>
            <a:r>
              <a:rPr lang="en-US" sz="2000" dirty="0" err="1" smtClean="0">
                <a:solidFill>
                  <a:srgbClr val="0000FF"/>
                </a:solidFill>
              </a:rPr>
              <a:t>anna</a:t>
            </a:r>
            <a:r>
              <a:rPr lang="en-US" sz="2000" dirty="0" smtClean="0">
                <a:solidFill>
                  <a:srgbClr val="0000FF"/>
                </a:solidFill>
              </a:rPr>
              <a:t> 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System.out.println</a:t>
            </a:r>
            <a:r>
              <a:rPr lang="en-US" sz="2000" dirty="0" smtClean="0">
                <a:solidFill>
                  <a:srgbClr val="0000FF"/>
                </a:solidFill>
              </a:rPr>
              <a:t>( </a:t>
            </a:r>
            <a:r>
              <a:rPr lang="en-US" sz="2000" dirty="0" err="1" smtClean="0">
                <a:solidFill>
                  <a:srgbClr val="0000FF"/>
                </a:solidFill>
              </a:rPr>
              <a:t>anna.year</a:t>
            </a:r>
            <a:r>
              <a:rPr lang="en-US" sz="2000" dirty="0" smtClean="0">
                <a:solidFill>
                  <a:srgbClr val="0000FF"/>
                </a:solidFill>
              </a:rPr>
              <a:t> );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45183" y="4515814"/>
            <a:ext cx="2098778" cy="1037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61211" y="4190901"/>
            <a:ext cx="23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you get?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4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and software</a:t>
            </a:r>
          </a:p>
          <a:p>
            <a:r>
              <a:rPr lang="en-US" dirty="0" smtClean="0"/>
              <a:t>CPU and memory</a:t>
            </a:r>
          </a:p>
          <a:p>
            <a:r>
              <a:rPr lang="en-US" dirty="0" smtClean="0"/>
              <a:t>Bit and byte</a:t>
            </a:r>
          </a:p>
          <a:p>
            <a:r>
              <a:rPr lang="en-US" dirty="0" smtClean="0"/>
              <a:t>Program and algorithm</a:t>
            </a:r>
          </a:p>
          <a:p>
            <a:r>
              <a:rPr lang="en-US" dirty="0" smtClean="0"/>
              <a:t>Compiler and interpreter</a:t>
            </a:r>
          </a:p>
        </p:txBody>
      </p:sp>
    </p:spTree>
    <p:extLst>
      <p:ext uri="{BB962C8B-B14F-4D97-AF65-F5344CB8AC3E}">
        <p14:creationId xmlns:p14="http://schemas.microsoft.com/office/powerpoint/2010/main" val="47966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41EDF"/>
                </a:solidFill>
              </a:rPr>
              <a:t>public</a:t>
            </a:r>
            <a:r>
              <a:rPr lang="en-US" dirty="0"/>
              <a:t> </a:t>
            </a:r>
            <a:r>
              <a:rPr lang="en-US" dirty="0">
                <a:solidFill>
                  <a:srgbClr val="941EDF"/>
                </a:solidFill>
              </a:rPr>
              <a:t>void</a:t>
            </a:r>
            <a:r>
              <a:rPr lang="en-US" dirty="0"/>
              <a:t> </a:t>
            </a:r>
            <a:r>
              <a:rPr lang="en-US" dirty="0" err="1"/>
              <a:t>setMajor</a:t>
            </a:r>
            <a:r>
              <a:rPr lang="en-US" dirty="0"/>
              <a:t>()</a:t>
            </a:r>
          </a:p>
          <a:p>
            <a:r>
              <a:rPr lang="en-US" dirty="0">
                <a:solidFill>
                  <a:srgbClr val="941EDF"/>
                </a:solidFill>
              </a:rPr>
              <a:t>p</a:t>
            </a:r>
            <a:r>
              <a:rPr lang="en-US" dirty="0" smtClean="0">
                <a:solidFill>
                  <a:srgbClr val="941EDF"/>
                </a:solidFill>
              </a:rPr>
              <a:t>rivate </a:t>
            </a:r>
            <a:r>
              <a:rPr lang="en-US" dirty="0" err="1" smtClean="0">
                <a:solidFill>
                  <a:srgbClr val="941EDF"/>
                </a:solidFill>
              </a:rPr>
              <a:t>int</a:t>
            </a:r>
            <a:r>
              <a:rPr lang="en-US" dirty="0" smtClean="0"/>
              <a:t> </a:t>
            </a:r>
            <a:r>
              <a:rPr lang="en-US" dirty="0" err="1"/>
              <a:t>classYear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>
                <a:solidFill>
                  <a:srgbClr val="941EDF"/>
                </a:solidFill>
              </a:rPr>
              <a:t>public</a:t>
            </a:r>
            <a:r>
              <a:rPr lang="en-US" dirty="0"/>
              <a:t>: there is no restriction on how you can use the method or instance </a:t>
            </a:r>
            <a:r>
              <a:rPr lang="en-US" dirty="0" smtClean="0"/>
              <a:t>variable</a:t>
            </a:r>
          </a:p>
          <a:p>
            <a:r>
              <a:rPr lang="en-US" dirty="0">
                <a:solidFill>
                  <a:srgbClr val="941EDF"/>
                </a:solidFill>
              </a:rPr>
              <a:t>private</a:t>
            </a:r>
            <a:r>
              <a:rPr lang="en-US" dirty="0"/>
              <a:t>: can not directly use the method or instance variable’s name outside the class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941EDF"/>
                </a:solidFill>
                <a:ea typeface="+mj-ea"/>
              </a:rPr>
              <a:t>public</a:t>
            </a:r>
            <a:r>
              <a:rPr lang="en-US" dirty="0" smtClean="0">
                <a:ea typeface="+mj-ea"/>
              </a:rPr>
              <a:t>/</a:t>
            </a:r>
            <a:r>
              <a:rPr lang="en-US" dirty="0" smtClean="0">
                <a:solidFill>
                  <a:srgbClr val="941EDF"/>
                </a:solidFill>
                <a:ea typeface="+mj-ea"/>
              </a:rPr>
              <a:t>private</a:t>
            </a:r>
            <a:r>
              <a:rPr lang="en-US" dirty="0" smtClean="0">
                <a:ea typeface="+mj-ea"/>
              </a:rPr>
              <a:t> Modifier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0229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 2" charset="0"/>
              <a:buNone/>
            </a:pPr>
            <a:r>
              <a:rPr lang="en-US" sz="2400" dirty="0">
                <a:solidFill>
                  <a:srgbClr val="941EDF"/>
                </a:solidFill>
              </a:rPr>
              <a:t>public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941EDF"/>
                </a:solidFill>
              </a:rPr>
              <a:t>class</a:t>
            </a:r>
            <a:r>
              <a:rPr lang="en-US" sz="2400" dirty="0"/>
              <a:t> Student</a:t>
            </a:r>
          </a:p>
          <a:p>
            <a:pPr>
              <a:spcBef>
                <a:spcPts val="0"/>
              </a:spcBef>
              <a:buFont typeface="Wingdings 2" charset="0"/>
              <a:buNone/>
            </a:pPr>
            <a:r>
              <a:rPr lang="en-US" sz="2400" dirty="0"/>
              <a:t>{</a:t>
            </a:r>
          </a:p>
          <a:p>
            <a:pPr>
              <a:spcBef>
                <a:spcPts val="0"/>
              </a:spcBef>
              <a:buFont typeface="Wingdings 2" charset="0"/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941EDF"/>
                </a:solidFill>
              </a:rPr>
              <a:t>public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941EDF"/>
                </a:solidFill>
              </a:rPr>
              <a:t>int</a:t>
            </a:r>
            <a:r>
              <a:rPr lang="en-US" sz="2400" dirty="0"/>
              <a:t> </a:t>
            </a:r>
            <a:r>
              <a:rPr lang="en-US" sz="2400" dirty="0" err="1"/>
              <a:t>classYear</a:t>
            </a:r>
            <a:r>
              <a:rPr lang="en-US" sz="2400" dirty="0"/>
              <a:t>;</a:t>
            </a:r>
          </a:p>
          <a:p>
            <a:pPr>
              <a:spcBef>
                <a:spcPts val="0"/>
              </a:spcBef>
              <a:buFont typeface="Wingdings 2" charset="0"/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941EDF"/>
                </a:solidFill>
              </a:rPr>
              <a:t>private</a:t>
            </a:r>
            <a:r>
              <a:rPr lang="en-US" sz="2400" dirty="0"/>
              <a:t> String major;</a:t>
            </a:r>
          </a:p>
          <a:p>
            <a:pPr>
              <a:spcBef>
                <a:spcPts val="0"/>
              </a:spcBef>
              <a:buFont typeface="Wingdings 2" charset="0"/>
              <a:buNone/>
            </a:pPr>
            <a:r>
              <a:rPr lang="en-US" sz="2400" dirty="0"/>
              <a:t>}</a:t>
            </a:r>
          </a:p>
          <a:p>
            <a:pPr>
              <a:spcBef>
                <a:spcPts val="0"/>
              </a:spcBef>
              <a:buFont typeface="Wingdings 2" charset="0"/>
              <a:buNone/>
            </a:pPr>
            <a:endParaRPr lang="en-US" sz="2400" dirty="0"/>
          </a:p>
          <a:p>
            <a:pPr>
              <a:spcBef>
                <a:spcPts val="0"/>
              </a:spcBef>
              <a:buFont typeface="Wingdings 2" charset="0"/>
              <a:buNone/>
            </a:pPr>
            <a:r>
              <a:rPr lang="en-US" sz="2400" dirty="0"/>
              <a:t>Student jack = </a:t>
            </a:r>
            <a:r>
              <a:rPr lang="en-US" sz="2400" dirty="0">
                <a:solidFill>
                  <a:srgbClr val="941EDF"/>
                </a:solidFill>
              </a:rPr>
              <a:t>new</a:t>
            </a:r>
            <a:r>
              <a:rPr lang="en-US" sz="2400" dirty="0"/>
              <a:t> Student();</a:t>
            </a:r>
          </a:p>
          <a:p>
            <a:pPr>
              <a:spcBef>
                <a:spcPts val="0"/>
              </a:spcBef>
              <a:buFont typeface="Wingdings 2" charset="0"/>
              <a:buNone/>
            </a:pPr>
            <a:endParaRPr lang="en-US" sz="2400" dirty="0"/>
          </a:p>
          <a:p>
            <a:pPr>
              <a:spcBef>
                <a:spcPts val="0"/>
              </a:spcBef>
              <a:buFont typeface="Wingdings 2" charset="0"/>
              <a:buNone/>
            </a:pPr>
            <a:r>
              <a:rPr lang="en-US" sz="2400" dirty="0" err="1"/>
              <a:t>jack.classYear</a:t>
            </a:r>
            <a:r>
              <a:rPr lang="en-US" sz="2400" dirty="0"/>
              <a:t> = 1;</a:t>
            </a:r>
          </a:p>
          <a:p>
            <a:pPr>
              <a:spcBef>
                <a:spcPts val="0"/>
              </a:spcBef>
              <a:buFont typeface="Wingdings 2" charset="0"/>
              <a:buNone/>
            </a:pPr>
            <a:endParaRPr lang="en-US" sz="2400" dirty="0"/>
          </a:p>
          <a:p>
            <a:pPr>
              <a:spcBef>
                <a:spcPts val="0"/>
              </a:spcBef>
              <a:buFont typeface="Wingdings 2" charset="0"/>
              <a:buNone/>
            </a:pPr>
            <a:r>
              <a:rPr lang="en-US" sz="2400" dirty="0" err="1"/>
              <a:t>jack.major</a:t>
            </a:r>
            <a:r>
              <a:rPr lang="en-US" sz="2400" dirty="0"/>
              <a:t> = </a:t>
            </a:r>
            <a:r>
              <a:rPr lang="en-US" sz="2400" dirty="0" smtClean="0">
                <a:solidFill>
                  <a:srgbClr val="00CB00"/>
                </a:solidFill>
              </a:rPr>
              <a:t>“Computer Science”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Example</a:t>
            </a:r>
            <a:endParaRPr lang="en-US" dirty="0">
              <a:ea typeface="+mj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56299" y="3642151"/>
            <a:ext cx="27432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Arial Unicode MS"/>
                <a:cs typeface="Arial Unicode MS"/>
              </a:rPr>
              <a:t>OK, </a:t>
            </a:r>
            <a:endParaRPr lang="en-US" sz="2400" dirty="0" smtClean="0">
              <a:latin typeface="Arial Unicode MS"/>
              <a:cs typeface="Arial Unicode MS"/>
            </a:endParaRPr>
          </a:p>
          <a:p>
            <a:r>
              <a:rPr lang="en-US" sz="2400" i="1" dirty="0" err="1" smtClean="0">
                <a:latin typeface="Arial Unicode MS"/>
                <a:cs typeface="Arial Unicode MS"/>
              </a:rPr>
              <a:t>classYear</a:t>
            </a:r>
            <a:r>
              <a:rPr lang="en-US" sz="2400" dirty="0" smtClean="0">
                <a:latin typeface="Arial Unicode MS"/>
                <a:cs typeface="Arial Unicode MS"/>
              </a:rPr>
              <a:t> </a:t>
            </a:r>
            <a:r>
              <a:rPr lang="en-US" sz="2400" dirty="0">
                <a:latin typeface="Arial Unicode MS"/>
                <a:cs typeface="Arial Unicode MS"/>
              </a:rPr>
              <a:t>is </a:t>
            </a:r>
            <a:r>
              <a:rPr lang="en-US" sz="2400" i="1" dirty="0">
                <a:latin typeface="Arial Unicode MS"/>
                <a:cs typeface="Arial Unicode MS"/>
              </a:rPr>
              <a:t>public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56299" y="4923997"/>
            <a:ext cx="27432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latin typeface="Arial Unicode MS"/>
                <a:cs typeface="Arial Unicode MS"/>
              </a:rPr>
              <a:t>Error!!!  </a:t>
            </a:r>
            <a:endParaRPr lang="en-US" sz="2400" dirty="0" smtClean="0">
              <a:solidFill>
                <a:srgbClr val="FF0000"/>
              </a:solidFill>
              <a:latin typeface="Arial Unicode MS"/>
              <a:cs typeface="Arial Unicode MS"/>
            </a:endParaRPr>
          </a:p>
          <a:p>
            <a:r>
              <a:rPr lang="en-US" sz="2400" i="1" dirty="0" smtClean="0">
                <a:latin typeface="Arial Unicode MS"/>
                <a:cs typeface="Arial Unicode MS"/>
              </a:rPr>
              <a:t>major</a:t>
            </a:r>
            <a:r>
              <a:rPr lang="en-US" sz="2400" dirty="0" smtClean="0">
                <a:latin typeface="Arial Unicode MS"/>
                <a:cs typeface="Arial Unicode MS"/>
              </a:rPr>
              <a:t> </a:t>
            </a:r>
            <a:r>
              <a:rPr lang="en-US" sz="2400" dirty="0">
                <a:latin typeface="Arial Unicode MS"/>
                <a:cs typeface="Arial Unicode MS"/>
              </a:rPr>
              <a:t>is </a:t>
            </a:r>
            <a:r>
              <a:rPr lang="en-US" sz="2400" i="1" dirty="0">
                <a:latin typeface="Arial Unicode MS"/>
                <a:cs typeface="Arial Unicode MS"/>
              </a:rPr>
              <a:t>private</a:t>
            </a:r>
            <a:endParaRPr lang="en-US" sz="2400" dirty="0">
              <a:latin typeface="Arial Unicode MS"/>
              <a:cs typeface="Arial Unicode MS"/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3762375" y="4099351"/>
            <a:ext cx="2193924" cy="615524"/>
          </a:xfrm>
          <a:prstGeom prst="straightConnector1">
            <a:avLst/>
          </a:prstGeom>
          <a:ln w="19050">
            <a:solidFill>
              <a:srgbClr val="000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5238750" y="5381197"/>
            <a:ext cx="717549" cy="159178"/>
          </a:xfrm>
          <a:prstGeom prst="straightConnector1">
            <a:avLst/>
          </a:prstGeom>
          <a:ln w="19050">
            <a:solidFill>
              <a:srgbClr val="000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6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1" y="31107"/>
            <a:ext cx="8867774" cy="15192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Information Hiding and Encapsulation </a:t>
            </a:r>
            <a:endParaRPr lang="en-US" sz="40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670"/>
            <a:ext cx="8229600" cy="4525963"/>
          </a:xfrm>
        </p:spPr>
        <p:txBody>
          <a:bodyPr/>
          <a:lstStyle/>
          <a:p>
            <a:r>
              <a:rPr lang="en-US" dirty="0" smtClean="0"/>
              <a:t>Imagine a wall between interface and implementation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77" y="2420843"/>
            <a:ext cx="7294521" cy="44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0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Constructor is a special method that is called when a new object is created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Student </a:t>
            </a:r>
            <a:r>
              <a:rPr lang="en-US" dirty="0" err="1" smtClean="0">
                <a:solidFill>
                  <a:srgbClr val="0000FF"/>
                </a:solidFill>
              </a:rPr>
              <a:t>berkeley</a:t>
            </a:r>
            <a:r>
              <a:rPr lang="en-US" dirty="0" smtClean="0">
                <a:solidFill>
                  <a:srgbClr val="0000FF"/>
                </a:solidFill>
              </a:rPr>
              <a:t>;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// not called</a:t>
            </a:r>
          </a:p>
          <a:p>
            <a:pPr marL="0" indent="0">
              <a:buNone/>
            </a:pPr>
            <a:endParaRPr lang="en-US" sz="1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Student </a:t>
            </a:r>
            <a:r>
              <a:rPr lang="en-US" dirty="0" err="1" smtClean="0">
                <a:solidFill>
                  <a:srgbClr val="0000FF"/>
                </a:solidFill>
              </a:rPr>
              <a:t>berkeley</a:t>
            </a:r>
            <a:r>
              <a:rPr lang="en-US" dirty="0" smtClean="0">
                <a:solidFill>
                  <a:srgbClr val="0000FF"/>
                </a:solidFill>
              </a:rPr>
              <a:t> = new Student();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				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// called with new keyword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2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879"/>
            <a:ext cx="8229600" cy="52537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Define a constructor</a:t>
            </a:r>
          </a:p>
          <a:p>
            <a:endParaRPr lang="en-US" sz="1000" dirty="0" smtClean="0"/>
          </a:p>
          <a:p>
            <a:pPr marL="40005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public class Student {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0000FF"/>
                </a:solidFill>
              </a:rPr>
              <a:t>	private </a:t>
            </a:r>
            <a:r>
              <a:rPr lang="en-US" dirty="0" err="1">
                <a:solidFill>
                  <a:srgbClr val="0000FF"/>
                </a:solidFill>
              </a:rPr>
              <a:t>int</a:t>
            </a:r>
            <a:r>
              <a:rPr lang="en-US" dirty="0">
                <a:solidFill>
                  <a:srgbClr val="0000FF"/>
                </a:solidFill>
              </a:rPr>
              <a:t> PID;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0000FF"/>
                </a:solidFill>
              </a:rPr>
              <a:t>	private </a:t>
            </a:r>
            <a:r>
              <a:rPr lang="en-US" dirty="0" err="1">
                <a:solidFill>
                  <a:srgbClr val="0000FF"/>
                </a:solidFill>
              </a:rPr>
              <a:t>int</a:t>
            </a:r>
            <a:r>
              <a:rPr lang="en-US" dirty="0">
                <a:solidFill>
                  <a:srgbClr val="0000FF"/>
                </a:solidFill>
              </a:rPr>
              <a:t> year;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…. </a:t>
            </a:r>
            <a:r>
              <a:rPr lang="en-US" dirty="0" err="1" smtClean="0">
                <a:solidFill>
                  <a:srgbClr val="0000FF"/>
                </a:solidFill>
              </a:rPr>
              <a:t>Accessors</a:t>
            </a:r>
            <a:r>
              <a:rPr lang="en-US" dirty="0" smtClean="0">
                <a:solidFill>
                  <a:srgbClr val="0000FF"/>
                </a:solidFill>
              </a:rPr>
              <a:t> &amp; </a:t>
            </a:r>
            <a:r>
              <a:rPr lang="en-US" dirty="0" err="1" smtClean="0">
                <a:solidFill>
                  <a:srgbClr val="0000FF"/>
                </a:solidFill>
              </a:rPr>
              <a:t>mutators</a:t>
            </a:r>
            <a:r>
              <a:rPr lang="en-US" dirty="0" smtClean="0">
                <a:solidFill>
                  <a:srgbClr val="0000FF"/>
                </a:solidFill>
              </a:rPr>
              <a:t> …..</a:t>
            </a:r>
          </a:p>
          <a:p>
            <a:pPr marL="800100" lvl="2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800100" lvl="2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public Student( </a:t>
            </a:r>
            <a:r>
              <a:rPr lang="en-US" b="1" dirty="0" err="1" smtClean="0">
                <a:solidFill>
                  <a:srgbClr val="0000FF"/>
                </a:solidFill>
              </a:rPr>
              <a:t>int</a:t>
            </a:r>
            <a:r>
              <a:rPr lang="en-US" b="1" dirty="0" smtClean="0">
                <a:solidFill>
                  <a:srgbClr val="0000FF"/>
                </a:solidFill>
              </a:rPr>
              <a:t> PID, </a:t>
            </a:r>
            <a:r>
              <a:rPr lang="en-US" b="1" dirty="0" err="1" smtClean="0">
                <a:solidFill>
                  <a:srgbClr val="0000FF"/>
                </a:solidFill>
              </a:rPr>
              <a:t>int</a:t>
            </a:r>
            <a:r>
              <a:rPr lang="en-US" b="1" dirty="0" smtClean="0">
                <a:solidFill>
                  <a:srgbClr val="0000FF"/>
                </a:solidFill>
              </a:rPr>
              <a:t> year ) {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	</a:t>
            </a:r>
            <a:r>
              <a:rPr lang="en-US" dirty="0" err="1" smtClean="0">
                <a:solidFill>
                  <a:srgbClr val="0000FF"/>
                </a:solidFill>
              </a:rPr>
              <a:t>this.PID</a:t>
            </a:r>
            <a:r>
              <a:rPr lang="en-US" dirty="0" smtClean="0">
                <a:solidFill>
                  <a:srgbClr val="0000FF"/>
                </a:solidFill>
              </a:rPr>
              <a:t> = PID;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	</a:t>
            </a:r>
            <a:r>
              <a:rPr lang="en-US" dirty="0" err="1" smtClean="0">
                <a:solidFill>
                  <a:srgbClr val="0000FF"/>
                </a:solidFill>
              </a:rPr>
              <a:t>this.year</a:t>
            </a:r>
            <a:r>
              <a:rPr lang="en-US" dirty="0" smtClean="0">
                <a:solidFill>
                  <a:srgbClr val="0000FF"/>
                </a:solidFill>
              </a:rPr>
              <a:t> = year;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0000FF"/>
                </a:solidFill>
              </a:rPr>
              <a:t>}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}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If you define at least one constructor, the default constructor will not be created for you</a:t>
            </a:r>
            <a:endParaRPr lang="en-US" sz="2600" dirty="0"/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>
          <a:xfrm flipH="1">
            <a:off x="2147841" y="3346653"/>
            <a:ext cx="3684699" cy="573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32540" y="2931154"/>
            <a:ext cx="315467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There is no return</a:t>
            </a:r>
            <a:br>
              <a:rPr lang="en-US" dirty="0" smtClean="0"/>
            </a:br>
            <a:r>
              <a:rPr lang="en-US" dirty="0" smtClean="0"/>
              <a:t>type or “void” keyword</a:t>
            </a:r>
            <a:endParaRPr lang="en-US" dirty="0"/>
          </a:p>
        </p:txBody>
      </p:sp>
      <p:cxnSp>
        <p:nvCxnSpPr>
          <p:cNvPr id="8" name="Straight Arrow Connector 7"/>
          <p:cNvCxnSpPr>
            <a:stCxn id="9" idx="1"/>
          </p:cNvCxnSpPr>
          <p:nvPr/>
        </p:nvCxnSpPr>
        <p:spPr>
          <a:xfrm flipH="1" flipV="1">
            <a:off x="2774947" y="4264934"/>
            <a:ext cx="2831282" cy="901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06229" y="4751016"/>
            <a:ext cx="338099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Constructor has the same</a:t>
            </a:r>
          </a:p>
          <a:p>
            <a:r>
              <a:rPr lang="en-US" dirty="0" smtClean="0"/>
              <a:t>name as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18" y="311555"/>
            <a:ext cx="7936914" cy="770391"/>
          </a:xfrm>
        </p:spPr>
        <p:txBody>
          <a:bodyPr/>
          <a:lstStyle/>
          <a:p>
            <a:r>
              <a:rPr lang="en-US" dirty="0" smtClean="0"/>
              <a:t>Multiple Constructors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17" y="1411193"/>
            <a:ext cx="8215100" cy="5284127"/>
          </a:xfrm>
        </p:spPr>
        <p:txBody>
          <a:bodyPr>
            <a:normAutofit fontScale="92500"/>
          </a:bodyPr>
          <a:lstStyle/>
          <a:p>
            <a:pPr marL="457200" lvl="1" indent="-457200">
              <a:buFont typeface="Wingdings" charset="2"/>
              <a:buChar char="§"/>
            </a:pPr>
            <a:r>
              <a:rPr lang="en-US" sz="3000" dirty="0" smtClean="0">
                <a:solidFill>
                  <a:schemeClr val="tx1"/>
                </a:solidFill>
              </a:rPr>
              <a:t>You can have multiple constructors in one class</a:t>
            </a:r>
          </a:p>
          <a:p>
            <a:pPr marL="857250" lvl="2" indent="-457200"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They </a:t>
            </a:r>
            <a:r>
              <a:rPr lang="en-US" dirty="0">
                <a:solidFill>
                  <a:srgbClr val="0000FF"/>
                </a:solidFill>
              </a:rPr>
              <a:t>all have the same name, just different </a:t>
            </a:r>
            <a:r>
              <a:rPr lang="en-US" dirty="0" smtClean="0">
                <a:solidFill>
                  <a:srgbClr val="0000FF"/>
                </a:solidFill>
              </a:rPr>
              <a:t>parameters</a:t>
            </a:r>
          </a:p>
          <a:p>
            <a:pPr marL="857250" lvl="2" indent="-457200">
              <a:buFont typeface="Wingdings" charset="2"/>
              <a:buChar char="§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public class Student {</a:t>
            </a:r>
          </a:p>
          <a:p>
            <a:pPr marL="800100" lvl="2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….</a:t>
            </a:r>
            <a:endParaRPr lang="en-US" sz="2000" dirty="0">
              <a:solidFill>
                <a:srgbClr val="0000FF"/>
              </a:solidFill>
            </a:endParaRPr>
          </a:p>
          <a:p>
            <a:pPr marL="800100" lvl="2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public </a:t>
            </a:r>
            <a:r>
              <a:rPr lang="en-US" sz="2000" b="1" dirty="0">
                <a:solidFill>
                  <a:srgbClr val="0000FF"/>
                </a:solidFill>
              </a:rPr>
              <a:t>Student( </a:t>
            </a:r>
            <a:r>
              <a:rPr lang="en-US" sz="2000" b="1" dirty="0" err="1">
                <a:solidFill>
                  <a:srgbClr val="0000FF"/>
                </a:solidFill>
              </a:rPr>
              <a:t>int</a:t>
            </a:r>
            <a:r>
              <a:rPr lang="en-US" sz="2000" b="1" dirty="0">
                <a:solidFill>
                  <a:srgbClr val="0000FF"/>
                </a:solidFill>
              </a:rPr>
              <a:t> PID, </a:t>
            </a:r>
            <a:r>
              <a:rPr lang="en-US" sz="2000" b="1" dirty="0" err="1">
                <a:solidFill>
                  <a:srgbClr val="0000FF"/>
                </a:solidFill>
              </a:rPr>
              <a:t>int</a:t>
            </a:r>
            <a:r>
              <a:rPr lang="en-US" sz="2000" b="1" dirty="0">
                <a:solidFill>
                  <a:srgbClr val="0000FF"/>
                </a:solidFill>
              </a:rPr>
              <a:t> year ) {</a:t>
            </a:r>
          </a:p>
          <a:p>
            <a:pPr marL="800100" lvl="2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	</a:t>
            </a:r>
            <a:r>
              <a:rPr lang="en-US" sz="2000" dirty="0" err="1">
                <a:solidFill>
                  <a:srgbClr val="0000FF"/>
                </a:solidFill>
              </a:rPr>
              <a:t>this.PID</a:t>
            </a:r>
            <a:r>
              <a:rPr lang="en-US" sz="2000" dirty="0">
                <a:solidFill>
                  <a:srgbClr val="0000FF"/>
                </a:solidFill>
              </a:rPr>
              <a:t> = PID;</a:t>
            </a:r>
          </a:p>
          <a:p>
            <a:pPr marL="800100" lvl="2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	</a:t>
            </a:r>
            <a:r>
              <a:rPr lang="en-US" sz="2000" dirty="0" err="1">
                <a:solidFill>
                  <a:srgbClr val="0000FF"/>
                </a:solidFill>
              </a:rPr>
              <a:t>this.year</a:t>
            </a:r>
            <a:r>
              <a:rPr lang="en-US" sz="2000" dirty="0">
                <a:solidFill>
                  <a:srgbClr val="0000FF"/>
                </a:solidFill>
              </a:rPr>
              <a:t> = year;</a:t>
            </a:r>
          </a:p>
          <a:p>
            <a:pPr marL="800100" lvl="2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}</a:t>
            </a:r>
          </a:p>
          <a:p>
            <a:pPr marL="800100" lvl="2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public Student( </a:t>
            </a:r>
            <a:r>
              <a:rPr lang="en-US" sz="2000" b="1" dirty="0" err="1" smtClean="0">
                <a:solidFill>
                  <a:srgbClr val="0000FF"/>
                </a:solidFill>
              </a:rPr>
              <a:t>int</a:t>
            </a:r>
            <a:r>
              <a:rPr lang="en-US" sz="2000" b="1" dirty="0" smtClean="0">
                <a:solidFill>
                  <a:srgbClr val="0000FF"/>
                </a:solidFill>
              </a:rPr>
              <a:t> PID ) {</a:t>
            </a:r>
          </a:p>
          <a:p>
            <a:pPr marL="800100" lvl="2" indent="0">
              <a:buNone/>
            </a:pPr>
            <a:r>
              <a:rPr lang="en-US" sz="2000" b="1" dirty="0">
                <a:solidFill>
                  <a:srgbClr val="0000FF"/>
                </a:solidFill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	</a:t>
            </a:r>
            <a:r>
              <a:rPr lang="en-US" sz="2000" b="1" dirty="0" err="1" smtClean="0">
                <a:solidFill>
                  <a:srgbClr val="0000FF"/>
                </a:solidFill>
              </a:rPr>
              <a:t>this.PID</a:t>
            </a:r>
            <a:r>
              <a:rPr lang="en-US" sz="2000" b="1" dirty="0" smtClean="0">
                <a:solidFill>
                  <a:srgbClr val="0000FF"/>
                </a:solidFill>
              </a:rPr>
              <a:t> = PID;</a:t>
            </a:r>
          </a:p>
          <a:p>
            <a:pPr marL="800100" lvl="2" indent="0">
              <a:buNone/>
            </a:pPr>
            <a:r>
              <a:rPr lang="en-US" sz="2000" b="1" dirty="0">
                <a:solidFill>
                  <a:srgbClr val="0000FF"/>
                </a:solidFill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	</a:t>
            </a:r>
            <a:r>
              <a:rPr lang="en-US" sz="2000" b="1" dirty="0" err="1" smtClean="0">
                <a:solidFill>
                  <a:srgbClr val="0000FF"/>
                </a:solidFill>
              </a:rPr>
              <a:t>this.year</a:t>
            </a:r>
            <a:r>
              <a:rPr lang="en-US" sz="2000" b="1" dirty="0" smtClean="0">
                <a:solidFill>
                  <a:srgbClr val="0000FF"/>
                </a:solidFill>
              </a:rPr>
              <a:t> = 1; // default case – the 1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st</a:t>
            </a:r>
            <a:r>
              <a:rPr lang="en-US" sz="2000" b="1" dirty="0" smtClean="0">
                <a:solidFill>
                  <a:srgbClr val="0000FF"/>
                </a:solidFill>
              </a:rPr>
              <a:t> year</a:t>
            </a:r>
            <a:endParaRPr lang="en-US" sz="2000" b="1" dirty="0">
              <a:solidFill>
                <a:srgbClr val="0000FF"/>
              </a:solidFill>
            </a:endParaRPr>
          </a:p>
          <a:p>
            <a:pPr marL="800100" lvl="2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}</a:t>
            </a:r>
            <a:endParaRPr lang="en-US" sz="2000" b="1" dirty="0">
              <a:solidFill>
                <a:srgbClr val="0000FF"/>
              </a:solidFill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}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395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64" y="1429237"/>
            <a:ext cx="8631936" cy="49077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if you did not write any constructor?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public </a:t>
            </a:r>
            <a:r>
              <a:rPr lang="en-US" sz="2000" dirty="0">
                <a:solidFill>
                  <a:srgbClr val="0000FF"/>
                </a:solidFill>
              </a:rPr>
              <a:t>class Student {</a:t>
            </a:r>
          </a:p>
          <a:p>
            <a:pPr marL="800100" lvl="2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private </a:t>
            </a:r>
            <a:r>
              <a:rPr lang="en-US" sz="2000" dirty="0" err="1">
                <a:solidFill>
                  <a:srgbClr val="0000FF"/>
                </a:solidFill>
              </a:rPr>
              <a:t>int</a:t>
            </a:r>
            <a:r>
              <a:rPr lang="en-US" sz="2000" dirty="0">
                <a:solidFill>
                  <a:srgbClr val="0000FF"/>
                </a:solidFill>
              </a:rPr>
              <a:t> PID;</a:t>
            </a:r>
          </a:p>
          <a:p>
            <a:pPr marL="800100" lvl="2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private </a:t>
            </a:r>
            <a:r>
              <a:rPr lang="en-US" sz="2000" dirty="0" err="1">
                <a:solidFill>
                  <a:srgbClr val="0000FF"/>
                </a:solidFill>
              </a:rPr>
              <a:t>int</a:t>
            </a:r>
            <a:r>
              <a:rPr lang="en-US" sz="2000" dirty="0">
                <a:solidFill>
                  <a:srgbClr val="0000FF"/>
                </a:solidFill>
              </a:rPr>
              <a:t> year;</a:t>
            </a:r>
          </a:p>
          <a:p>
            <a:pPr marL="800100" lvl="2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 …. </a:t>
            </a:r>
            <a:r>
              <a:rPr lang="en-US" sz="2000" dirty="0" smtClean="0">
                <a:solidFill>
                  <a:srgbClr val="0000FF"/>
                </a:solidFill>
              </a:rPr>
              <a:t> No constructor </a:t>
            </a:r>
            <a:r>
              <a:rPr lang="en-US" sz="2000" dirty="0">
                <a:solidFill>
                  <a:srgbClr val="0000FF"/>
                </a:solidFill>
              </a:rPr>
              <a:t>…..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Student </a:t>
            </a:r>
            <a:r>
              <a:rPr lang="en-US" sz="2000" dirty="0" err="1">
                <a:solidFill>
                  <a:srgbClr val="0000FF"/>
                </a:solidFill>
              </a:rPr>
              <a:t>berkeley</a:t>
            </a:r>
            <a:r>
              <a:rPr lang="en-US" sz="2000" dirty="0">
                <a:solidFill>
                  <a:srgbClr val="0000FF"/>
                </a:solidFill>
              </a:rPr>
              <a:t> = new Student</a:t>
            </a:r>
            <a:r>
              <a:rPr lang="en-US" sz="2000" dirty="0" smtClean="0">
                <a:solidFill>
                  <a:srgbClr val="0000FF"/>
                </a:solidFill>
              </a:rPr>
              <a:t>();</a:t>
            </a:r>
          </a:p>
          <a:p>
            <a:pPr marL="0" indent="0">
              <a:buNone/>
            </a:pPr>
            <a:r>
              <a:rPr lang="en-US" sz="2400" dirty="0" smtClean="0"/>
              <a:t>Java gives each class a default constructor </a:t>
            </a:r>
            <a:r>
              <a:rPr lang="en-US" sz="2400" b="1" dirty="0" smtClean="0"/>
              <a:t>if you did not write any constructor</a:t>
            </a:r>
            <a:r>
              <a:rPr lang="en-US" sz="2400" dirty="0" smtClean="0"/>
              <a:t>. It assigns a default value to each instance variable.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- integer, double: 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- String and other class-type variables:  null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- </a:t>
            </a:r>
            <a:r>
              <a:rPr lang="en-US" sz="2400" dirty="0" err="1" smtClean="0">
                <a:solidFill>
                  <a:srgbClr val="C00000"/>
                </a:solidFill>
              </a:rPr>
              <a:t>boolean</a:t>
            </a:r>
            <a:r>
              <a:rPr lang="en-US" sz="2400" dirty="0" smtClean="0">
                <a:solidFill>
                  <a:srgbClr val="C00000"/>
                </a:solidFill>
              </a:rPr>
              <a:t>: false</a:t>
            </a:r>
          </a:p>
        </p:txBody>
      </p:sp>
    </p:spTree>
    <p:extLst>
      <p:ext uri="{BB962C8B-B14F-4D97-AF65-F5344CB8AC3E}">
        <p14:creationId xmlns:p14="http://schemas.microsoft.com/office/powerpoint/2010/main" val="4444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32" y="1564061"/>
            <a:ext cx="8229600" cy="4808147"/>
          </a:xfrm>
        </p:spPr>
        <p:txBody>
          <a:bodyPr>
            <a:normAutofit/>
          </a:bodyPr>
          <a:lstStyle/>
          <a:p>
            <a:r>
              <a:rPr lang="en-US" dirty="0"/>
              <a:t>static variables and methods belong to a class as a whole, not to an individual </a:t>
            </a:r>
            <a:r>
              <a:rPr lang="en-US" dirty="0" smtClean="0"/>
              <a:t>object</a:t>
            </a:r>
          </a:p>
          <a:p>
            <a:pPr lvl="1"/>
            <a:r>
              <a:rPr lang="en-US" dirty="0" smtClean="0"/>
              <a:t>One copy that all instances of the class can assess</a:t>
            </a:r>
          </a:p>
          <a:p>
            <a:r>
              <a:rPr lang="en-US" dirty="0"/>
              <a:t>Static variables and methods can be accessed using the class name itself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 need of an instance of the class to access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2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941EDF"/>
                </a:solidFill>
              </a:rPr>
              <a:t>s</a:t>
            </a:r>
            <a:r>
              <a:rPr lang="en-US" dirty="0" smtClean="0">
                <a:solidFill>
                  <a:srgbClr val="941EDF"/>
                </a:solidFill>
              </a:rPr>
              <a:t>tatic</a:t>
            </a:r>
            <a:r>
              <a:rPr lang="en-US" dirty="0" smtClean="0"/>
              <a:t> Version of </a:t>
            </a:r>
            <a:r>
              <a:rPr lang="en-US" dirty="0" err="1" smtClean="0"/>
              <a:t>pow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38322"/>
          </a:xfrm>
        </p:spPr>
        <p:txBody>
          <a:bodyPr>
            <a:noAutofit/>
          </a:bodyPr>
          <a:lstStyle/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solidFill>
                  <a:srgbClr val="941EDF"/>
                </a:solidFill>
                <a:latin typeface="Consolas" pitchFamily="49" charset="0"/>
              </a:rPr>
              <a:t>public</a:t>
            </a:r>
            <a:r>
              <a:rPr lang="en-US" sz="2100" dirty="0" smtClean="0">
                <a:latin typeface="Consolas" pitchFamily="49" charset="0"/>
              </a:rPr>
              <a:t> </a:t>
            </a:r>
            <a:r>
              <a:rPr lang="en-US" sz="2100" dirty="0" smtClean="0">
                <a:solidFill>
                  <a:srgbClr val="941EDF"/>
                </a:solidFill>
                <a:latin typeface="Consolas" pitchFamily="49" charset="0"/>
              </a:rPr>
              <a:t>class</a:t>
            </a:r>
            <a:r>
              <a:rPr lang="en-US" sz="2100" dirty="0" smtClean="0">
                <a:latin typeface="Consolas" pitchFamily="49" charset="0"/>
              </a:rPr>
              <a:t> Math</a:t>
            </a: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latin typeface="Consolas" pitchFamily="49" charset="0"/>
              </a:rPr>
              <a:t>{</a:t>
            </a: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>
                <a:latin typeface="Consolas" pitchFamily="49" charset="0"/>
              </a:rPr>
              <a:t>	</a:t>
            </a:r>
            <a:r>
              <a:rPr lang="en-US" sz="2100" dirty="0" smtClean="0">
                <a:latin typeface="Consolas" pitchFamily="49" charset="0"/>
              </a:rPr>
              <a:t>	</a:t>
            </a:r>
            <a:r>
              <a:rPr lang="en-US" sz="2100" dirty="0">
                <a:latin typeface="Consolas" pitchFamily="49" charset="0"/>
              </a:rPr>
              <a:t> </a:t>
            </a:r>
            <a:r>
              <a:rPr lang="en-US" sz="2100" dirty="0" smtClean="0">
                <a:solidFill>
                  <a:srgbClr val="941EDF"/>
                </a:solidFill>
                <a:latin typeface="Consolas" pitchFamily="49" charset="0"/>
              </a:rPr>
              <a:t> public static double PI = 3.1415926;</a:t>
            </a:r>
            <a:endParaRPr lang="en-US" sz="2100" dirty="0" smtClean="0">
              <a:latin typeface="Consolas" pitchFamily="49" charset="0"/>
            </a:endParaRP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   </a:t>
            </a:r>
            <a:r>
              <a:rPr lang="en-US" sz="2100" dirty="0" smtClean="0">
                <a:solidFill>
                  <a:srgbClr val="0000FF"/>
                </a:solidFill>
                <a:latin typeface="Consolas" pitchFamily="49" charset="0"/>
              </a:rPr>
              <a:t>// Returns x raised to the </a:t>
            </a:r>
            <a:r>
              <a:rPr lang="en-US" sz="2100" dirty="0" err="1" smtClean="0">
                <a:solidFill>
                  <a:srgbClr val="0000FF"/>
                </a:solidFill>
                <a:latin typeface="Consolas" pitchFamily="49" charset="0"/>
              </a:rPr>
              <a:t>yth</a:t>
            </a:r>
            <a:r>
              <a:rPr lang="en-US" sz="2100" dirty="0" smtClean="0">
                <a:solidFill>
                  <a:srgbClr val="0000FF"/>
                </a:solidFill>
                <a:latin typeface="Consolas" pitchFamily="49" charset="0"/>
              </a:rPr>
              <a:t> power, where y &gt;= 0</a:t>
            </a: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solidFill>
                  <a:srgbClr val="941EDF"/>
                </a:solidFill>
                <a:latin typeface="Consolas" pitchFamily="49" charset="0"/>
              </a:rPr>
              <a:t>    public</a:t>
            </a:r>
            <a:r>
              <a:rPr lang="en-US" sz="2100" dirty="0" smtClean="0">
                <a:latin typeface="Consolas" pitchFamily="49" charset="0"/>
              </a:rPr>
              <a:t> </a:t>
            </a:r>
            <a:r>
              <a:rPr lang="en-US" sz="2100" dirty="0" smtClean="0">
                <a:solidFill>
                  <a:srgbClr val="941EDF"/>
                </a:solidFill>
                <a:latin typeface="Consolas" pitchFamily="49" charset="0"/>
              </a:rPr>
              <a:t>static </a:t>
            </a:r>
            <a:r>
              <a:rPr lang="en-US" sz="21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100" dirty="0" smtClean="0">
                <a:latin typeface="Consolas" pitchFamily="49" charset="0"/>
              </a:rPr>
              <a:t> </a:t>
            </a:r>
            <a:r>
              <a:rPr lang="en-US" sz="2100" dirty="0" err="1" smtClean="0">
                <a:latin typeface="Consolas" pitchFamily="49" charset="0"/>
              </a:rPr>
              <a:t>pow</a:t>
            </a:r>
            <a:r>
              <a:rPr lang="en-US" sz="2100" dirty="0" smtClean="0">
                <a:latin typeface="Consolas" pitchFamily="49" charset="0"/>
              </a:rPr>
              <a:t>(</a:t>
            </a:r>
            <a:r>
              <a:rPr lang="en-US" sz="21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100" dirty="0" smtClean="0">
                <a:latin typeface="Consolas" pitchFamily="49" charset="0"/>
              </a:rPr>
              <a:t> x, </a:t>
            </a:r>
            <a:r>
              <a:rPr lang="en-US" sz="21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100" dirty="0" smtClean="0">
                <a:latin typeface="Consolas" pitchFamily="49" charset="0"/>
              </a:rPr>
              <a:t> y)</a:t>
            </a: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latin typeface="Consolas" pitchFamily="49" charset="0"/>
              </a:rPr>
              <a:t>    {</a:t>
            </a: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latin typeface="Consolas" pitchFamily="49" charset="0"/>
              </a:rPr>
              <a:t>        </a:t>
            </a:r>
            <a:r>
              <a:rPr lang="en-US" sz="21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100" dirty="0" smtClean="0">
                <a:latin typeface="Consolas" pitchFamily="49" charset="0"/>
              </a:rPr>
              <a:t> result = 1;</a:t>
            </a: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latin typeface="Consolas" pitchFamily="49" charset="0"/>
              </a:rPr>
              <a:t>        </a:t>
            </a:r>
            <a:r>
              <a:rPr lang="en-US" sz="2100" dirty="0" smtClean="0">
                <a:solidFill>
                  <a:srgbClr val="941EDF"/>
                </a:solidFill>
                <a:latin typeface="Consolas" pitchFamily="49" charset="0"/>
              </a:rPr>
              <a:t>for</a:t>
            </a:r>
            <a:r>
              <a:rPr lang="en-US" sz="2100" dirty="0" smtClean="0">
                <a:latin typeface="Consolas" pitchFamily="49" charset="0"/>
              </a:rPr>
              <a:t> (</a:t>
            </a:r>
            <a:r>
              <a:rPr lang="en-US" sz="21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100" dirty="0" smtClean="0">
                <a:latin typeface="Consolas" pitchFamily="49" charset="0"/>
              </a:rPr>
              <a:t> </a:t>
            </a:r>
            <a:r>
              <a:rPr lang="en-US" sz="2100" dirty="0" err="1" smtClean="0">
                <a:latin typeface="Consolas" pitchFamily="49" charset="0"/>
              </a:rPr>
              <a:t>i</a:t>
            </a:r>
            <a:r>
              <a:rPr lang="en-US" sz="2100" dirty="0" smtClean="0">
                <a:latin typeface="Consolas" pitchFamily="49" charset="0"/>
              </a:rPr>
              <a:t> = 0; </a:t>
            </a:r>
            <a:r>
              <a:rPr lang="en-US" sz="2100" dirty="0" err="1" smtClean="0">
                <a:latin typeface="Consolas" pitchFamily="49" charset="0"/>
              </a:rPr>
              <a:t>i</a:t>
            </a:r>
            <a:r>
              <a:rPr lang="en-US" sz="2100" dirty="0" smtClean="0">
                <a:latin typeface="Consolas" pitchFamily="49" charset="0"/>
              </a:rPr>
              <a:t> &lt; y; </a:t>
            </a:r>
            <a:r>
              <a:rPr lang="en-US" sz="2100" dirty="0" err="1" smtClean="0">
                <a:latin typeface="Consolas" pitchFamily="49" charset="0"/>
              </a:rPr>
              <a:t>i</a:t>
            </a:r>
            <a:r>
              <a:rPr lang="en-US" sz="2100" dirty="0" smtClean="0">
                <a:latin typeface="Consolas" pitchFamily="49" charset="0"/>
              </a:rPr>
              <a:t>++)</a:t>
            </a: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latin typeface="Consolas" pitchFamily="49" charset="0"/>
              </a:rPr>
              <a:t>        {</a:t>
            </a: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latin typeface="Consolas" pitchFamily="49" charset="0"/>
              </a:rPr>
              <a:t>            result *= x;</a:t>
            </a: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latin typeface="Consolas" pitchFamily="49" charset="0"/>
              </a:rPr>
              <a:t>        }</a:t>
            </a: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latin typeface="Consolas" pitchFamily="49" charset="0"/>
              </a:rPr>
              <a:t>        </a:t>
            </a:r>
            <a:r>
              <a:rPr lang="en-US" sz="2100" dirty="0" smtClean="0">
                <a:solidFill>
                  <a:srgbClr val="941EDF"/>
                </a:solidFill>
                <a:latin typeface="Consolas" pitchFamily="49" charset="0"/>
              </a:rPr>
              <a:t>return</a:t>
            </a:r>
            <a:r>
              <a:rPr lang="en-US" sz="2100" dirty="0" smtClean="0">
                <a:latin typeface="Consolas" pitchFamily="49" charset="0"/>
              </a:rPr>
              <a:t> result;</a:t>
            </a: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latin typeface="Consolas" pitchFamily="49" charset="0"/>
              </a:rPr>
              <a:t>    }</a:t>
            </a:r>
          </a:p>
          <a:p>
            <a:pPr marL="365760" indent="-256032" fontAlgn="auto">
              <a:spcBef>
                <a:spcPts val="24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100" dirty="0" smtClean="0">
                <a:latin typeface="Consolas" pitchFamily="49" charset="0"/>
              </a:rPr>
              <a:t>}</a:t>
            </a:r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>
          <a:xfrm flipH="1" flipV="1">
            <a:off x="2779777" y="3245741"/>
            <a:ext cx="3965520" cy="100473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45297" y="3834972"/>
            <a:ext cx="161090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static keyword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3773" y="5817427"/>
            <a:ext cx="583209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dirty="0" err="1">
                <a:solidFill>
                  <a:srgbClr val="941EDF"/>
                </a:solidFill>
                <a:latin typeface="Consolas" pitchFamily="49" charset="0"/>
              </a:rPr>
              <a:t>System.out.println</a:t>
            </a:r>
            <a:r>
              <a:rPr lang="en-US" dirty="0">
                <a:latin typeface="Consolas" pitchFamily="49" charset="0"/>
              </a:rPr>
              <a:t>( </a:t>
            </a:r>
            <a:r>
              <a:rPr lang="en-US" dirty="0" err="1">
                <a:latin typeface="Consolas" pitchFamily="49" charset="0"/>
              </a:rPr>
              <a:t>Math.PI</a:t>
            </a:r>
            <a:r>
              <a:rPr lang="en-US" dirty="0">
                <a:latin typeface="Consolas" pitchFamily="49" charset="0"/>
              </a:rPr>
              <a:t> );</a:t>
            </a:r>
          </a:p>
          <a:p>
            <a:pPr lvl="1"/>
            <a:r>
              <a:rPr lang="en-US" dirty="0" err="1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z = </a:t>
            </a:r>
            <a:r>
              <a:rPr lang="en-US" dirty="0" err="1">
                <a:solidFill>
                  <a:srgbClr val="941EDF"/>
                </a:solidFill>
                <a:latin typeface="Consolas" pitchFamily="49" charset="0"/>
              </a:rPr>
              <a:t>Math.pow</a:t>
            </a:r>
            <a:r>
              <a:rPr lang="en-US" dirty="0">
                <a:latin typeface="Consolas" pitchFamily="49" charset="0"/>
              </a:rPr>
              <a:t>(2, 4);</a:t>
            </a:r>
          </a:p>
        </p:txBody>
      </p:sp>
    </p:spTree>
    <p:extLst>
      <p:ext uri="{BB962C8B-B14F-4D97-AF65-F5344CB8AC3E}">
        <p14:creationId xmlns:p14="http://schemas.microsoft.com/office/powerpoint/2010/main" val="155502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</a:t>
            </a:r>
            <a:r>
              <a:rPr lang="en-US" dirty="0" err="1" smtClean="0"/>
              <a:t>vs</a:t>
            </a:r>
            <a:r>
              <a:rPr lang="en-US" dirty="0" smtClean="0"/>
              <a:t> non-static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51725"/>
            <a:ext cx="8385005" cy="4753283"/>
          </a:xfrm>
        </p:spPr>
        <p:txBody>
          <a:bodyPr>
            <a:normAutofit/>
          </a:bodyPr>
          <a:lstStyle/>
          <a:p>
            <a:r>
              <a:rPr lang="en-US" dirty="0" smtClean="0"/>
              <a:t>All static members are at class level. They are accessed without creating any instance.</a:t>
            </a:r>
            <a:endParaRPr lang="en-US" sz="1000" dirty="0" smtClean="0"/>
          </a:p>
          <a:p>
            <a:r>
              <a:rPr lang="en-US" dirty="0" smtClean="0"/>
              <a:t>static methods has no access to non-static members ( since they belong to instances )</a:t>
            </a:r>
          </a:p>
          <a:p>
            <a:r>
              <a:rPr lang="en-US" dirty="0" smtClean="0"/>
              <a:t>Non-static methods can access both static and non-static members</a:t>
            </a:r>
          </a:p>
        </p:txBody>
      </p:sp>
    </p:spTree>
    <p:extLst>
      <p:ext uri="{BB962C8B-B14F-4D97-AF65-F5344CB8AC3E}">
        <p14:creationId xmlns:p14="http://schemas.microsoft.com/office/powerpoint/2010/main" val="104153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88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variable is a program component used to store or represent data</a:t>
            </a:r>
          </a:p>
          <a:p>
            <a:pPr lvl="1"/>
            <a:r>
              <a:rPr lang="en-US" dirty="0"/>
              <a:t>A variable corresponds to a location in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Data types: primitive type and class type</a:t>
            </a:r>
          </a:p>
          <a:p>
            <a:r>
              <a:rPr lang="en-US" dirty="0" smtClean="0"/>
              <a:t>Legal identifier</a:t>
            </a:r>
          </a:p>
          <a:p>
            <a:pPr lvl="1"/>
            <a:r>
              <a:rPr lang="en-US" dirty="0" smtClean="0"/>
              <a:t>Letters</a:t>
            </a:r>
            <a:r>
              <a:rPr lang="en-US" dirty="0"/>
              <a:t>, digits (0-9), </a:t>
            </a:r>
            <a:r>
              <a:rPr lang="en-US" dirty="0" smtClean="0"/>
              <a:t>and the </a:t>
            </a:r>
            <a:r>
              <a:rPr lang="en-US" dirty="0"/>
              <a:t>underscore </a:t>
            </a:r>
            <a:r>
              <a:rPr lang="en-US" dirty="0" smtClean="0"/>
              <a:t>(</a:t>
            </a:r>
            <a:r>
              <a:rPr lang="en-US" dirty="0"/>
              <a:t>_)</a:t>
            </a:r>
          </a:p>
          <a:p>
            <a:pPr lvl="1"/>
            <a:r>
              <a:rPr lang="en-US" sz="2600" dirty="0"/>
              <a:t>First character </a:t>
            </a:r>
            <a:r>
              <a:rPr lang="en-US" sz="2600" i="1" dirty="0"/>
              <a:t>cannot</a:t>
            </a:r>
            <a:r>
              <a:rPr lang="en-US" sz="2600" dirty="0"/>
              <a:t> be a digit</a:t>
            </a:r>
          </a:p>
          <a:p>
            <a:pPr lvl="1"/>
            <a:r>
              <a:rPr lang="en-US" sz="2600" dirty="0"/>
              <a:t>No </a:t>
            </a:r>
            <a:r>
              <a:rPr lang="en-US" sz="2600" dirty="0" smtClean="0"/>
              <a:t>spaces</a:t>
            </a:r>
          </a:p>
          <a:p>
            <a:pPr lvl="1"/>
            <a:r>
              <a:rPr lang="en-US" sz="2600" dirty="0"/>
              <a:t>You cannot name your variables using </a:t>
            </a:r>
            <a:r>
              <a:rPr lang="en-US" sz="2600" dirty="0" smtClean="0"/>
              <a:t>keywords</a:t>
            </a:r>
          </a:p>
          <a:p>
            <a:pPr lvl="1"/>
            <a:r>
              <a:rPr lang="en-US" sz="2600" dirty="0" smtClean="0"/>
              <a:t>Java </a:t>
            </a:r>
            <a:r>
              <a:rPr lang="en-US" sz="2600" dirty="0"/>
              <a:t>is case </a:t>
            </a:r>
            <a:r>
              <a:rPr lang="en-US" sz="2600" dirty="0" smtClean="0"/>
              <a:t>sensitive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17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Overloading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7976" cy="4525963"/>
          </a:xfrm>
        </p:spPr>
        <p:txBody>
          <a:bodyPr>
            <a:normAutofit/>
          </a:bodyPr>
          <a:lstStyle/>
          <a:p>
            <a:pPr marL="566928" indent="-457200">
              <a:defRPr/>
            </a:pPr>
            <a:r>
              <a:rPr lang="en-US" sz="2800" dirty="0" smtClean="0">
                <a:ea typeface="+mn-ea"/>
              </a:rPr>
              <a:t>Using the same method name for two or more methods </a:t>
            </a:r>
            <a:r>
              <a:rPr lang="en-US" sz="2800" i="1" dirty="0" smtClean="0">
                <a:ea typeface="+mn-ea"/>
              </a:rPr>
              <a:t>within the same class</a:t>
            </a:r>
            <a:endParaRPr lang="en-US" sz="2800" dirty="0"/>
          </a:p>
          <a:p>
            <a:pPr marL="966978" lvl="1" indent="-457200">
              <a:defRPr/>
            </a:pPr>
            <a:r>
              <a:rPr lang="en-US" sz="2400" dirty="0" smtClean="0">
                <a:ea typeface="+mn-ea"/>
              </a:rPr>
              <a:t>Example: constructors</a:t>
            </a:r>
            <a:endParaRPr lang="en-US" sz="1100" dirty="0" smtClean="0">
              <a:ea typeface="+mn-ea"/>
            </a:endParaRPr>
          </a:p>
          <a:p>
            <a:pPr marL="566928" indent="-457200">
              <a:defRPr/>
            </a:pPr>
            <a:r>
              <a:rPr lang="en-US" sz="2800" dirty="0" smtClean="0">
                <a:ea typeface="+mn-ea"/>
              </a:rPr>
              <a:t>Parameter lists must be different</a:t>
            </a:r>
          </a:p>
          <a:p>
            <a:pPr marL="1021842" lvl="2">
              <a:spcBef>
                <a:spcPts val="324"/>
              </a:spcBef>
              <a:buFont typeface="Verdana"/>
              <a:buChar char="◦"/>
              <a:defRPr/>
            </a:pPr>
            <a:r>
              <a:rPr lang="en-US" sz="2200" dirty="0" smtClean="0">
                <a:solidFill>
                  <a:srgbClr val="941EDF"/>
                </a:solidFill>
                <a:ea typeface="+mn-ea"/>
              </a:rPr>
              <a:t>public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smtClean="0">
                <a:solidFill>
                  <a:srgbClr val="941EDF"/>
                </a:solidFill>
                <a:ea typeface="+mn-ea"/>
              </a:rPr>
              <a:t>double</a:t>
            </a:r>
            <a:r>
              <a:rPr lang="en-US" sz="2200" dirty="0" smtClean="0">
                <a:ea typeface="+mn-ea"/>
              </a:rPr>
              <a:t> average(</a:t>
            </a:r>
            <a:r>
              <a:rPr lang="en-US" sz="2200" dirty="0" smtClean="0">
                <a:solidFill>
                  <a:srgbClr val="941EDF"/>
                </a:solidFill>
                <a:ea typeface="+mn-ea"/>
              </a:rPr>
              <a:t>double</a:t>
            </a:r>
            <a:r>
              <a:rPr lang="en-US" sz="2200" dirty="0" smtClean="0">
                <a:ea typeface="+mn-ea"/>
              </a:rPr>
              <a:t> n1, </a:t>
            </a:r>
            <a:r>
              <a:rPr lang="en-US" sz="2200" dirty="0" smtClean="0">
                <a:solidFill>
                  <a:srgbClr val="941EDF"/>
                </a:solidFill>
                <a:ea typeface="+mn-ea"/>
              </a:rPr>
              <a:t>double</a:t>
            </a:r>
            <a:r>
              <a:rPr lang="en-US" sz="2200" dirty="0" smtClean="0">
                <a:ea typeface="+mn-ea"/>
              </a:rPr>
              <a:t> n2)</a:t>
            </a:r>
          </a:p>
          <a:p>
            <a:pPr marL="1021842" lvl="2">
              <a:spcBef>
                <a:spcPts val="324"/>
              </a:spcBef>
              <a:buFont typeface="Verdana"/>
              <a:buChar char="◦"/>
              <a:defRPr/>
            </a:pPr>
            <a:r>
              <a:rPr lang="en-US" sz="2200" dirty="0" smtClean="0">
                <a:solidFill>
                  <a:srgbClr val="941EDF"/>
                </a:solidFill>
                <a:ea typeface="+mn-ea"/>
              </a:rPr>
              <a:t>public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smtClean="0">
                <a:solidFill>
                  <a:srgbClr val="941EDF"/>
                </a:solidFill>
                <a:ea typeface="+mn-ea"/>
              </a:rPr>
              <a:t>double</a:t>
            </a:r>
            <a:r>
              <a:rPr lang="en-US" sz="2200" dirty="0" smtClean="0">
                <a:ea typeface="+mn-ea"/>
              </a:rPr>
              <a:t> average(</a:t>
            </a:r>
            <a:r>
              <a:rPr lang="en-US" sz="2200" dirty="0" smtClean="0">
                <a:solidFill>
                  <a:srgbClr val="941EDF"/>
                </a:solidFill>
                <a:ea typeface="+mn-ea"/>
              </a:rPr>
              <a:t>double</a:t>
            </a:r>
            <a:r>
              <a:rPr lang="en-US" sz="2200" dirty="0" smtClean="0">
                <a:ea typeface="+mn-ea"/>
              </a:rPr>
              <a:t> n1, </a:t>
            </a:r>
            <a:r>
              <a:rPr lang="en-US" sz="2200" dirty="0" smtClean="0">
                <a:solidFill>
                  <a:srgbClr val="941EDF"/>
                </a:solidFill>
                <a:ea typeface="+mn-ea"/>
              </a:rPr>
              <a:t>double</a:t>
            </a:r>
            <a:r>
              <a:rPr lang="en-US" sz="2200" dirty="0" smtClean="0">
                <a:ea typeface="+mn-ea"/>
              </a:rPr>
              <a:t> n2, </a:t>
            </a:r>
            <a:r>
              <a:rPr lang="en-US" sz="2200" dirty="0" smtClean="0">
                <a:solidFill>
                  <a:srgbClr val="941EDF"/>
                </a:solidFill>
                <a:ea typeface="+mn-ea"/>
              </a:rPr>
              <a:t>double</a:t>
            </a:r>
            <a:r>
              <a:rPr lang="en-US" sz="2200" dirty="0" smtClean="0">
                <a:ea typeface="+mn-ea"/>
              </a:rPr>
              <a:t> n3)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1000" dirty="0" smtClean="0">
              <a:ea typeface="+mn-ea"/>
            </a:endParaRPr>
          </a:p>
          <a:p>
            <a:pPr marL="566928" indent="-457200">
              <a:defRPr/>
            </a:pPr>
            <a:r>
              <a:rPr lang="en-US" sz="2800" dirty="0" smtClean="0">
                <a:ea typeface="+mn-ea"/>
              </a:rPr>
              <a:t>Java knows what to use based on the number and types of the arguments</a:t>
            </a:r>
          </a:p>
        </p:txBody>
      </p:sp>
    </p:spTree>
    <p:extLst>
      <p:ext uri="{BB962C8B-B14F-4D97-AF65-F5344CB8AC3E}">
        <p14:creationId xmlns:p14="http://schemas.microsoft.com/office/powerpoint/2010/main" val="42309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Method </a:t>
            </a:r>
            <a:r>
              <a:rPr lang="en-US" i="1" dirty="0" smtClean="0">
                <a:ea typeface="+mj-ea"/>
              </a:rPr>
              <a:t>signature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smtClean="0"/>
              <a:t>method’s </a:t>
            </a:r>
            <a:r>
              <a:rPr lang="en-US" dirty="0"/>
              <a:t>name and the number and types of its </a:t>
            </a:r>
            <a:r>
              <a:rPr lang="en-US" dirty="0" smtClean="0"/>
              <a:t>parameters</a:t>
            </a:r>
          </a:p>
          <a:p>
            <a:endParaRPr lang="en-US" sz="1000" dirty="0" smtClean="0"/>
          </a:p>
          <a:p>
            <a:r>
              <a:rPr lang="en-US" dirty="0" smtClean="0"/>
              <a:t>signature </a:t>
            </a:r>
            <a:r>
              <a:rPr lang="en-US" dirty="0"/>
              <a:t>does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include return </a:t>
            </a:r>
            <a:r>
              <a:rPr lang="en-US" dirty="0" smtClean="0"/>
              <a:t>type</a:t>
            </a:r>
          </a:p>
          <a:p>
            <a:endParaRPr lang="en-US" sz="1000" dirty="0"/>
          </a:p>
          <a:p>
            <a:r>
              <a:rPr lang="en-US" dirty="0"/>
              <a:t>Cannot have two methods with the same signature in the same class</a:t>
            </a:r>
          </a:p>
        </p:txBody>
      </p:sp>
    </p:spTree>
    <p:extLst>
      <p:ext uri="{BB962C8B-B14F-4D97-AF65-F5344CB8AC3E}">
        <p14:creationId xmlns:p14="http://schemas.microsoft.com/office/powerpoint/2010/main" val="304120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inheritance</a:t>
            </a:r>
          </a:p>
          <a:p>
            <a:pPr lvl="1"/>
            <a:r>
              <a:rPr lang="en-US" dirty="0" smtClean="0"/>
              <a:t>Subclasses (child/derived classes) inherit some properties from superclass (Parent/base class)</a:t>
            </a:r>
          </a:p>
          <a:p>
            <a:r>
              <a:rPr lang="en-US" dirty="0" smtClean="0"/>
              <a:t>What is overriding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subclass defines a method of the same signature and the same return type as the superclass</a:t>
            </a:r>
          </a:p>
          <a:p>
            <a:r>
              <a:rPr lang="en-US" dirty="0" smtClean="0"/>
              <a:t>What is polymorphism</a:t>
            </a:r>
          </a:p>
          <a:p>
            <a:pPr lvl="1"/>
            <a:r>
              <a:rPr lang="en-US" dirty="0" smtClean="0"/>
              <a:t>“Many forms”, each subclass object can perform its own action from overridden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7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78"/>
            <a:ext cx="8229600" cy="1143000"/>
          </a:xfrm>
        </p:spPr>
        <p:txBody>
          <a:bodyPr/>
          <a:lstStyle/>
          <a:p>
            <a:r>
              <a:rPr lang="en-US" dirty="0" smtClean="0"/>
              <a:t>Polymorphism and Overriding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3478"/>
            <a:ext cx="9144000" cy="4130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6228824"/>
            <a:ext cx="6819900" cy="5969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12040"/>
            <a:ext cx="8229600" cy="4525963"/>
          </a:xfrm>
        </p:spPr>
        <p:txBody>
          <a:bodyPr/>
          <a:lstStyle/>
          <a:p>
            <a:r>
              <a:rPr lang="en-US" dirty="0" smtClean="0"/>
              <a:t>Dynamic binding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2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i="1" dirty="0" smtClean="0"/>
              <a:t>is-a </a:t>
            </a:r>
            <a:r>
              <a:rPr lang="en-US" dirty="0"/>
              <a:t>R</a:t>
            </a:r>
            <a:r>
              <a:rPr lang="en-US" dirty="0" smtClean="0"/>
              <a:t>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This inheritance relationship is known as an </a:t>
            </a:r>
            <a:r>
              <a:rPr lang="en-US" sz="3000" b="1" i="1" dirty="0" smtClean="0"/>
              <a:t>is-a relationship</a:t>
            </a:r>
            <a:endParaRPr lang="en-US" sz="3000" i="1" dirty="0" smtClean="0"/>
          </a:p>
          <a:p>
            <a:endParaRPr lang="en-US" sz="900" dirty="0" smtClean="0"/>
          </a:p>
          <a:p>
            <a:r>
              <a:rPr lang="en-US" sz="3000" dirty="0" smtClean="0"/>
              <a:t>A Doctoral student </a:t>
            </a:r>
            <a:r>
              <a:rPr lang="en-US" sz="3000" b="1" i="1" dirty="0" smtClean="0"/>
              <a:t>is a</a:t>
            </a:r>
            <a:r>
              <a:rPr lang="en-US" sz="3000" dirty="0" smtClean="0"/>
              <a:t> Grad student</a:t>
            </a:r>
          </a:p>
          <a:p>
            <a:r>
              <a:rPr lang="en-US" sz="3000" dirty="0" smtClean="0"/>
              <a:t>A Grad student </a:t>
            </a:r>
            <a:r>
              <a:rPr lang="en-US" sz="3000" b="1" i="1" dirty="0" smtClean="0"/>
              <a:t>is a</a:t>
            </a:r>
            <a:r>
              <a:rPr lang="en-US" sz="3000" dirty="0" smtClean="0"/>
              <a:t> Student</a:t>
            </a:r>
          </a:p>
          <a:p>
            <a:r>
              <a:rPr lang="en-US" sz="3000" dirty="0" smtClean="0"/>
              <a:t>A Student </a:t>
            </a:r>
            <a:r>
              <a:rPr lang="en-US" sz="3000" b="1" i="1" dirty="0" smtClean="0"/>
              <a:t>is a</a:t>
            </a:r>
            <a:r>
              <a:rPr lang="en-US" sz="3000" dirty="0" smtClean="0"/>
              <a:t> Person</a:t>
            </a:r>
          </a:p>
          <a:p>
            <a:endParaRPr lang="en-US" sz="1100" dirty="0" smtClean="0"/>
          </a:p>
          <a:p>
            <a:r>
              <a:rPr lang="en-US" sz="3000" dirty="0" smtClean="0"/>
              <a:t>Is a Person a Student?</a:t>
            </a:r>
          </a:p>
          <a:p>
            <a:pPr lvl="1"/>
            <a:r>
              <a:rPr lang="en-US" dirty="0" smtClean="0"/>
              <a:t>Not necessarily!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54070" y="3518540"/>
            <a:ext cx="4063451" cy="3226217"/>
            <a:chOff x="4927360" y="1688710"/>
            <a:chExt cx="4063451" cy="3226217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6395798" y="1688710"/>
              <a:ext cx="772367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neva" pitchFamily="4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neva" pitchFamily="4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9pPr>
            </a:lstStyle>
            <a:p>
              <a:r>
                <a:rPr lang="en-US" sz="1600" b="1" dirty="0">
                  <a:latin typeface="Calibri" pitchFamily="34" charset="0"/>
                </a:rPr>
                <a:t>Person</a:t>
              </a: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570298" y="2517385"/>
              <a:ext cx="857526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neva" pitchFamily="4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neva" pitchFamily="4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9pPr>
            </a:lstStyle>
            <a:p>
              <a:r>
                <a:rPr lang="en-US" sz="1600" b="1" dirty="0">
                  <a:latin typeface="Calibri" pitchFamily="34" charset="0"/>
                </a:rPr>
                <a:t>Student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573723" y="2517385"/>
              <a:ext cx="1031051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neva" pitchFamily="4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neva" pitchFamily="4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9pPr>
            </a:lstStyle>
            <a:p>
              <a:r>
                <a:rPr lang="en-US" sz="1600" b="1">
                  <a:latin typeface="Calibri" pitchFamily="34" charset="0"/>
                </a:rPr>
                <a:t>Employee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927360" y="3328598"/>
              <a:ext cx="1096674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neva" pitchFamily="4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neva" pitchFamily="4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9pPr>
            </a:lstStyle>
            <a:p>
              <a:r>
                <a:rPr lang="en-US" sz="1600" b="1">
                  <a:latin typeface="Calibri" pitchFamily="34" charset="0"/>
                </a:rPr>
                <a:t>Undergrad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235460" y="3328598"/>
              <a:ext cx="599744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neva" pitchFamily="4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neva" pitchFamily="4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9pPr>
            </a:lstStyle>
            <a:p>
              <a:r>
                <a:rPr lang="en-US" sz="1600" b="1">
                  <a:latin typeface="Calibri" pitchFamily="34" charset="0"/>
                </a:rPr>
                <a:t>Grad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092460" y="4576373"/>
              <a:ext cx="877163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neva" pitchFamily="4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neva" pitchFamily="4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9pPr>
            </a:lstStyle>
            <a:p>
              <a:r>
                <a:rPr lang="en-US" sz="1600" b="1">
                  <a:latin typeface="Calibri" pitchFamily="34" charset="0"/>
                </a:rPr>
                <a:t>Masters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037023" y="4576373"/>
              <a:ext cx="916236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neva" pitchFamily="4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neva" pitchFamily="4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9pPr>
            </a:lstStyle>
            <a:p>
              <a:r>
                <a:rPr lang="en-US" sz="1600" b="1">
                  <a:latin typeface="Calibri" pitchFamily="34" charset="0"/>
                </a:rPr>
                <a:t>Doctoral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035560" y="4576373"/>
              <a:ext cx="1133644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neva" pitchFamily="4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neva" pitchFamily="4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9pPr>
            </a:lstStyle>
            <a:p>
              <a:r>
                <a:rPr lang="en-US" sz="1600" b="1">
                  <a:latin typeface="Calibri" pitchFamily="34" charset="0"/>
                </a:rPr>
                <a:t>Nondegree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7151448" y="3346060"/>
              <a:ext cx="794809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neva" pitchFamily="4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neva" pitchFamily="4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9pPr>
            </a:lstStyle>
            <a:p>
              <a:r>
                <a:rPr lang="en-US" sz="1600" b="1">
                  <a:latin typeface="Calibri" pitchFamily="34" charset="0"/>
                </a:rPr>
                <a:t>Faculty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8413510" y="3346060"/>
              <a:ext cx="577301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Geneva" pitchFamily="4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Geneva" pitchFamily="4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Geneva" pitchFamily="4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Geneva" pitchFamily="48" charset="0"/>
                </a:defRPr>
              </a:lvl9pPr>
            </a:lstStyle>
            <a:p>
              <a:r>
                <a:rPr lang="en-US" sz="1600" b="1">
                  <a:latin typeface="Calibri" pitchFamily="34" charset="0"/>
                </a:rPr>
                <a:t>Staff</a:t>
              </a:r>
            </a:p>
          </p:txBody>
        </p:sp>
        <p:cxnSp>
          <p:nvCxnSpPr>
            <p:cNvPr id="15" name="Straight Connector 14"/>
            <p:cNvCxnSpPr>
              <a:stCxn id="5" idx="2"/>
              <a:endCxn id="6" idx="0"/>
            </p:cNvCxnSpPr>
            <p:nvPr/>
          </p:nvCxnSpPr>
          <p:spPr>
            <a:xfrm flipH="1">
              <a:off x="5999061" y="2027264"/>
              <a:ext cx="782921" cy="4901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2"/>
              <a:endCxn id="7" idx="0"/>
            </p:cNvCxnSpPr>
            <p:nvPr/>
          </p:nvCxnSpPr>
          <p:spPr>
            <a:xfrm>
              <a:off x="6781982" y="2027264"/>
              <a:ext cx="1307267" cy="4901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2"/>
              <a:endCxn id="8" idx="0"/>
            </p:cNvCxnSpPr>
            <p:nvPr/>
          </p:nvCxnSpPr>
          <p:spPr>
            <a:xfrm flipH="1">
              <a:off x="5475697" y="2855939"/>
              <a:ext cx="523364" cy="472659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2"/>
              <a:endCxn id="9" idx="0"/>
            </p:cNvCxnSpPr>
            <p:nvPr/>
          </p:nvCxnSpPr>
          <p:spPr>
            <a:xfrm>
              <a:off x="5999061" y="2855939"/>
              <a:ext cx="536271" cy="472659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2"/>
              <a:endCxn id="10" idx="0"/>
            </p:cNvCxnSpPr>
            <p:nvPr/>
          </p:nvCxnSpPr>
          <p:spPr>
            <a:xfrm flipH="1">
              <a:off x="5531042" y="3667152"/>
              <a:ext cx="1004290" cy="9092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11" idx="0"/>
            </p:cNvCxnSpPr>
            <p:nvPr/>
          </p:nvCxnSpPr>
          <p:spPr>
            <a:xfrm flipH="1">
              <a:off x="6495141" y="3667152"/>
              <a:ext cx="40191" cy="9092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12" idx="0"/>
            </p:cNvCxnSpPr>
            <p:nvPr/>
          </p:nvCxnSpPr>
          <p:spPr>
            <a:xfrm>
              <a:off x="6535332" y="3667152"/>
              <a:ext cx="1067050" cy="9092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2"/>
              <a:endCxn id="13" idx="0"/>
            </p:cNvCxnSpPr>
            <p:nvPr/>
          </p:nvCxnSpPr>
          <p:spPr>
            <a:xfrm flipH="1">
              <a:off x="7548853" y="2855939"/>
              <a:ext cx="540396" cy="4901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2"/>
              <a:endCxn id="14" idx="0"/>
            </p:cNvCxnSpPr>
            <p:nvPr/>
          </p:nvCxnSpPr>
          <p:spPr>
            <a:xfrm>
              <a:off x="8089249" y="2855939"/>
              <a:ext cx="612912" cy="4901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373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Compatibilities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charset="0"/>
              </a:rPr>
              <a:t>Person </a:t>
            </a:r>
            <a:r>
              <a:rPr lang="en-US" dirty="0" smtClean="0">
                <a:latin typeface="Consolas" charset="0"/>
              </a:rPr>
              <a:t>per1 </a:t>
            </a:r>
            <a:r>
              <a:rPr lang="en-US" dirty="0">
                <a:latin typeface="Consolas" charset="0"/>
              </a:rPr>
              <a:t>= </a:t>
            </a:r>
            <a:r>
              <a:rPr lang="en-US" dirty="0">
                <a:solidFill>
                  <a:srgbClr val="941EDF"/>
                </a:solidFill>
                <a:latin typeface="Consolas" charset="0"/>
              </a:rPr>
              <a:t>new</a:t>
            </a:r>
            <a:r>
              <a:rPr lang="en-US" dirty="0">
                <a:latin typeface="Consolas" charset="0"/>
              </a:rPr>
              <a:t> Person();</a:t>
            </a:r>
          </a:p>
          <a:p>
            <a:r>
              <a:rPr lang="en-US" dirty="0" smtClean="0">
                <a:latin typeface="Consolas" charset="0"/>
              </a:rPr>
              <a:t>Student std1 = </a:t>
            </a:r>
            <a:r>
              <a:rPr lang="en-US" dirty="0">
                <a:solidFill>
                  <a:srgbClr val="941EDF"/>
                </a:solidFill>
                <a:latin typeface="Consolas" charset="0"/>
              </a:rPr>
              <a:t>new</a:t>
            </a:r>
            <a:r>
              <a:rPr lang="en-US" dirty="0">
                <a:latin typeface="Consolas" charset="0"/>
              </a:rPr>
              <a:t> </a:t>
            </a:r>
            <a:r>
              <a:rPr lang="en-US" dirty="0" smtClean="0">
                <a:latin typeface="Consolas" charset="0"/>
              </a:rPr>
              <a:t>Student(</a:t>
            </a:r>
            <a:r>
              <a:rPr lang="en-US" dirty="0">
                <a:latin typeface="Consolas" charset="0"/>
              </a:rPr>
              <a:t>)</a:t>
            </a:r>
            <a:r>
              <a:rPr lang="en-US" dirty="0" smtClean="0">
                <a:latin typeface="Consolas" charset="0"/>
              </a:rPr>
              <a:t>;</a:t>
            </a:r>
          </a:p>
          <a:p>
            <a:r>
              <a:rPr lang="en-US" dirty="0" smtClean="0">
                <a:latin typeface="Consolas" charset="0"/>
              </a:rPr>
              <a:t>Person per2 = std1;</a:t>
            </a:r>
          </a:p>
          <a:p>
            <a:pPr lvl="1"/>
            <a:r>
              <a:rPr lang="en-US" dirty="0" smtClean="0"/>
              <a:t>Yes! A student is a person</a:t>
            </a:r>
          </a:p>
          <a:p>
            <a:r>
              <a:rPr lang="en-US" dirty="0" smtClean="0">
                <a:latin typeface="Consolas" charset="0"/>
              </a:rPr>
              <a:t>Student Std2 = Per1;</a:t>
            </a:r>
          </a:p>
          <a:p>
            <a:pPr lvl="1"/>
            <a:r>
              <a:rPr lang="en-US" dirty="0" smtClean="0"/>
              <a:t>No! A person is not necessarily a student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0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Creating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3650" cy="4938322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sz="28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[] scores = </a:t>
            </a:r>
            <a:r>
              <a:rPr lang="en-US" sz="2800" dirty="0" smtClean="0">
                <a:solidFill>
                  <a:srgbClr val="941EDF"/>
                </a:solidFill>
                <a:latin typeface="Consolas" pitchFamily="49" charset="0"/>
              </a:rPr>
              <a:t>new</a:t>
            </a:r>
            <a:r>
              <a:rPr lang="en-US" sz="2800" dirty="0" smtClean="0">
                <a:latin typeface="Consolas" pitchFamily="49" charset="0"/>
              </a:rPr>
              <a:t> </a:t>
            </a:r>
            <a:r>
              <a:rPr lang="en-US" sz="28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[5];</a:t>
            </a:r>
          </a:p>
          <a:p>
            <a:pPr>
              <a:buFont typeface="Wingdings 2" pitchFamily="18" charset="2"/>
              <a:buNone/>
            </a:pPr>
            <a:endParaRPr lang="en-US" sz="1000" dirty="0" smtClean="0"/>
          </a:p>
          <a:p>
            <a:r>
              <a:rPr lang="en-US" dirty="0" smtClean="0"/>
              <a:t>This is like declaring 5 strangely named variables of type </a:t>
            </a:r>
            <a:r>
              <a:rPr lang="en-US" dirty="0" err="1" smtClean="0">
                <a:solidFill>
                  <a:srgbClr val="941EDF"/>
                </a:solidFill>
              </a:rPr>
              <a:t>int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>
                <a:latin typeface="Consolas" pitchFamily="49" charset="0"/>
              </a:rPr>
              <a:t>scores[0], scores[1], scores[2], scores[3], scores[4]</a:t>
            </a:r>
          </a:p>
          <a:p>
            <a:pPr>
              <a:lnSpc>
                <a:spcPct val="90000"/>
              </a:lnSpc>
            </a:pPr>
            <a:r>
              <a:rPr lang="en-US" dirty="0"/>
              <a:t>The base type can be any type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sz="2400" dirty="0">
                <a:solidFill>
                  <a:srgbClr val="941EDF"/>
                </a:solidFill>
                <a:latin typeface="Consolas" pitchFamily="49" charset="0"/>
              </a:rPr>
              <a:t>double</a:t>
            </a:r>
            <a:r>
              <a:rPr lang="en-US" sz="2400" dirty="0">
                <a:latin typeface="Consolas" pitchFamily="49" charset="0"/>
              </a:rPr>
              <a:t>[] temperature = </a:t>
            </a:r>
            <a:r>
              <a:rPr lang="en-US" sz="2400" dirty="0">
                <a:solidFill>
                  <a:srgbClr val="941EDF"/>
                </a:solidFill>
                <a:latin typeface="Consolas" pitchFamily="49" charset="0"/>
              </a:rPr>
              <a:t>new</a:t>
            </a:r>
            <a:r>
              <a:rPr lang="en-US" sz="2400" dirty="0">
                <a:latin typeface="Consolas" pitchFamily="49" charset="0"/>
              </a:rPr>
              <a:t> </a:t>
            </a:r>
            <a:r>
              <a:rPr lang="en-US" sz="2400" dirty="0">
                <a:solidFill>
                  <a:srgbClr val="941EDF"/>
                </a:solidFill>
                <a:latin typeface="Consolas" pitchFamily="49" charset="0"/>
              </a:rPr>
              <a:t>double</a:t>
            </a:r>
            <a:r>
              <a:rPr lang="en-US" sz="2400" dirty="0">
                <a:latin typeface="Consolas" pitchFamily="49" charset="0"/>
              </a:rPr>
              <a:t>[7];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sz="2400" dirty="0">
                <a:latin typeface="Consolas" pitchFamily="49" charset="0"/>
              </a:rPr>
              <a:t>Student[] students = </a:t>
            </a:r>
            <a:r>
              <a:rPr lang="en-US" sz="2400" dirty="0">
                <a:solidFill>
                  <a:srgbClr val="941EDF"/>
                </a:solidFill>
                <a:latin typeface="Consolas" pitchFamily="49" charset="0"/>
              </a:rPr>
              <a:t>new</a:t>
            </a:r>
            <a:r>
              <a:rPr lang="en-US" sz="2400" dirty="0">
                <a:latin typeface="Consolas" pitchFamily="49" charset="0"/>
              </a:rPr>
              <a:t> Student[35]</a:t>
            </a:r>
            <a:r>
              <a:rPr lang="en-US" sz="2400" dirty="0" smtClean="0">
                <a:latin typeface="Consolas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dirty="0"/>
              <a:t>Indices MUST be within </a:t>
            </a:r>
            <a:r>
              <a:rPr lang="en-US" dirty="0" smtClean="0"/>
              <a:t>bounds</a:t>
            </a:r>
          </a:p>
          <a:p>
            <a:pPr marL="742950" lvl="2" indent="-342900">
              <a:lnSpc>
                <a:spcPct val="90000"/>
              </a:lnSpc>
              <a:spcBef>
                <a:spcPts val="1224"/>
              </a:spcBef>
              <a:buFont typeface="Wingdings" charset="2"/>
              <a:buChar char="§"/>
            </a:pPr>
            <a:r>
              <a:rPr lang="en-US" dirty="0" smtClean="0">
                <a:latin typeface="Consolas" pitchFamily="49" charset="0"/>
              </a:rPr>
              <a:t>Temperature[7] </a:t>
            </a:r>
            <a:r>
              <a:rPr lang="en-US" dirty="0">
                <a:latin typeface="Consolas" pitchFamily="49" charset="0"/>
              </a:rPr>
              <a:t>= </a:t>
            </a:r>
            <a:r>
              <a:rPr lang="en-US" dirty="0" smtClean="0">
                <a:latin typeface="Consolas" pitchFamily="49" charset="0"/>
              </a:rPr>
              <a:t>0.0; </a:t>
            </a:r>
            <a:r>
              <a:rPr lang="en-US" dirty="0">
                <a:solidFill>
                  <a:srgbClr val="878BB8"/>
                </a:solidFill>
                <a:latin typeface="Consolas" pitchFamily="49" charset="0"/>
              </a:rPr>
              <a:t>/</a:t>
            </a:r>
            <a:r>
              <a:rPr lang="en-US" dirty="0" smtClean="0">
                <a:solidFill>
                  <a:srgbClr val="878BB8"/>
                </a:solidFill>
                <a:latin typeface="Consolas" pitchFamily="49" charset="0"/>
              </a:rPr>
              <a:t>/ERROR</a:t>
            </a:r>
            <a:r>
              <a:rPr lang="en-US" dirty="0">
                <a:solidFill>
                  <a:srgbClr val="878BB8"/>
                </a:solidFill>
                <a:latin typeface="Consolas" pitchFamily="49" charset="0"/>
              </a:rPr>
              <a:t>! Index out of </a:t>
            </a:r>
            <a:r>
              <a:rPr lang="en-US" dirty="0" smtClean="0">
                <a:solidFill>
                  <a:srgbClr val="878BB8"/>
                </a:solidFill>
                <a:latin typeface="Consolas" pitchFamily="49" charset="0"/>
              </a:rPr>
              <a:t>bounds</a:t>
            </a:r>
            <a:endParaRPr lang="en-US" dirty="0">
              <a:solidFill>
                <a:srgbClr val="878BB8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9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5662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/>
              <a:t>Finding the Length of an Existing </a:t>
            </a:r>
            <a:r>
              <a:rPr lang="en-US" sz="3800" dirty="0"/>
              <a:t>A</a:t>
            </a:r>
            <a:r>
              <a:rPr lang="en-US" sz="3800" dirty="0" smtClean="0"/>
              <a:t>rray</a:t>
            </a:r>
            <a:endParaRPr lang="en-US" sz="3800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array is a special kind of object</a:t>
            </a:r>
          </a:p>
          <a:p>
            <a:pPr lvl="1"/>
            <a:r>
              <a:rPr lang="en-US" dirty="0" smtClean="0"/>
              <a:t>It has one public instance variable: </a:t>
            </a:r>
            <a:r>
              <a:rPr lang="en-US" b="1" i="1" dirty="0" smtClean="0"/>
              <a:t>length</a:t>
            </a:r>
          </a:p>
          <a:p>
            <a:pPr lvl="1"/>
            <a:r>
              <a:rPr lang="en-US" b="1" i="1" dirty="0" smtClean="0"/>
              <a:t>length</a:t>
            </a:r>
            <a:r>
              <a:rPr lang="en-US" dirty="0" smtClean="0"/>
              <a:t> is equal to the length of the array</a:t>
            </a:r>
          </a:p>
          <a:p>
            <a:pPr lvl="2">
              <a:buFont typeface="Wingdings 2" pitchFamily="18" charset="2"/>
              <a:buNone/>
            </a:pPr>
            <a:r>
              <a:rPr lang="en-US" sz="2000" dirty="0" smtClean="0">
                <a:latin typeface="Consolas" pitchFamily="49" charset="0"/>
              </a:rPr>
              <a:t>Pet[] pets = </a:t>
            </a:r>
            <a:r>
              <a:rPr lang="en-US" sz="2000" dirty="0" smtClean="0">
                <a:solidFill>
                  <a:srgbClr val="941EDF"/>
                </a:solidFill>
                <a:latin typeface="Consolas" pitchFamily="49" charset="0"/>
              </a:rPr>
              <a:t>new</a:t>
            </a:r>
            <a:r>
              <a:rPr lang="en-US" sz="2000" dirty="0" smtClean="0">
                <a:latin typeface="Consolas" pitchFamily="49" charset="0"/>
              </a:rPr>
              <a:t> Pet[20];</a:t>
            </a:r>
          </a:p>
          <a:p>
            <a:pPr lvl="2">
              <a:buFont typeface="Wingdings 2" pitchFamily="18" charset="2"/>
              <a:buNone/>
            </a:pPr>
            <a:r>
              <a:rPr lang="en-US" sz="2000" dirty="0" err="1" smtClean="0">
                <a:latin typeface="Consolas" pitchFamily="49" charset="0"/>
              </a:rPr>
              <a:t>pets.length</a:t>
            </a:r>
            <a:r>
              <a:rPr lang="en-US" sz="2000" dirty="0" smtClean="0">
                <a:latin typeface="Consolas" pitchFamily="49" charset="0"/>
              </a:rPr>
              <a:t> has the value 20</a:t>
            </a:r>
          </a:p>
          <a:p>
            <a:pPr lvl="1"/>
            <a:r>
              <a:rPr lang="en-US" dirty="0" smtClean="0"/>
              <a:t>You cannot change the value of </a:t>
            </a:r>
            <a:r>
              <a:rPr lang="en-US" i="1" dirty="0" smtClean="0"/>
              <a:t>length</a:t>
            </a:r>
          </a:p>
          <a:p>
            <a:pPr lvl="1"/>
            <a:r>
              <a:rPr lang="en-US" b="1" i="1" dirty="0" smtClean="0">
                <a:solidFill>
                  <a:srgbClr val="941EDF"/>
                </a:solidFill>
              </a:rPr>
              <a:t>Once declared, an array cannot be resized!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fld id="{E0781B0F-F6BA-4B9D-B0A5-3E2AF014339C}" type="slidenum">
              <a:rPr lang="en-US" sz="1000"/>
              <a:pPr/>
              <a:t>47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7970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Arrays as Instance </a:t>
            </a:r>
            <a:r>
              <a:rPr lang="en-US" dirty="0"/>
              <a:t>V</a:t>
            </a:r>
            <a:r>
              <a:rPr lang="en-US" dirty="0" smtClean="0"/>
              <a:t>ariables</a:t>
            </a:r>
            <a:endParaRPr lang="en-US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public</a:t>
            </a:r>
            <a:r>
              <a:rPr lang="en-US" sz="2000" smtClean="0">
                <a:latin typeface="Consolas" pitchFamily="49" charset="0"/>
              </a:rPr>
              <a:t>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class</a:t>
            </a:r>
            <a:r>
              <a:rPr lang="en-US" sz="2000" smtClean="0">
                <a:latin typeface="Consolas" pitchFamily="49" charset="0"/>
              </a:rPr>
              <a:t> Weather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{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private</a:t>
            </a:r>
            <a:r>
              <a:rPr lang="en-US" sz="2000" smtClean="0">
                <a:latin typeface="Consolas" pitchFamily="49" charset="0"/>
              </a:rPr>
              <a:t>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double</a:t>
            </a:r>
            <a:r>
              <a:rPr lang="en-US" sz="2000" smtClean="0">
                <a:latin typeface="Consolas" pitchFamily="49" charset="0"/>
              </a:rPr>
              <a:t>[] temperature;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private</a:t>
            </a:r>
            <a:r>
              <a:rPr lang="en-US" sz="2000" smtClean="0">
                <a:latin typeface="Consolas" pitchFamily="49" charset="0"/>
              </a:rPr>
              <a:t>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double</a:t>
            </a:r>
            <a:r>
              <a:rPr lang="en-US" sz="2000" smtClean="0">
                <a:latin typeface="Consolas" pitchFamily="49" charset="0"/>
              </a:rPr>
              <a:t>[] pressure;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en-US" sz="2000" smtClean="0">
              <a:latin typeface="Consolas" pitchFamily="49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public</a:t>
            </a:r>
            <a:r>
              <a:rPr lang="en-US" sz="2000" smtClean="0">
                <a:latin typeface="Consolas" pitchFamily="49" charset="0"/>
              </a:rPr>
              <a:t>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void</a:t>
            </a:r>
            <a:r>
              <a:rPr lang="en-US" sz="2000" smtClean="0">
                <a:latin typeface="Consolas" pitchFamily="49" charset="0"/>
              </a:rPr>
              <a:t> initializeTemperature(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000" smtClean="0">
                <a:latin typeface="Consolas" pitchFamily="49" charset="0"/>
              </a:rPr>
              <a:t> len)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{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    temperature =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new</a:t>
            </a:r>
            <a:r>
              <a:rPr lang="en-US" sz="2000" smtClean="0">
                <a:latin typeface="Consolas" pitchFamily="49" charset="0"/>
              </a:rPr>
              <a:t>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double</a:t>
            </a:r>
            <a:r>
              <a:rPr lang="en-US" sz="2000" smtClean="0">
                <a:latin typeface="Consolas" pitchFamily="49" charset="0"/>
              </a:rPr>
              <a:t>[len];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}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5682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Arrays as Parameters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public</a:t>
            </a:r>
            <a:r>
              <a:rPr lang="en-US" sz="2000" smtClean="0">
                <a:latin typeface="Consolas" pitchFamily="49" charset="0"/>
              </a:rPr>
              <a:t>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void </a:t>
            </a:r>
            <a:r>
              <a:rPr lang="en-US" sz="2000" smtClean="0">
                <a:latin typeface="Consolas" pitchFamily="49" charset="0"/>
              </a:rPr>
              <a:t>changeArray(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000" smtClean="0">
                <a:latin typeface="Consolas" pitchFamily="49" charset="0"/>
              </a:rPr>
              <a:t>[] arr)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{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000" smtClean="0">
                <a:latin typeface="Consolas" pitchFamily="49" charset="0"/>
              </a:rPr>
              <a:t> len = arr.length;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arr[len – 1] = 25;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}</a:t>
            </a:r>
          </a:p>
          <a:p>
            <a:pPr>
              <a:buFont typeface="Wingdings 2" pitchFamily="18" charset="2"/>
              <a:buNone/>
            </a:pPr>
            <a:endParaRPr lang="en-US" sz="2000" smtClean="0"/>
          </a:p>
          <a:p>
            <a:pPr>
              <a:buFont typeface="Wingdings 2" pitchFamily="18" charset="2"/>
              <a:buNone/>
            </a:pPr>
            <a:endParaRPr lang="en-US" sz="2000" smtClean="0"/>
          </a:p>
        </p:txBody>
      </p:sp>
      <p:graphicFrame>
        <p:nvGraphicFramePr>
          <p:cNvPr id="5" name="Group 19"/>
          <p:cNvGraphicFramePr>
            <a:graphicFrameLocks noGrp="1"/>
          </p:cNvGraphicFramePr>
          <p:nvPr/>
        </p:nvGraphicFramePr>
        <p:xfrm>
          <a:off x="1641475" y="3752850"/>
          <a:ext cx="6337300" cy="863600"/>
        </p:xfrm>
        <a:graphic>
          <a:graphicData uri="http://schemas.openxmlformats.org/drawingml/2006/table">
            <a:tbl>
              <a:tblPr/>
              <a:tblGrid>
                <a:gridCol w="1266825"/>
                <a:gridCol w="1268413"/>
                <a:gridCol w="1266825"/>
                <a:gridCol w="1268412"/>
                <a:gridCol w="1266825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23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061200" y="3929063"/>
            <a:ext cx="579438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Geneva" pitchFamily="4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neva" pitchFamily="4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neva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neva" pitchFamily="48" charset="0"/>
              </a:defRPr>
            </a:lvl9pPr>
          </a:lstStyle>
          <a:p>
            <a:r>
              <a:rPr lang="en-US" sz="2800">
                <a:latin typeface="Arial" charset="0"/>
              </a:rPr>
              <a:t>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5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Variables of a Primitive </a:t>
            </a:r>
            <a:r>
              <a:rPr lang="en-US" dirty="0"/>
              <a:t>T</a:t>
            </a:r>
            <a:r>
              <a:rPr lang="en-US" dirty="0" smtClean="0">
                <a:ea typeface="+mj-ea"/>
              </a:rPr>
              <a:t>ype</a:t>
            </a:r>
            <a:endParaRPr lang="en-US" dirty="0">
              <a:ea typeface="+mj-ea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value is stored in the location assigned to a variable of a primitive type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06160"/>
            <a:ext cx="8229600" cy="3910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b="0" i="0" kern="1200">
                <a:solidFill>
                  <a:srgbClr val="0000FF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Wingdings" charset="2"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800100" lvl="2" indent="0">
              <a:buFont typeface="Arial"/>
              <a:buNone/>
            </a:pPr>
            <a:r>
              <a:rPr lang="en-US" dirty="0" err="1" smtClean="0"/>
              <a:t>int</a:t>
            </a:r>
            <a:r>
              <a:rPr lang="en-US" dirty="0" smtClean="0"/>
              <a:t> sum;</a:t>
            </a:r>
          </a:p>
          <a:p>
            <a:pPr marL="800100" lvl="2" indent="0">
              <a:buFont typeface="Arial"/>
              <a:buNone/>
            </a:pPr>
            <a:endParaRPr lang="en-US" dirty="0" smtClean="0"/>
          </a:p>
          <a:p>
            <a:pPr marL="800100" lvl="2" indent="0">
              <a:buFont typeface="Arial"/>
              <a:buNone/>
            </a:pPr>
            <a:r>
              <a:rPr lang="en-US" dirty="0" smtClean="0"/>
              <a:t>sum = 4;</a:t>
            </a:r>
          </a:p>
          <a:p>
            <a:pPr marL="400050" lvl="1" indent="0">
              <a:buFont typeface="Wingdings" charset="2"/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400050" lvl="1" indent="0">
              <a:buFont typeface="Wingdings" charset="2"/>
              <a:buNone/>
            </a:pP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0000FF"/>
                </a:solidFill>
              </a:rPr>
              <a:t>sum = sum + 1;</a:t>
            </a:r>
          </a:p>
          <a:p>
            <a:pPr marL="400050" lvl="1" indent="0">
              <a:buFont typeface="Wingdings" charset="2"/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400050" lvl="1" indent="0">
              <a:buFont typeface="Wingdings" charset="2"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50566"/>
              </p:ext>
            </p:extLst>
          </p:nvPr>
        </p:nvGraphicFramePr>
        <p:xfrm>
          <a:off x="6078672" y="3168096"/>
          <a:ext cx="2011363" cy="2006600"/>
        </p:xfrm>
        <a:graphic>
          <a:graphicData uri="http://schemas.openxmlformats.org/drawingml/2006/table">
            <a:tbl>
              <a:tblPr/>
              <a:tblGrid>
                <a:gridCol w="250825"/>
                <a:gridCol w="252413"/>
                <a:gridCol w="250825"/>
                <a:gridCol w="252412"/>
                <a:gridCol w="250825"/>
                <a:gridCol w="250825"/>
                <a:gridCol w="252413"/>
                <a:gridCol w="250825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B5E9F4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01116" y="5330932"/>
            <a:ext cx="1164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0658" y="3319024"/>
            <a:ext cx="676656" cy="26517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Arrays as </a:t>
            </a:r>
            <a:r>
              <a:rPr lang="en-US" dirty="0"/>
              <a:t>R</a:t>
            </a:r>
            <a:r>
              <a:rPr lang="en-US" dirty="0" smtClean="0"/>
              <a:t>eturn Types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public</a:t>
            </a:r>
            <a:r>
              <a:rPr lang="en-US" sz="2000" smtClean="0">
                <a:latin typeface="Consolas" pitchFamily="49" charset="0"/>
              </a:rPr>
              <a:t>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double</a:t>
            </a:r>
            <a:r>
              <a:rPr lang="en-US" sz="2000" smtClean="0">
                <a:latin typeface="Consolas" pitchFamily="49" charset="0"/>
              </a:rPr>
              <a:t>[] buildArray(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000" smtClean="0">
                <a:latin typeface="Consolas" pitchFamily="49" charset="0"/>
              </a:rPr>
              <a:t> len)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{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double</a:t>
            </a:r>
            <a:r>
              <a:rPr lang="en-US" sz="2000" smtClean="0">
                <a:latin typeface="Consolas" pitchFamily="49" charset="0"/>
              </a:rPr>
              <a:t>[] retArray =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new</a:t>
            </a:r>
            <a:r>
              <a:rPr lang="en-US" sz="2000" smtClean="0">
                <a:latin typeface="Consolas" pitchFamily="49" charset="0"/>
              </a:rPr>
              <a:t>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double</a:t>
            </a:r>
            <a:r>
              <a:rPr lang="en-US" sz="2000" smtClean="0">
                <a:latin typeface="Consolas" pitchFamily="49" charset="0"/>
              </a:rPr>
              <a:t>[len];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for (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000" smtClean="0">
                <a:latin typeface="Consolas" pitchFamily="49" charset="0"/>
              </a:rPr>
              <a:t> i = 0; i &lt; retArray.length; i++)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{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    retArray[i] = i * 1.5;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}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en-US" sz="2000" smtClean="0">
              <a:latin typeface="Consolas" pitchFamily="49" charset="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    </a:t>
            </a:r>
            <a:r>
              <a:rPr lang="en-US" sz="2000" smtClean="0">
                <a:solidFill>
                  <a:srgbClr val="941EDF"/>
                </a:solidFill>
                <a:latin typeface="Consolas" pitchFamily="49" charset="0"/>
              </a:rPr>
              <a:t>return</a:t>
            </a:r>
            <a:r>
              <a:rPr lang="en-US" sz="2000" smtClean="0">
                <a:latin typeface="Consolas" pitchFamily="49" charset="0"/>
              </a:rPr>
              <a:t> retArray;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000" smtClean="0">
                <a:latin typeface="Consolas" pitchFamily="49" charset="0"/>
              </a:rPr>
              <a:t>}</a:t>
            </a:r>
          </a:p>
          <a:p>
            <a:pPr>
              <a:buFont typeface="Wingdings 2" pitchFamily="18" charset="2"/>
              <a:buNone/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428883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455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Declaring and Creating 2D Arrays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8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[][] table = </a:t>
            </a:r>
            <a:r>
              <a:rPr lang="en-US" sz="2800" dirty="0" smtClean="0">
                <a:solidFill>
                  <a:srgbClr val="941EDF"/>
                </a:solidFill>
                <a:latin typeface="Consolas" pitchFamily="49" charset="0"/>
              </a:rPr>
              <a:t>new </a:t>
            </a:r>
            <a:r>
              <a:rPr lang="en-US" sz="28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[4][3];</a:t>
            </a:r>
          </a:p>
          <a:p>
            <a:pPr>
              <a:buFont typeface="Wingdings 2" pitchFamily="18" charset="2"/>
              <a:buNone/>
            </a:pPr>
            <a:endParaRPr lang="en-US" sz="2800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or</a:t>
            </a:r>
          </a:p>
          <a:p>
            <a:pPr>
              <a:buFont typeface="Wingdings 2" pitchFamily="18" charset="2"/>
              <a:buNone/>
            </a:pPr>
            <a:endParaRPr lang="en-US" sz="2800" dirty="0" smtClean="0"/>
          </a:p>
          <a:p>
            <a:pPr>
              <a:buFont typeface="Wingdings 2" pitchFamily="18" charset="2"/>
              <a:buNone/>
            </a:pPr>
            <a:r>
              <a:rPr lang="en-US" sz="28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[][] table;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>
                <a:latin typeface="Consolas" pitchFamily="49" charset="0"/>
              </a:rPr>
              <a:t>table = </a:t>
            </a:r>
            <a:r>
              <a:rPr lang="en-US" sz="2800" dirty="0" smtClean="0">
                <a:solidFill>
                  <a:srgbClr val="941EDF"/>
                </a:solidFill>
                <a:latin typeface="Consolas" pitchFamily="49" charset="0"/>
              </a:rPr>
              <a:t>new </a:t>
            </a:r>
            <a:r>
              <a:rPr lang="en-US" sz="28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[4][3];</a:t>
            </a:r>
          </a:p>
        </p:txBody>
      </p:sp>
    </p:spTree>
    <p:extLst>
      <p:ext uri="{BB962C8B-B14F-4D97-AF65-F5344CB8AC3E}">
        <p14:creationId xmlns:p14="http://schemas.microsoft.com/office/powerpoint/2010/main" val="290179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do you use a 2D array?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How about a 2D array?</a:t>
            </a:r>
          </a:p>
          <a:p>
            <a:pPr>
              <a:lnSpc>
                <a:spcPct val="90000"/>
              </a:lnSpc>
            </a:pPr>
            <a:endParaRPr lang="en-US" sz="11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2000" dirty="0" smtClean="0">
                <a:solidFill>
                  <a:srgbClr val="941EDF"/>
                </a:solidFill>
                <a:latin typeface="Consolas" pitchFamily="49" charset="0"/>
              </a:rPr>
              <a:t>	</a:t>
            </a:r>
            <a:r>
              <a:rPr lang="en-US" sz="24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[][] table = </a:t>
            </a:r>
            <a:r>
              <a:rPr lang="en-US" sz="2400" dirty="0" smtClean="0">
                <a:solidFill>
                  <a:srgbClr val="941EDF"/>
                </a:solidFill>
                <a:latin typeface="Consolas" pitchFamily="49" charset="0"/>
              </a:rPr>
              <a:t>new </a:t>
            </a:r>
            <a:r>
              <a:rPr lang="en-US" sz="24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[4][3];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000" dirty="0" smtClean="0">
              <a:solidFill>
                <a:srgbClr val="941EDF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Use a nested loop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000" dirty="0" smtClean="0">
              <a:solidFill>
                <a:srgbClr val="941EDF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200" dirty="0" smtClean="0">
                <a:solidFill>
                  <a:srgbClr val="941EDF"/>
                </a:solidFill>
                <a:latin typeface="Consolas" pitchFamily="49" charset="0"/>
              </a:rPr>
              <a:t>for</a:t>
            </a:r>
            <a:r>
              <a:rPr lang="en-US" sz="2200" dirty="0" smtClean="0">
                <a:latin typeface="Consolas" pitchFamily="49" charset="0"/>
              </a:rPr>
              <a:t>(</a:t>
            </a:r>
            <a:r>
              <a:rPr lang="en-US" sz="22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200" dirty="0" smtClean="0">
                <a:latin typeface="Consolas" pitchFamily="49" charset="0"/>
              </a:rPr>
              <a:t> row = 0; row &lt; </a:t>
            </a:r>
            <a:r>
              <a:rPr lang="en-US" sz="2200" dirty="0" err="1" smtClean="0">
                <a:latin typeface="Consolas" pitchFamily="49" charset="0"/>
              </a:rPr>
              <a:t>table.length</a:t>
            </a:r>
            <a:r>
              <a:rPr lang="en-US" sz="2200" dirty="0" smtClean="0">
                <a:latin typeface="Consolas" pitchFamily="49" charset="0"/>
              </a:rPr>
              <a:t>; row++)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200" dirty="0" smtClean="0">
                <a:latin typeface="Consolas" pitchFamily="49" charset="0"/>
              </a:rPr>
              <a:t>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200" dirty="0" smtClean="0">
                <a:solidFill>
                  <a:srgbClr val="941EDF"/>
                </a:solidFill>
                <a:latin typeface="Consolas" pitchFamily="49" charset="0"/>
              </a:rPr>
              <a:t>    for</a:t>
            </a:r>
            <a:r>
              <a:rPr lang="en-US" sz="2200" dirty="0" smtClean="0">
                <a:latin typeface="Consolas" pitchFamily="49" charset="0"/>
              </a:rPr>
              <a:t>(</a:t>
            </a:r>
            <a:r>
              <a:rPr lang="en-US" sz="22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2200" dirty="0" smtClean="0">
                <a:latin typeface="Consolas" pitchFamily="49" charset="0"/>
              </a:rPr>
              <a:t> column=0; column &lt; table[row].length; column++)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200" dirty="0" smtClean="0">
                <a:latin typeface="Consolas" pitchFamily="49" charset="0"/>
              </a:rPr>
              <a:t>   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200" dirty="0" smtClean="0">
                <a:latin typeface="Consolas" pitchFamily="49" charset="0"/>
              </a:rPr>
              <a:t>        table[row][column] = 30;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200" dirty="0" smtClean="0">
                <a:latin typeface="Consolas" pitchFamily="49" charset="0"/>
              </a:rPr>
              <a:t>  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200" dirty="0" smtClean="0"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0110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8"/>
            <a:ext cx="8577072" cy="77039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2D </a:t>
            </a:r>
            <a:r>
              <a:rPr lang="en-US" sz="4000" dirty="0"/>
              <a:t>A</a:t>
            </a:r>
            <a:r>
              <a:rPr lang="en-US" sz="4000" dirty="0" smtClean="0"/>
              <a:t>rray of Irregular Shape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7F0055"/>
                </a:solidFill>
                <a:latin typeface="Consolas"/>
                <a:cs typeface="Consolas"/>
              </a:rPr>
              <a:t>int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Consolas"/>
              </a:rPr>
              <a:t>[][] x = </a:t>
            </a:r>
            <a:r>
              <a:rPr lang="en-US" sz="2800" b="1" dirty="0">
                <a:solidFill>
                  <a:srgbClr val="7F0055"/>
                </a:solidFill>
                <a:latin typeface="Consolas"/>
                <a:cs typeface="Consolas"/>
              </a:rPr>
              <a:t>new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800" b="1" dirty="0" err="1" smtClean="0">
                <a:solidFill>
                  <a:srgbClr val="7F0055"/>
                </a:solidFill>
                <a:latin typeface="Consolas"/>
                <a:cs typeface="Consolas"/>
              </a:rPr>
              <a:t>int</a:t>
            </a:r>
            <a:r>
              <a:rPr lang="en-US" sz="2800" b="1" dirty="0" smtClean="0">
                <a:solidFill>
                  <a:srgbClr val="000000"/>
                </a:solidFill>
                <a:latin typeface="Consolas"/>
                <a:cs typeface="Consolas"/>
              </a:rPr>
              <a:t>[3][];</a:t>
            </a:r>
            <a:endParaRPr lang="en-US" sz="2800" b="1" dirty="0">
              <a:solidFill>
                <a:srgbClr val="000000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onsolas"/>
                <a:cs typeface="Consolas"/>
              </a:rPr>
              <a:t>x[0] = </a:t>
            </a:r>
            <a:r>
              <a:rPr lang="en-US" sz="2800" b="1" dirty="0">
                <a:solidFill>
                  <a:srgbClr val="7F0055"/>
                </a:solidFill>
                <a:latin typeface="Consolas"/>
                <a:cs typeface="Consolas"/>
              </a:rPr>
              <a:t>new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800" b="1" dirty="0" err="1">
                <a:solidFill>
                  <a:srgbClr val="7F0055"/>
                </a:solidFill>
                <a:latin typeface="Consolas"/>
                <a:cs typeface="Consolas"/>
              </a:rPr>
              <a:t>int</a:t>
            </a:r>
            <a:r>
              <a:rPr lang="en-US" sz="2800" b="1" dirty="0" smtClean="0">
                <a:solidFill>
                  <a:srgbClr val="000000"/>
                </a:solidFill>
                <a:latin typeface="Consolas"/>
                <a:cs typeface="Consolas"/>
              </a:rPr>
              <a:t>[1]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onsolas"/>
                <a:cs typeface="Consolas"/>
              </a:rPr>
              <a:t>x[1] = </a:t>
            </a:r>
            <a:r>
              <a:rPr lang="en-US" sz="2800" b="1" dirty="0">
                <a:solidFill>
                  <a:srgbClr val="7F0055"/>
                </a:solidFill>
                <a:latin typeface="Consolas"/>
                <a:cs typeface="Consolas"/>
              </a:rPr>
              <a:t>new</a:t>
            </a:r>
            <a:r>
              <a:rPr lang="en-US" sz="2800" b="1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800" b="1" dirty="0" err="1">
                <a:solidFill>
                  <a:srgbClr val="7F0055"/>
                </a:solidFill>
                <a:latin typeface="Consolas"/>
                <a:cs typeface="Consolas"/>
              </a:rPr>
              <a:t>int</a:t>
            </a:r>
            <a:r>
              <a:rPr lang="en-US" sz="2800" b="1" dirty="0" smtClean="0">
                <a:solidFill>
                  <a:srgbClr val="000000"/>
                </a:solidFill>
                <a:latin typeface="Consolas"/>
                <a:cs typeface="Consolas"/>
              </a:rPr>
              <a:t>[2];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onsolas"/>
                <a:cs typeface="Consolas"/>
              </a:rPr>
              <a:t>X[2] = </a:t>
            </a:r>
            <a:r>
              <a:rPr lang="en-US" sz="2800" b="1" dirty="0">
                <a:solidFill>
                  <a:srgbClr val="7F0055"/>
                </a:solidFill>
                <a:latin typeface="Consolas"/>
                <a:cs typeface="Consolas"/>
              </a:rPr>
              <a:t>new </a:t>
            </a:r>
            <a:r>
              <a:rPr lang="en-US" sz="2800" b="1" dirty="0" err="1">
                <a:solidFill>
                  <a:srgbClr val="7F0055"/>
                </a:solidFill>
                <a:latin typeface="Consolas"/>
                <a:cs typeface="Consolas"/>
              </a:rPr>
              <a:t>int</a:t>
            </a:r>
            <a:r>
              <a:rPr lang="en-US" sz="2800" b="1" dirty="0" smtClean="0">
                <a:solidFill>
                  <a:srgbClr val="000000"/>
                </a:solidFill>
                <a:latin typeface="Consolas"/>
                <a:cs typeface="Consolas"/>
              </a:rPr>
              <a:t>[3];</a:t>
            </a:r>
            <a:endParaRPr lang="en-US" sz="2800" b="1" dirty="0">
              <a:solidFill>
                <a:srgbClr val="000000"/>
              </a:solidFill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1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  <a:latin typeface="Consolas"/>
                <a:cs typeface="Consolas"/>
              </a:rPr>
              <a:t>System.</a:t>
            </a:r>
            <a:r>
              <a:rPr lang="en-US" sz="2800" i="1" dirty="0" err="1">
                <a:solidFill>
                  <a:srgbClr val="0000C0"/>
                </a:solidFill>
                <a:latin typeface="Consolas"/>
                <a:cs typeface="Consolas"/>
              </a:rPr>
              <a:t>out</a:t>
            </a:r>
            <a:r>
              <a:rPr lang="en-US" sz="2800" i="1" dirty="0" err="1">
                <a:solidFill>
                  <a:srgbClr val="000000"/>
                </a:solidFill>
                <a:latin typeface="Consolas"/>
                <a:cs typeface="Consolas"/>
              </a:rPr>
              <a:t>.println</a:t>
            </a:r>
            <a:r>
              <a:rPr lang="en-US" sz="2800" i="1" dirty="0">
                <a:solidFill>
                  <a:srgbClr val="000000"/>
                </a:solidFill>
                <a:latin typeface="Consolas"/>
                <a:cs typeface="Consolas"/>
              </a:rPr>
              <a:t>(x[0].</a:t>
            </a:r>
            <a:r>
              <a:rPr lang="en-US" sz="2800" i="1" dirty="0">
                <a:solidFill>
                  <a:srgbClr val="0000C0"/>
                </a:solidFill>
                <a:latin typeface="Consolas"/>
                <a:cs typeface="Consolas"/>
              </a:rPr>
              <a:t>length</a:t>
            </a:r>
            <a:r>
              <a:rPr lang="en-US" sz="2800" i="1" dirty="0">
                <a:solidFill>
                  <a:srgbClr val="000000"/>
                </a:solidFill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  <a:latin typeface="Consolas"/>
                <a:cs typeface="Consolas"/>
              </a:rPr>
              <a:t>System.</a:t>
            </a:r>
            <a:r>
              <a:rPr lang="en-US" sz="2800" i="1" dirty="0" err="1">
                <a:solidFill>
                  <a:srgbClr val="0000C0"/>
                </a:solidFill>
                <a:latin typeface="Consolas"/>
                <a:cs typeface="Consolas"/>
              </a:rPr>
              <a:t>out</a:t>
            </a:r>
            <a:r>
              <a:rPr lang="en-US" sz="2800" i="1" dirty="0" err="1">
                <a:solidFill>
                  <a:srgbClr val="000000"/>
                </a:solidFill>
                <a:latin typeface="Consolas"/>
                <a:cs typeface="Consolas"/>
              </a:rPr>
              <a:t>.println</a:t>
            </a:r>
            <a:r>
              <a:rPr lang="en-US" sz="2800" i="1" dirty="0">
                <a:solidFill>
                  <a:srgbClr val="000000"/>
                </a:solidFill>
                <a:latin typeface="Consolas"/>
                <a:cs typeface="Consolas"/>
              </a:rPr>
              <a:t>(x[1].</a:t>
            </a:r>
            <a:r>
              <a:rPr lang="en-US" sz="2800" i="1" dirty="0">
                <a:solidFill>
                  <a:srgbClr val="0000C0"/>
                </a:solidFill>
                <a:latin typeface="Consolas"/>
                <a:cs typeface="Consolas"/>
              </a:rPr>
              <a:t>length</a:t>
            </a:r>
            <a:r>
              <a:rPr lang="en-US" sz="2800" i="1" dirty="0">
                <a:solidFill>
                  <a:srgbClr val="000000"/>
                </a:solidFill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  <a:latin typeface="Consolas"/>
                <a:cs typeface="Consolas"/>
              </a:rPr>
              <a:t>System.</a:t>
            </a:r>
            <a:r>
              <a:rPr lang="en-US" sz="2800" i="1" dirty="0" err="1">
                <a:solidFill>
                  <a:srgbClr val="0000C0"/>
                </a:solidFill>
                <a:latin typeface="Consolas"/>
                <a:cs typeface="Consolas"/>
              </a:rPr>
              <a:t>out</a:t>
            </a:r>
            <a:r>
              <a:rPr lang="en-US" sz="2800" i="1" dirty="0" err="1">
                <a:solidFill>
                  <a:srgbClr val="000000"/>
                </a:solidFill>
                <a:latin typeface="Consolas"/>
                <a:cs typeface="Consolas"/>
              </a:rPr>
              <a:t>.println</a:t>
            </a:r>
            <a:r>
              <a:rPr lang="en-US" sz="2800" i="1" dirty="0">
                <a:solidFill>
                  <a:srgbClr val="000000"/>
                </a:solidFill>
                <a:latin typeface="Consolas"/>
                <a:cs typeface="Consolas"/>
              </a:rPr>
              <a:t>(x[2].</a:t>
            </a:r>
            <a:r>
              <a:rPr lang="en-US" sz="2800" i="1" dirty="0">
                <a:solidFill>
                  <a:srgbClr val="0000C0"/>
                </a:solidFill>
                <a:latin typeface="Consolas"/>
                <a:cs typeface="Consolas"/>
              </a:rPr>
              <a:t>length</a:t>
            </a:r>
            <a:r>
              <a:rPr lang="en-US" sz="2800" i="1" dirty="0">
                <a:solidFill>
                  <a:srgbClr val="000000"/>
                </a:solidFill>
                <a:latin typeface="Consolas"/>
                <a:cs typeface="Consolas"/>
              </a:rPr>
              <a:t>);</a:t>
            </a:r>
            <a:endParaRPr lang="en-US" sz="2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3872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and </a:t>
            </a:r>
            <a:r>
              <a:rPr lang="en-US" dirty="0" err="1" smtClean="0"/>
              <a:t>ArrayList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500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Array: fixed size. Good if the size is known and fixed</a:t>
            </a:r>
          </a:p>
          <a:p>
            <a:pPr lvl="1"/>
            <a:r>
              <a:rPr lang="en-US" dirty="0" smtClean="0"/>
              <a:t>my1DArray[ index ], my2DArray[</a:t>
            </a:r>
            <a:r>
              <a:rPr lang="en-US" dirty="0" err="1" smtClean="0"/>
              <a:t>i</a:t>
            </a:r>
            <a:r>
              <a:rPr lang="en-US" dirty="0" smtClean="0"/>
              <a:t>][j] : use as variables</a:t>
            </a:r>
          </a:p>
          <a:p>
            <a:pPr lvl="1"/>
            <a:r>
              <a:rPr lang="en-US" dirty="0" smtClean="0"/>
              <a:t>my1DArray.length, my2Darray[</a:t>
            </a:r>
            <a:r>
              <a:rPr lang="en-US" dirty="0" err="1" smtClean="0"/>
              <a:t>i</a:t>
            </a:r>
            <a:r>
              <a:rPr lang="en-US" dirty="0" smtClean="0"/>
              <a:t>].length : this is a public instance variable. Not a method</a:t>
            </a:r>
          </a:p>
          <a:p>
            <a:pPr lvl="1"/>
            <a:r>
              <a:rPr lang="en-US" dirty="0"/>
              <a:t>1D, 2D, … n-</a:t>
            </a:r>
            <a:r>
              <a:rPr lang="en-US" dirty="0" smtClean="0"/>
              <a:t>D, 2D </a:t>
            </a:r>
            <a:r>
              <a:rPr lang="en-US" dirty="0"/>
              <a:t>array does not have to be </a:t>
            </a:r>
            <a:r>
              <a:rPr lang="en-US" dirty="0" smtClean="0"/>
              <a:t>rectangle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dirty="0" err="1" smtClean="0"/>
              <a:t>ArrayList</a:t>
            </a:r>
            <a:r>
              <a:rPr lang="en-US" dirty="0"/>
              <a:t>:</a:t>
            </a:r>
            <a:r>
              <a:rPr lang="en-US" dirty="0" smtClean="0"/>
              <a:t> dynamic size. Use methods to manipulate data</a:t>
            </a:r>
          </a:p>
          <a:p>
            <a:pPr lvl="1"/>
            <a:r>
              <a:rPr lang="en-US" dirty="0" smtClean="0"/>
              <a:t>add, get, set, size, remove …..</a:t>
            </a:r>
          </a:p>
          <a:p>
            <a:pPr lvl="1"/>
            <a:r>
              <a:rPr lang="en-US" dirty="0" smtClean="0"/>
              <a:t>Only stores objects. Need wrapper class for primitive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7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ArrayList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i="1" dirty="0">
                <a:solidFill>
                  <a:srgbClr val="666666"/>
                </a:solidFill>
                <a:latin typeface="Courier New"/>
              </a:rPr>
              <a:t> //</a:t>
            </a:r>
            <a:r>
              <a:rPr lang="en-US" sz="2300" i="1" dirty="0" err="1">
                <a:solidFill>
                  <a:srgbClr val="666666"/>
                </a:solidFill>
                <a:latin typeface="Courier New"/>
              </a:rPr>
              <a:t>ArrayList</a:t>
            </a:r>
            <a:r>
              <a:rPr lang="en-US" sz="2300" i="1" dirty="0">
                <a:solidFill>
                  <a:srgbClr val="666666"/>
                </a:solidFill>
                <a:latin typeface="Courier New"/>
              </a:rPr>
              <a:t> to Store only String objects</a:t>
            </a:r>
            <a:endParaRPr lang="en-US" sz="2300" dirty="0"/>
          </a:p>
          <a:p>
            <a:pPr marL="0" indent="0">
              <a:buNone/>
            </a:pPr>
            <a:r>
              <a:rPr lang="en-US" sz="2300" b="1" dirty="0">
                <a:solidFill>
                  <a:srgbClr val="000066"/>
                </a:solidFill>
                <a:latin typeface="Courier New"/>
              </a:rPr>
              <a:t>	</a:t>
            </a:r>
            <a:r>
              <a:rPr lang="en-US" sz="2300" b="1" dirty="0" err="1">
                <a:solidFill>
                  <a:srgbClr val="000066"/>
                </a:solidFill>
                <a:latin typeface="Courier New"/>
              </a:rPr>
              <a:t>ArrayList</a:t>
            </a:r>
            <a:r>
              <a:rPr lang="en-US" sz="2300" dirty="0">
                <a:solidFill>
                  <a:srgbClr val="339933"/>
                </a:solidFill>
                <a:latin typeface="Courier New"/>
              </a:rPr>
              <a:t>&lt;</a:t>
            </a:r>
            <a:r>
              <a:rPr lang="en-US" sz="2300" b="1" dirty="0">
                <a:solidFill>
                  <a:srgbClr val="000066"/>
                </a:solidFill>
                <a:latin typeface="Courier New"/>
              </a:rPr>
              <a:t>String</a:t>
            </a:r>
            <a:r>
              <a:rPr lang="en-US" sz="2300" dirty="0">
                <a:solidFill>
                  <a:srgbClr val="339933"/>
                </a:solidFill>
                <a:latin typeface="Courier New"/>
              </a:rPr>
              <a:t>&gt;</a:t>
            </a:r>
            <a:r>
              <a:rPr lang="en-US" sz="2300" dirty="0">
                <a:solidFill>
                  <a:srgbClr val="000066"/>
                </a:solidFill>
                <a:latin typeface="Courier New"/>
              </a:rPr>
              <a:t> </a:t>
            </a:r>
            <a:r>
              <a:rPr lang="en-US" sz="2300" dirty="0" err="1">
                <a:solidFill>
                  <a:srgbClr val="000066"/>
                </a:solidFill>
                <a:latin typeface="Courier New"/>
              </a:rPr>
              <a:t>stringList</a:t>
            </a:r>
            <a:r>
              <a:rPr lang="en-US" sz="2300" dirty="0">
                <a:solidFill>
                  <a:srgbClr val="000066"/>
                </a:solidFill>
                <a:latin typeface="Courier New"/>
              </a:rPr>
              <a:t> 			  	   				= </a:t>
            </a:r>
            <a:r>
              <a:rPr lang="en-US" sz="2300" b="1" dirty="0">
                <a:solidFill>
                  <a:srgbClr val="000000"/>
                </a:solidFill>
                <a:latin typeface="Courier New"/>
              </a:rPr>
              <a:t>new</a:t>
            </a:r>
            <a:r>
              <a:rPr lang="en-US" sz="2300" dirty="0">
                <a:solidFill>
                  <a:srgbClr val="000066"/>
                </a:solidFill>
                <a:latin typeface="Courier New"/>
              </a:rPr>
              <a:t> </a:t>
            </a:r>
            <a:r>
              <a:rPr lang="en-US" sz="2300" b="1" dirty="0" err="1">
                <a:solidFill>
                  <a:srgbClr val="000066"/>
                </a:solidFill>
                <a:latin typeface="Courier New"/>
              </a:rPr>
              <a:t>ArrayList</a:t>
            </a:r>
            <a:r>
              <a:rPr lang="en-US" sz="2300" dirty="0">
                <a:solidFill>
                  <a:srgbClr val="339933"/>
                </a:solidFill>
                <a:latin typeface="Courier New"/>
              </a:rPr>
              <a:t>&lt;</a:t>
            </a:r>
            <a:r>
              <a:rPr lang="en-US" sz="2300" b="1" dirty="0">
                <a:solidFill>
                  <a:srgbClr val="000066"/>
                </a:solidFill>
                <a:latin typeface="Courier New"/>
              </a:rPr>
              <a:t>String</a:t>
            </a:r>
            <a:r>
              <a:rPr lang="en-US" sz="2300" dirty="0">
                <a:solidFill>
                  <a:srgbClr val="339933"/>
                </a:solidFill>
                <a:latin typeface="Courier New"/>
              </a:rPr>
              <a:t>&gt;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()</a:t>
            </a:r>
            <a:r>
              <a:rPr lang="en-US" sz="2300" dirty="0">
                <a:solidFill>
                  <a:srgbClr val="339933"/>
                </a:solidFill>
                <a:latin typeface="Courier New"/>
              </a:rPr>
              <a:t>;</a:t>
            </a:r>
            <a:r>
              <a:rPr lang="en-US" sz="2300" dirty="0">
                <a:solidFill>
                  <a:srgbClr val="000066"/>
                </a:solidFill>
                <a:latin typeface="Courier New"/>
              </a:rPr>
              <a:t> </a:t>
            </a:r>
          </a:p>
          <a:p>
            <a:r>
              <a:rPr lang="en-US" sz="2300" dirty="0" err="1">
                <a:solidFill>
                  <a:srgbClr val="000000"/>
                </a:solidFill>
                <a:latin typeface="Courier New"/>
              </a:rPr>
              <a:t>stringList.</a:t>
            </a:r>
            <a:r>
              <a:rPr lang="en-US" sz="2300" dirty="0" err="1">
                <a:solidFill>
                  <a:srgbClr val="006633"/>
                </a:solidFill>
                <a:latin typeface="Courier New"/>
              </a:rPr>
              <a:t>add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2300" dirty="0">
                <a:solidFill>
                  <a:srgbClr val="0000FF"/>
                </a:solidFill>
                <a:latin typeface="Courier New"/>
              </a:rPr>
              <a:t>"Item"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2300" dirty="0" smtClean="0">
                <a:solidFill>
                  <a:srgbClr val="339933"/>
                </a:solidFill>
                <a:latin typeface="Courier New"/>
              </a:rPr>
              <a:t>;</a:t>
            </a:r>
          </a:p>
          <a:p>
            <a:r>
              <a:rPr lang="en-US" sz="2300" b="1" dirty="0">
                <a:solidFill>
                  <a:srgbClr val="003399"/>
                </a:solidFill>
                <a:latin typeface="Courier New"/>
              </a:rPr>
              <a:t>String</a:t>
            </a:r>
            <a:r>
              <a:rPr lang="en-US" sz="2300" dirty="0">
                <a:solidFill>
                  <a:srgbClr val="000066"/>
                </a:solidFill>
                <a:latin typeface="Courier New"/>
              </a:rPr>
              <a:t> item = </a:t>
            </a:r>
            <a:r>
              <a:rPr lang="en-US" sz="2300" dirty="0" err="1">
                <a:solidFill>
                  <a:srgbClr val="000066"/>
                </a:solidFill>
                <a:latin typeface="Courier New"/>
              </a:rPr>
              <a:t>stringList.</a:t>
            </a:r>
            <a:r>
              <a:rPr lang="en-US" sz="2300" dirty="0" err="1">
                <a:solidFill>
                  <a:srgbClr val="006633"/>
                </a:solidFill>
                <a:latin typeface="Courier New"/>
              </a:rPr>
              <a:t>get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2300" dirty="0" err="1">
                <a:solidFill>
                  <a:srgbClr val="000066"/>
                </a:solidFill>
                <a:latin typeface="Courier New"/>
              </a:rPr>
              <a:t>i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2300" dirty="0" smtClean="0">
                <a:solidFill>
                  <a:srgbClr val="339933"/>
                </a:solidFill>
                <a:latin typeface="Courier New"/>
              </a:rPr>
              <a:t>;</a:t>
            </a:r>
          </a:p>
          <a:p>
            <a:r>
              <a:rPr lang="en-US" sz="2300" b="1" dirty="0" err="1">
                <a:solidFill>
                  <a:srgbClr val="006600"/>
                </a:solidFill>
                <a:latin typeface="Courier New"/>
              </a:rPr>
              <a:t>int</a:t>
            </a:r>
            <a:r>
              <a:rPr lang="en-US" sz="2300" dirty="0">
                <a:solidFill>
                  <a:srgbClr val="000066"/>
                </a:solidFill>
                <a:latin typeface="Courier New"/>
              </a:rPr>
              <a:t> size = </a:t>
            </a:r>
            <a:r>
              <a:rPr lang="en-US" sz="2300" dirty="0" err="1">
                <a:solidFill>
                  <a:srgbClr val="000066"/>
                </a:solidFill>
                <a:latin typeface="Courier New"/>
              </a:rPr>
              <a:t>stringList.</a:t>
            </a:r>
            <a:r>
              <a:rPr lang="en-US" sz="2300" dirty="0" err="1">
                <a:solidFill>
                  <a:srgbClr val="006633"/>
                </a:solidFill>
                <a:latin typeface="Courier New"/>
              </a:rPr>
              <a:t>size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()</a:t>
            </a:r>
            <a:r>
              <a:rPr lang="en-US" sz="2300" dirty="0" smtClean="0">
                <a:solidFill>
                  <a:srgbClr val="339933"/>
                </a:solidFill>
                <a:latin typeface="Courier New"/>
              </a:rPr>
              <a:t>;</a:t>
            </a:r>
          </a:p>
          <a:p>
            <a:r>
              <a:rPr lang="en-US" sz="2300" b="1" dirty="0" err="1">
                <a:solidFill>
                  <a:srgbClr val="006600"/>
                </a:solidFill>
                <a:latin typeface="Courier New"/>
              </a:rPr>
              <a:t>boolean</a:t>
            </a:r>
            <a:r>
              <a:rPr lang="en-US" sz="2300" dirty="0">
                <a:solidFill>
                  <a:srgbClr val="000066"/>
                </a:solidFill>
                <a:latin typeface="Courier New"/>
              </a:rPr>
              <a:t> result = </a:t>
            </a:r>
            <a:r>
              <a:rPr lang="en-US" sz="2300" dirty="0" err="1">
                <a:solidFill>
                  <a:srgbClr val="000066"/>
                </a:solidFill>
                <a:latin typeface="Courier New"/>
              </a:rPr>
              <a:t>stringList.</a:t>
            </a:r>
            <a:r>
              <a:rPr lang="en-US" sz="2300" dirty="0" err="1">
                <a:solidFill>
                  <a:srgbClr val="006633"/>
                </a:solidFill>
                <a:latin typeface="Courier New"/>
              </a:rPr>
              <a:t>isEmpty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()</a:t>
            </a:r>
            <a:r>
              <a:rPr lang="en-US" sz="2300" dirty="0">
                <a:solidFill>
                  <a:srgbClr val="339933"/>
                </a:solidFill>
                <a:latin typeface="Courier New"/>
              </a:rPr>
              <a:t>;</a:t>
            </a:r>
            <a:r>
              <a:rPr lang="en-US" sz="2300" dirty="0">
                <a:solidFill>
                  <a:srgbClr val="000066"/>
                </a:solidFill>
                <a:latin typeface="Courier New"/>
              </a:rPr>
              <a:t> </a:t>
            </a:r>
            <a:endParaRPr lang="en-US" sz="2300" dirty="0">
              <a:solidFill>
                <a:srgbClr val="339933"/>
              </a:solidFill>
              <a:latin typeface="Courier New"/>
            </a:endParaRPr>
          </a:p>
          <a:p>
            <a:r>
              <a:rPr lang="en-US" sz="2300" b="1" dirty="0" err="1" smtClean="0">
                <a:solidFill>
                  <a:srgbClr val="006600"/>
                </a:solidFill>
                <a:latin typeface="Courier New"/>
              </a:rPr>
              <a:t>int</a:t>
            </a:r>
            <a:r>
              <a:rPr lang="en-US" sz="2300" dirty="0">
                <a:solidFill>
                  <a:srgbClr val="000066"/>
                </a:solidFill>
                <a:latin typeface="Courier New"/>
              </a:rPr>
              <a:t> index = </a:t>
            </a:r>
            <a:r>
              <a:rPr lang="en-US" sz="2300" dirty="0" err="1">
                <a:solidFill>
                  <a:srgbClr val="000066"/>
                </a:solidFill>
                <a:latin typeface="Courier New"/>
              </a:rPr>
              <a:t>stringList.</a:t>
            </a:r>
            <a:r>
              <a:rPr lang="en-US" sz="2300" dirty="0" err="1">
                <a:solidFill>
                  <a:srgbClr val="006633"/>
                </a:solidFill>
                <a:latin typeface="Courier New"/>
              </a:rPr>
              <a:t>indexOf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2300" dirty="0">
                <a:solidFill>
                  <a:srgbClr val="0000FF"/>
                </a:solidFill>
                <a:latin typeface="Courier New"/>
              </a:rPr>
              <a:t>"Item"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2300" dirty="0" smtClean="0">
                <a:solidFill>
                  <a:srgbClr val="339933"/>
                </a:solidFill>
                <a:latin typeface="Courier New"/>
              </a:rPr>
              <a:t>;</a:t>
            </a:r>
          </a:p>
          <a:p>
            <a:pPr marL="342900" lvl="1" indent="-342900">
              <a:spcBef>
                <a:spcPts val="1224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300" dirty="0" err="1">
                <a:solidFill>
                  <a:srgbClr val="333333"/>
                </a:solidFill>
                <a:latin typeface="Courier New"/>
              </a:rPr>
              <a:t>stringList.</a:t>
            </a:r>
            <a:r>
              <a:rPr lang="en-US" sz="2300" dirty="0" err="1">
                <a:solidFill>
                  <a:srgbClr val="006633"/>
                </a:solidFill>
                <a:latin typeface="Courier New"/>
              </a:rPr>
              <a:t>remove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2300" dirty="0">
                <a:solidFill>
                  <a:srgbClr val="333333"/>
                </a:solidFill>
                <a:latin typeface="Courier New"/>
              </a:rPr>
              <a:t>item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2300" dirty="0" smtClean="0">
                <a:solidFill>
                  <a:srgbClr val="339933"/>
                </a:solidFill>
                <a:latin typeface="Courier New"/>
              </a:rPr>
              <a:t>; or </a:t>
            </a:r>
            <a:r>
              <a:rPr lang="en-US" sz="2300" dirty="0" err="1">
                <a:solidFill>
                  <a:srgbClr val="333333"/>
                </a:solidFill>
                <a:latin typeface="Courier New"/>
              </a:rPr>
              <a:t>stringList.</a:t>
            </a:r>
            <a:r>
              <a:rPr lang="en-US" sz="2300" dirty="0" err="1">
                <a:solidFill>
                  <a:srgbClr val="006633"/>
                </a:solidFill>
                <a:latin typeface="Courier New"/>
              </a:rPr>
              <a:t>remove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2300" dirty="0">
                <a:solidFill>
                  <a:srgbClr val="CC66CC"/>
                </a:solidFill>
                <a:latin typeface="Courier New"/>
              </a:rPr>
              <a:t>0</a:t>
            </a:r>
            <a:r>
              <a:rPr lang="en-US" sz="2300" dirty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2300" dirty="0">
                <a:solidFill>
                  <a:srgbClr val="339933"/>
                </a:solidFill>
                <a:latin typeface="Courier New"/>
              </a:rPr>
              <a:t>;</a:t>
            </a:r>
            <a:r>
              <a:rPr lang="en-US" sz="2300" dirty="0">
                <a:solidFill>
                  <a:srgbClr val="333333"/>
                </a:solidFill>
                <a:latin typeface="Courier New"/>
              </a:rPr>
              <a:t> </a:t>
            </a:r>
            <a:endParaRPr lang="en-US" sz="2300" dirty="0">
              <a:solidFill>
                <a:srgbClr val="333333"/>
              </a:solidFill>
              <a:latin typeface="Trebuchet MS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159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Recursive</a:t>
            </a:r>
            <a:r>
              <a:rPr lang="en-US" dirty="0" smtClean="0"/>
              <a:t>: an </a:t>
            </a:r>
            <a:r>
              <a:rPr lang="en-US" dirty="0"/>
              <a:t>algorithm has one subtask that is a smaller version of the entire algorithm’s </a:t>
            </a:r>
            <a:r>
              <a:rPr lang="en-US" dirty="0" smtClean="0"/>
              <a:t>task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Recursion</a:t>
            </a:r>
            <a:r>
              <a:rPr lang="en-US" dirty="0"/>
              <a:t>: you write a method to solve a big task, and the method invokes itself to solve a smaller subtask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Base case</a:t>
            </a:r>
            <a:r>
              <a:rPr lang="en-US" dirty="0" smtClean="0"/>
              <a:t>: the smallest task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Recursive rule</a:t>
            </a:r>
            <a:r>
              <a:rPr lang="en-US" dirty="0" smtClean="0"/>
              <a:t>: relationship between the big task and its subtasks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(Linear)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For </a:t>
            </a:r>
            <a:r>
              <a:rPr lang="en-US" dirty="0">
                <a:solidFill>
                  <a:srgbClr val="0000FF"/>
                </a:solidFill>
              </a:rPr>
              <a:t>each item in the list: 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if </a:t>
            </a:r>
            <a:r>
              <a:rPr lang="en-US" dirty="0">
                <a:solidFill>
                  <a:srgbClr val="0000FF"/>
                </a:solidFill>
              </a:rPr>
              <a:t>that item has the desired value, stop the search and return the item's location.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Return </a:t>
            </a:r>
            <a:r>
              <a:rPr lang="en-US" i="1" dirty="0" smtClean="0">
                <a:solidFill>
                  <a:srgbClr val="0000FF"/>
                </a:solidFill>
              </a:rPr>
              <a:t>Not Found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/>
            <a:endParaRPr lang="en-US" sz="900" dirty="0"/>
          </a:p>
          <a:p>
            <a:r>
              <a:rPr lang="en-US" dirty="0" smtClean="0"/>
              <a:t>No faster algorithm for unsorted array</a:t>
            </a:r>
          </a:p>
          <a:p>
            <a:r>
              <a:rPr lang="en-US" dirty="0" smtClean="0"/>
              <a:t>For sorted array, we can use binary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for sorted array, reduces half searching space in each iteration</a:t>
            </a:r>
          </a:p>
        </p:txBody>
      </p:sp>
      <p:pic>
        <p:nvPicPr>
          <p:cNvPr id="4098" name="Picture 2" descr="http://flylib.com/books/2/300/1/html/2/images/08fig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48" y="2794049"/>
            <a:ext cx="5526413" cy="38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7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selection </a:t>
            </a:r>
            <a:r>
              <a:rPr lang="en-US" dirty="0"/>
              <a:t>p</a:t>
            </a:r>
            <a:r>
              <a:rPr lang="en-US" dirty="0" smtClean="0"/>
              <a:t>roblem:</a:t>
            </a:r>
          </a:p>
          <a:p>
            <a:pPr lvl="1"/>
            <a:r>
              <a:rPr lang="en-US" dirty="0" smtClean="0"/>
              <a:t>Find the smallest / largest number in a given list (array)</a:t>
            </a:r>
          </a:p>
          <a:p>
            <a:pPr lvl="1"/>
            <a:r>
              <a:rPr lang="en-US" dirty="0" smtClean="0"/>
              <a:t>No assumption made on the list ( so it is not sorted )</a:t>
            </a:r>
          </a:p>
          <a:p>
            <a:pPr lvl="1"/>
            <a:endParaRPr lang="en-US" sz="12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3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Variables of a Primitive </a:t>
            </a:r>
            <a:r>
              <a:rPr lang="en-US" dirty="0"/>
              <a:t>T</a:t>
            </a:r>
            <a:r>
              <a:rPr lang="en-US" dirty="0" smtClean="0">
                <a:ea typeface="+mj-ea"/>
              </a:rPr>
              <a:t>ype</a:t>
            </a:r>
            <a:endParaRPr lang="en-US" dirty="0">
              <a:ea typeface="+mj-ea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value is stored in the location assigned to a variable of a primitive type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06160"/>
            <a:ext cx="8229600" cy="3910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b="0" i="0" kern="1200">
                <a:solidFill>
                  <a:srgbClr val="0000FF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Wingdings" charset="2"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800100" lvl="2" indent="0">
              <a:buFont typeface="Arial"/>
              <a:buNone/>
            </a:pPr>
            <a:r>
              <a:rPr lang="en-US" dirty="0" err="1" smtClean="0"/>
              <a:t>int</a:t>
            </a:r>
            <a:r>
              <a:rPr lang="en-US" dirty="0" smtClean="0"/>
              <a:t> sum;</a:t>
            </a:r>
          </a:p>
          <a:p>
            <a:pPr marL="800100" lvl="2" indent="0">
              <a:buFont typeface="Arial"/>
              <a:buNone/>
            </a:pPr>
            <a:endParaRPr lang="en-US" dirty="0" smtClean="0"/>
          </a:p>
          <a:p>
            <a:pPr marL="800100" lvl="2" indent="0">
              <a:buFont typeface="Arial"/>
              <a:buNone/>
            </a:pPr>
            <a:r>
              <a:rPr lang="en-US" dirty="0" smtClean="0"/>
              <a:t>sum = 4;</a:t>
            </a:r>
          </a:p>
          <a:p>
            <a:pPr marL="400050" lvl="1" indent="0">
              <a:buFont typeface="Wingdings" charset="2"/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400050" lvl="1" indent="0">
              <a:buFont typeface="Wingdings" charset="2"/>
              <a:buNone/>
            </a:pP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0000FF"/>
                </a:solidFill>
              </a:rPr>
              <a:t>sum = sum + 1;</a:t>
            </a:r>
          </a:p>
          <a:p>
            <a:pPr marL="400050" lvl="1" indent="0">
              <a:buFont typeface="Wingdings" charset="2"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47413"/>
              </p:ext>
            </p:extLst>
          </p:nvPr>
        </p:nvGraphicFramePr>
        <p:xfrm>
          <a:off x="6078672" y="3168096"/>
          <a:ext cx="2011363" cy="2006600"/>
        </p:xfrm>
        <a:graphic>
          <a:graphicData uri="http://schemas.openxmlformats.org/drawingml/2006/table">
            <a:tbl>
              <a:tblPr/>
              <a:tblGrid>
                <a:gridCol w="250825"/>
                <a:gridCol w="252413"/>
                <a:gridCol w="250825"/>
                <a:gridCol w="252412"/>
                <a:gridCol w="250825"/>
                <a:gridCol w="250825"/>
                <a:gridCol w="252413"/>
                <a:gridCol w="250825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B5E9F4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01116" y="5330932"/>
            <a:ext cx="1164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85779" y="4195880"/>
            <a:ext cx="676656" cy="26517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55396" y="3574814"/>
            <a:ext cx="142646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00000000</a:t>
            </a:r>
          </a:p>
          <a:p>
            <a:pPr algn="ctr"/>
            <a:r>
              <a:rPr lang="en-US" sz="2000" dirty="0" smtClean="0"/>
              <a:t>00000000</a:t>
            </a:r>
          </a:p>
          <a:p>
            <a:pPr algn="ctr"/>
            <a:r>
              <a:rPr lang="en-US" sz="2000" dirty="0" smtClean="0"/>
              <a:t>00000000</a:t>
            </a:r>
          </a:p>
          <a:p>
            <a:pPr algn="ctr"/>
            <a:r>
              <a:rPr lang="en-US" sz="2000" dirty="0" smtClean="0"/>
              <a:t>00000100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5481860" y="3799036"/>
            <a:ext cx="1069848" cy="437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35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Bubble sort</a:t>
            </a:r>
          </a:p>
          <a:p>
            <a:r>
              <a:rPr lang="en-US" dirty="0" smtClean="0"/>
              <a:t>Selection sort</a:t>
            </a:r>
          </a:p>
          <a:p>
            <a:r>
              <a:rPr lang="en-US" dirty="0" smtClean="0"/>
              <a:t>Merge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3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bble-sort-example-300p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83" y="4781128"/>
            <a:ext cx="3810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 (or Sinking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 (Wikipedia)</a:t>
            </a:r>
          </a:p>
          <a:p>
            <a:pPr lvl="1"/>
            <a:r>
              <a:rPr lang="en-US" dirty="0" smtClean="0"/>
              <a:t>Start from the beginning of the list</a:t>
            </a:r>
          </a:p>
          <a:p>
            <a:pPr lvl="1"/>
            <a:r>
              <a:rPr lang="en-US" dirty="0" smtClean="0"/>
              <a:t>Compare every adjacent pair, swap </a:t>
            </a:r>
            <a:r>
              <a:rPr lang="en-US" smtClean="0"/>
              <a:t>their positions </a:t>
            </a:r>
            <a:r>
              <a:rPr lang="en-US" dirty="0" smtClean="0"/>
              <a:t>if they are not in the right order</a:t>
            </a:r>
          </a:p>
          <a:p>
            <a:pPr lvl="1"/>
            <a:r>
              <a:rPr lang="en-US" dirty="0" smtClean="0"/>
              <a:t>After each iteration, one less element (the last one) is needed to be compared until there is no more elements left to be compared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48187" y="5418277"/>
            <a:ext cx="1907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Animation from </a:t>
            </a:r>
            <a:r>
              <a:rPr lang="en-US" sz="2000" dirty="0">
                <a:hlinkClick r:id="rId3"/>
              </a:rPr>
              <a:t>Wikipedia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3050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69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Selection Sort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220666"/>
            <a:ext cx="7591995" cy="5367459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4100" dirty="0" smtClean="0"/>
              <a:t>Given an array of length </a:t>
            </a:r>
            <a:r>
              <a:rPr lang="en-US" sz="4100" dirty="0" smtClean="0">
                <a:solidFill>
                  <a:schemeClr val="accent2"/>
                </a:solidFill>
                <a:latin typeface="Trebuchet MS" pitchFamily="34" charset="0"/>
              </a:rPr>
              <a:t>n</a:t>
            </a:r>
            <a:r>
              <a:rPr lang="en-US" sz="4100" dirty="0" smtClean="0"/>
              <a:t>, each time select the smallest one among the rest elements:</a:t>
            </a:r>
          </a:p>
          <a:p>
            <a:pPr lvl="1" eaLnBrk="1" hangingPunct="1"/>
            <a:r>
              <a:rPr lang="en-US" sz="3100" dirty="0" smtClean="0"/>
              <a:t>Search elements</a:t>
            </a:r>
            <a:r>
              <a:rPr lang="en-US" sz="3100" dirty="0" smtClean="0">
                <a:solidFill>
                  <a:schemeClr val="accent2"/>
                </a:solidFill>
              </a:rPr>
              <a:t> </a:t>
            </a:r>
            <a:r>
              <a:rPr lang="en-US" sz="3100" dirty="0" smtClean="0">
                <a:solidFill>
                  <a:schemeClr val="accent2"/>
                </a:solidFill>
                <a:latin typeface="Trebuchet MS" pitchFamily="34" charset="0"/>
              </a:rPr>
              <a:t>0</a:t>
            </a:r>
            <a:r>
              <a:rPr lang="en-US" sz="3100" dirty="0" smtClean="0"/>
              <a:t> through</a:t>
            </a:r>
            <a:r>
              <a:rPr lang="en-US" sz="3100" dirty="0" smtClean="0">
                <a:solidFill>
                  <a:schemeClr val="accent2"/>
                </a:solidFill>
              </a:rPr>
              <a:t> n-1</a:t>
            </a:r>
            <a:r>
              <a:rPr lang="en-US" sz="3100" dirty="0" smtClean="0"/>
              <a:t> and select the smallest</a:t>
            </a:r>
          </a:p>
          <a:p>
            <a:pPr lvl="2" eaLnBrk="1" hangingPunct="1"/>
            <a:r>
              <a:rPr lang="en-US" sz="2600" dirty="0" smtClean="0"/>
              <a:t>Swap it with the element at location </a:t>
            </a:r>
            <a:r>
              <a:rPr lang="en-US" sz="2600" dirty="0" smtClean="0">
                <a:solidFill>
                  <a:schemeClr val="accent2"/>
                </a:solidFill>
                <a:latin typeface="Trebuchet MS" pitchFamily="34" charset="0"/>
              </a:rPr>
              <a:t>0</a:t>
            </a:r>
            <a:endParaRPr lang="en-US" sz="2600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3100" dirty="0" smtClean="0"/>
              <a:t>Search elements</a:t>
            </a:r>
            <a:r>
              <a:rPr lang="en-US" sz="3100" dirty="0" smtClean="0">
                <a:solidFill>
                  <a:schemeClr val="accent2"/>
                </a:solidFill>
                <a:latin typeface="Trebuchet MS" pitchFamily="34" charset="0"/>
              </a:rPr>
              <a:t> 1</a:t>
            </a:r>
            <a:r>
              <a:rPr lang="en-US" sz="3100" dirty="0" smtClean="0"/>
              <a:t> through </a:t>
            </a:r>
            <a:r>
              <a:rPr lang="en-US" sz="3100" dirty="0" smtClean="0">
                <a:solidFill>
                  <a:schemeClr val="accent2"/>
                </a:solidFill>
                <a:latin typeface="Trebuchet MS" pitchFamily="34" charset="0"/>
              </a:rPr>
              <a:t>n-1</a:t>
            </a:r>
            <a:r>
              <a:rPr lang="en-US" sz="3100" dirty="0" smtClean="0"/>
              <a:t> and select the smallest</a:t>
            </a:r>
          </a:p>
          <a:p>
            <a:pPr lvl="2" eaLnBrk="1" hangingPunct="1"/>
            <a:r>
              <a:rPr lang="en-US" sz="2600" dirty="0" smtClean="0"/>
              <a:t>Swap it with the element at location </a:t>
            </a:r>
            <a:r>
              <a:rPr lang="en-US" sz="2600" dirty="0" smtClean="0">
                <a:solidFill>
                  <a:schemeClr val="accent2"/>
                </a:solidFill>
                <a:latin typeface="Trebuchet MS" pitchFamily="34" charset="0"/>
              </a:rPr>
              <a:t>1</a:t>
            </a:r>
          </a:p>
          <a:p>
            <a:pPr lvl="1" eaLnBrk="1" hangingPunct="1"/>
            <a:r>
              <a:rPr lang="en-US" sz="3100" dirty="0" smtClean="0"/>
              <a:t>Search elements </a:t>
            </a:r>
            <a:r>
              <a:rPr lang="en-US" sz="3100" dirty="0" smtClean="0">
                <a:solidFill>
                  <a:schemeClr val="accent2"/>
                </a:solidFill>
                <a:latin typeface="Trebuchet MS" pitchFamily="34" charset="0"/>
              </a:rPr>
              <a:t>2</a:t>
            </a:r>
            <a:r>
              <a:rPr lang="en-US" sz="3100" dirty="0" smtClean="0"/>
              <a:t> through </a:t>
            </a:r>
            <a:r>
              <a:rPr lang="en-US" sz="3100" dirty="0" smtClean="0">
                <a:solidFill>
                  <a:schemeClr val="accent2"/>
                </a:solidFill>
                <a:latin typeface="Trebuchet MS" pitchFamily="34" charset="0"/>
              </a:rPr>
              <a:t>n-1</a:t>
            </a:r>
            <a:r>
              <a:rPr lang="en-US" sz="3100" dirty="0" smtClean="0"/>
              <a:t> and select the smallest</a:t>
            </a:r>
          </a:p>
          <a:p>
            <a:pPr lvl="2" eaLnBrk="1" hangingPunct="1"/>
            <a:r>
              <a:rPr lang="en-US" sz="2600" dirty="0" smtClean="0"/>
              <a:t>Swap it with the element at location </a:t>
            </a:r>
            <a:r>
              <a:rPr lang="en-US" sz="2600" dirty="0" smtClean="0">
                <a:solidFill>
                  <a:schemeClr val="accent2"/>
                </a:solidFill>
                <a:latin typeface="Trebuchet MS" pitchFamily="34" charset="0"/>
              </a:rPr>
              <a:t>2</a:t>
            </a:r>
          </a:p>
          <a:p>
            <a:pPr lvl="1" eaLnBrk="1" hangingPunct="1"/>
            <a:r>
              <a:rPr lang="en-US" sz="3100" dirty="0" smtClean="0"/>
              <a:t>Search elements </a:t>
            </a:r>
            <a:r>
              <a:rPr lang="en-US" sz="3100" dirty="0" smtClean="0">
                <a:solidFill>
                  <a:schemeClr val="accent2"/>
                </a:solidFill>
                <a:latin typeface="Trebuchet MS" pitchFamily="34" charset="0"/>
              </a:rPr>
              <a:t>3</a:t>
            </a:r>
            <a:r>
              <a:rPr lang="en-US" sz="3100" dirty="0" smtClean="0"/>
              <a:t> through </a:t>
            </a:r>
            <a:r>
              <a:rPr lang="en-US" sz="3100" dirty="0" smtClean="0">
                <a:solidFill>
                  <a:schemeClr val="accent2"/>
                </a:solidFill>
                <a:latin typeface="Trebuchet MS" pitchFamily="34" charset="0"/>
              </a:rPr>
              <a:t>n-1</a:t>
            </a:r>
            <a:r>
              <a:rPr lang="en-US" sz="3100" dirty="0" smtClean="0"/>
              <a:t> and select the smallest</a:t>
            </a:r>
          </a:p>
          <a:p>
            <a:pPr lvl="2" eaLnBrk="1" hangingPunct="1"/>
            <a:r>
              <a:rPr lang="en-US" sz="2600" dirty="0" smtClean="0"/>
              <a:t>Swap it with the element at location </a:t>
            </a:r>
            <a:r>
              <a:rPr lang="en-US" sz="2600" dirty="0" smtClean="0">
                <a:solidFill>
                  <a:schemeClr val="accent2"/>
                </a:solidFill>
                <a:latin typeface="Trebuchet MS" pitchFamily="34" charset="0"/>
              </a:rPr>
              <a:t>3</a:t>
            </a:r>
          </a:p>
          <a:p>
            <a:pPr lvl="1" eaLnBrk="1" hangingPunct="1"/>
            <a:r>
              <a:rPr lang="en-US" sz="3100" dirty="0" smtClean="0"/>
              <a:t>Continue until there</a:t>
            </a:r>
            <a:r>
              <a:rPr lang="en-US" sz="3100" dirty="0" smtClean="0">
                <a:latin typeface="Arial" pitchFamily="34" charset="0"/>
              </a:rPr>
              <a:t>’</a:t>
            </a:r>
            <a:r>
              <a:rPr lang="en-US" altLang="ja-JP" sz="3100" dirty="0" smtClean="0"/>
              <a:t>s no element left</a:t>
            </a:r>
            <a:endParaRPr lang="en-US" sz="3100" dirty="0" smtClean="0"/>
          </a:p>
        </p:txBody>
      </p:sp>
      <p:pic>
        <p:nvPicPr>
          <p:cNvPr id="2" name="Picture 1" descr="Selection-Sort-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76" y="1788070"/>
            <a:ext cx="1270000" cy="4711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1795" y="865755"/>
            <a:ext cx="1907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Animation from </a:t>
            </a:r>
            <a:r>
              <a:rPr lang="en-US" sz="2000" dirty="0">
                <a:hlinkClick r:id="rId4"/>
              </a:rPr>
              <a:t>Wikipedia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139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1222375" y="1676400"/>
            <a:ext cx="6092825" cy="315913"/>
            <a:chOff x="1222375" y="2427288"/>
            <a:chExt cx="6092825" cy="315912"/>
          </a:xfrm>
        </p:grpSpPr>
        <p:grpSp>
          <p:nvGrpSpPr>
            <p:cNvPr id="16483" name="Group 24"/>
            <p:cNvGrpSpPr>
              <a:grpSpLocks/>
            </p:cNvGrpSpPr>
            <p:nvPr/>
          </p:nvGrpSpPr>
          <p:grpSpPr bwMode="auto">
            <a:xfrm>
              <a:off x="1222375" y="2427288"/>
              <a:ext cx="3046412" cy="311150"/>
              <a:chOff x="839788" y="2427288"/>
              <a:chExt cx="3046412" cy="311150"/>
            </a:xfrm>
          </p:grpSpPr>
          <p:sp>
            <p:nvSpPr>
              <p:cNvPr id="16493" name="Rectangle 4"/>
              <p:cNvSpPr>
                <a:spLocks noChangeArrowheads="1"/>
              </p:cNvSpPr>
              <p:nvPr/>
            </p:nvSpPr>
            <p:spPr bwMode="auto">
              <a:xfrm>
                <a:off x="839788" y="2427288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30</a:t>
                </a:r>
              </a:p>
            </p:txBody>
          </p:sp>
          <p:sp>
            <p:nvSpPr>
              <p:cNvPr id="16494" name="Rectangle 5"/>
              <p:cNvSpPr>
                <a:spLocks noChangeArrowheads="1"/>
              </p:cNvSpPr>
              <p:nvPr/>
            </p:nvSpPr>
            <p:spPr bwMode="auto">
              <a:xfrm>
                <a:off x="1216026" y="2432051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24</a:t>
                </a:r>
              </a:p>
            </p:txBody>
          </p:sp>
          <p:sp>
            <p:nvSpPr>
              <p:cNvPr id="16495" name="Rectangle 6"/>
              <p:cNvSpPr>
                <a:spLocks noChangeArrowheads="1"/>
              </p:cNvSpPr>
              <p:nvPr/>
            </p:nvSpPr>
            <p:spPr bwMode="auto">
              <a:xfrm>
                <a:off x="1597026" y="2432051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7</a:t>
                </a:r>
              </a:p>
            </p:txBody>
          </p:sp>
          <p:sp>
            <p:nvSpPr>
              <p:cNvPr id="16496" name="Rectangle 7"/>
              <p:cNvSpPr>
                <a:spLocks noChangeArrowheads="1"/>
              </p:cNvSpPr>
              <p:nvPr/>
            </p:nvSpPr>
            <p:spPr bwMode="auto">
              <a:xfrm>
                <a:off x="1982788" y="2432051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12</a:t>
                </a:r>
              </a:p>
            </p:txBody>
          </p:sp>
          <p:sp>
            <p:nvSpPr>
              <p:cNvPr id="16497" name="Rectangle 10"/>
              <p:cNvSpPr>
                <a:spLocks noChangeArrowheads="1"/>
              </p:cNvSpPr>
              <p:nvPr/>
            </p:nvSpPr>
            <p:spPr bwMode="auto">
              <a:xfrm>
                <a:off x="2359026" y="2432051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14</a:t>
                </a:r>
              </a:p>
            </p:txBody>
          </p:sp>
          <p:sp>
            <p:nvSpPr>
              <p:cNvPr id="16498" name="Rectangle 11"/>
              <p:cNvSpPr>
                <a:spLocks noChangeArrowheads="1"/>
              </p:cNvSpPr>
              <p:nvPr/>
            </p:nvSpPr>
            <p:spPr bwMode="auto">
              <a:xfrm>
                <a:off x="2735263" y="2436813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4</a:t>
                </a:r>
              </a:p>
            </p:txBody>
          </p:sp>
          <p:sp>
            <p:nvSpPr>
              <p:cNvPr id="16499" name="Rectangle 12"/>
              <p:cNvSpPr>
                <a:spLocks noChangeArrowheads="1"/>
              </p:cNvSpPr>
              <p:nvPr/>
            </p:nvSpPr>
            <p:spPr bwMode="auto">
              <a:xfrm>
                <a:off x="3116263" y="2436813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20</a:t>
                </a:r>
              </a:p>
            </p:txBody>
          </p:sp>
          <p:sp>
            <p:nvSpPr>
              <p:cNvPr id="16500" name="Rectangle 13"/>
              <p:cNvSpPr>
                <a:spLocks noChangeArrowheads="1"/>
              </p:cNvSpPr>
              <p:nvPr/>
            </p:nvSpPr>
            <p:spPr bwMode="auto">
              <a:xfrm>
                <a:off x="3502026" y="2436813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21</a:t>
                </a:r>
              </a:p>
            </p:txBody>
          </p:sp>
        </p:grpSp>
        <p:grpSp>
          <p:nvGrpSpPr>
            <p:cNvPr id="16484" name="Group 25"/>
            <p:cNvGrpSpPr>
              <a:grpSpLocks/>
            </p:cNvGrpSpPr>
            <p:nvPr/>
          </p:nvGrpSpPr>
          <p:grpSpPr bwMode="auto">
            <a:xfrm>
              <a:off x="4268787" y="2432050"/>
              <a:ext cx="3046413" cy="311150"/>
              <a:chOff x="3886200" y="2432050"/>
              <a:chExt cx="3046413" cy="311150"/>
            </a:xfrm>
          </p:grpSpPr>
          <p:sp>
            <p:nvSpPr>
              <p:cNvPr id="16485" name="Rectangle 14"/>
              <p:cNvSpPr>
                <a:spLocks noChangeArrowheads="1"/>
              </p:cNvSpPr>
              <p:nvPr/>
            </p:nvSpPr>
            <p:spPr bwMode="auto">
              <a:xfrm>
                <a:off x="3886201" y="2432051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accent2"/>
                    </a:solidFill>
                    <a:latin typeface="Trebuchet MS" pitchFamily="34" charset="0"/>
                  </a:rPr>
                  <a:t>33</a:t>
                </a:r>
              </a:p>
            </p:txBody>
          </p:sp>
          <p:sp>
            <p:nvSpPr>
              <p:cNvPr id="16486" name="Rectangle 15"/>
              <p:cNvSpPr>
                <a:spLocks noChangeArrowheads="1"/>
              </p:cNvSpPr>
              <p:nvPr/>
            </p:nvSpPr>
            <p:spPr bwMode="auto">
              <a:xfrm>
                <a:off x="4262438" y="2436813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38</a:t>
                </a:r>
              </a:p>
            </p:txBody>
          </p:sp>
          <p:sp>
            <p:nvSpPr>
              <p:cNvPr id="16487" name="Rectangle 16"/>
              <p:cNvSpPr>
                <a:spLocks noChangeArrowheads="1"/>
              </p:cNvSpPr>
              <p:nvPr/>
            </p:nvSpPr>
            <p:spPr bwMode="auto">
              <a:xfrm>
                <a:off x="4643438" y="2436813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10</a:t>
                </a:r>
              </a:p>
            </p:txBody>
          </p:sp>
          <p:sp>
            <p:nvSpPr>
              <p:cNvPr id="16488" name="Rectangle 17"/>
              <p:cNvSpPr>
                <a:spLocks noChangeArrowheads="1"/>
              </p:cNvSpPr>
              <p:nvPr/>
            </p:nvSpPr>
            <p:spPr bwMode="auto">
              <a:xfrm>
                <a:off x="5029201" y="2436813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55</a:t>
                </a:r>
              </a:p>
            </p:txBody>
          </p:sp>
          <p:sp>
            <p:nvSpPr>
              <p:cNvPr id="16489" name="Rectangle 18"/>
              <p:cNvSpPr>
                <a:spLocks noChangeArrowheads="1"/>
              </p:cNvSpPr>
              <p:nvPr/>
            </p:nvSpPr>
            <p:spPr bwMode="auto">
              <a:xfrm>
                <a:off x="5405438" y="2436813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9</a:t>
                </a:r>
              </a:p>
            </p:txBody>
          </p:sp>
          <p:sp>
            <p:nvSpPr>
              <p:cNvPr id="16490" name="Rectangle 19"/>
              <p:cNvSpPr>
                <a:spLocks noChangeArrowheads="1"/>
              </p:cNvSpPr>
              <p:nvPr/>
            </p:nvSpPr>
            <p:spPr bwMode="auto">
              <a:xfrm>
                <a:off x="5781676" y="2441576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23</a:t>
                </a:r>
              </a:p>
            </p:txBody>
          </p:sp>
          <p:sp>
            <p:nvSpPr>
              <p:cNvPr id="16491" name="Rectangle 20"/>
              <p:cNvSpPr>
                <a:spLocks noChangeArrowheads="1"/>
              </p:cNvSpPr>
              <p:nvPr/>
            </p:nvSpPr>
            <p:spPr bwMode="auto">
              <a:xfrm>
                <a:off x="6162676" y="2441576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28</a:t>
                </a:r>
              </a:p>
            </p:txBody>
          </p:sp>
          <p:sp>
            <p:nvSpPr>
              <p:cNvPr id="16492" name="Rectangle 21"/>
              <p:cNvSpPr>
                <a:spLocks noChangeArrowheads="1"/>
              </p:cNvSpPr>
              <p:nvPr/>
            </p:nvSpPr>
            <p:spPr bwMode="auto">
              <a:xfrm>
                <a:off x="6548438" y="2441576"/>
                <a:ext cx="384175" cy="3016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16</a:t>
                </a:r>
              </a:p>
            </p:txBody>
          </p:sp>
        </p:grpSp>
      </p:grpSp>
      <p:grpSp>
        <p:nvGrpSpPr>
          <p:cNvPr id="22" name="Group 109"/>
          <p:cNvGrpSpPr>
            <a:grpSpLocks/>
          </p:cNvGrpSpPr>
          <p:nvPr/>
        </p:nvGrpSpPr>
        <p:grpSpPr bwMode="auto">
          <a:xfrm>
            <a:off x="990600" y="2068513"/>
            <a:ext cx="6553200" cy="1066800"/>
            <a:chOff x="990600" y="2819400"/>
            <a:chExt cx="6553200" cy="1066800"/>
          </a:xfrm>
        </p:grpSpPr>
        <p:grpSp>
          <p:nvGrpSpPr>
            <p:cNvPr id="16462" name="Group 47"/>
            <p:cNvGrpSpPr>
              <a:grpSpLocks/>
            </p:cNvGrpSpPr>
            <p:nvPr/>
          </p:nvGrpSpPr>
          <p:grpSpPr bwMode="auto">
            <a:xfrm>
              <a:off x="4497387" y="3575050"/>
              <a:ext cx="3046413" cy="311150"/>
              <a:chOff x="3886200" y="2432050"/>
              <a:chExt cx="3046413" cy="311150"/>
            </a:xfrm>
          </p:grpSpPr>
          <p:sp>
            <p:nvSpPr>
              <p:cNvPr id="16475" name="Rectangle 14"/>
              <p:cNvSpPr>
                <a:spLocks noChangeArrowheads="1"/>
              </p:cNvSpPr>
              <p:nvPr/>
            </p:nvSpPr>
            <p:spPr bwMode="auto">
              <a:xfrm>
                <a:off x="3886201" y="2432050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33</a:t>
                </a:r>
              </a:p>
            </p:txBody>
          </p:sp>
          <p:sp>
            <p:nvSpPr>
              <p:cNvPr id="16476" name="Rectangle 15"/>
              <p:cNvSpPr>
                <a:spLocks noChangeArrowheads="1"/>
              </p:cNvSpPr>
              <p:nvPr/>
            </p:nvSpPr>
            <p:spPr bwMode="auto">
              <a:xfrm>
                <a:off x="4262438" y="2436812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38</a:t>
                </a:r>
              </a:p>
            </p:txBody>
          </p:sp>
          <p:sp>
            <p:nvSpPr>
              <p:cNvPr id="16477" name="Rectangle 16"/>
              <p:cNvSpPr>
                <a:spLocks noChangeArrowheads="1"/>
              </p:cNvSpPr>
              <p:nvPr/>
            </p:nvSpPr>
            <p:spPr bwMode="auto">
              <a:xfrm>
                <a:off x="4643438" y="2436812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10</a:t>
                </a:r>
              </a:p>
            </p:txBody>
          </p:sp>
          <p:sp>
            <p:nvSpPr>
              <p:cNvPr id="16478" name="Rectangle 17"/>
              <p:cNvSpPr>
                <a:spLocks noChangeArrowheads="1"/>
              </p:cNvSpPr>
              <p:nvPr/>
            </p:nvSpPr>
            <p:spPr bwMode="auto">
              <a:xfrm>
                <a:off x="5029201" y="2436812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55</a:t>
                </a:r>
              </a:p>
            </p:txBody>
          </p:sp>
          <p:sp>
            <p:nvSpPr>
              <p:cNvPr id="16479" name="Rectangle 18"/>
              <p:cNvSpPr>
                <a:spLocks noChangeArrowheads="1"/>
              </p:cNvSpPr>
              <p:nvPr/>
            </p:nvSpPr>
            <p:spPr bwMode="auto">
              <a:xfrm>
                <a:off x="5405438" y="2436812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9</a:t>
                </a:r>
              </a:p>
            </p:txBody>
          </p:sp>
          <p:sp>
            <p:nvSpPr>
              <p:cNvPr id="16480" name="Rectangle 19"/>
              <p:cNvSpPr>
                <a:spLocks noChangeArrowheads="1"/>
              </p:cNvSpPr>
              <p:nvPr/>
            </p:nvSpPr>
            <p:spPr bwMode="auto">
              <a:xfrm>
                <a:off x="5781676" y="2441575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23</a:t>
                </a:r>
              </a:p>
            </p:txBody>
          </p:sp>
          <p:sp>
            <p:nvSpPr>
              <p:cNvPr id="16481" name="Rectangle 20"/>
              <p:cNvSpPr>
                <a:spLocks noChangeArrowheads="1"/>
              </p:cNvSpPr>
              <p:nvPr/>
            </p:nvSpPr>
            <p:spPr bwMode="auto">
              <a:xfrm>
                <a:off x="6162676" y="2441575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28</a:t>
                </a:r>
              </a:p>
            </p:txBody>
          </p:sp>
          <p:sp>
            <p:nvSpPr>
              <p:cNvPr id="16482" name="Rectangle 21"/>
              <p:cNvSpPr>
                <a:spLocks noChangeArrowheads="1"/>
              </p:cNvSpPr>
              <p:nvPr/>
            </p:nvSpPr>
            <p:spPr bwMode="auto">
              <a:xfrm>
                <a:off x="6548438" y="2441575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16</a:t>
                </a:r>
              </a:p>
            </p:txBody>
          </p:sp>
        </p:grpSp>
        <p:grpSp>
          <p:nvGrpSpPr>
            <p:cNvPr id="16463" name="Group 56"/>
            <p:cNvGrpSpPr>
              <a:grpSpLocks/>
            </p:cNvGrpSpPr>
            <p:nvPr/>
          </p:nvGrpSpPr>
          <p:grpSpPr bwMode="auto">
            <a:xfrm>
              <a:off x="990600" y="3575050"/>
              <a:ext cx="3046412" cy="311150"/>
              <a:chOff x="839788" y="2427288"/>
              <a:chExt cx="3046412" cy="311150"/>
            </a:xfrm>
          </p:grpSpPr>
          <p:sp>
            <p:nvSpPr>
              <p:cNvPr id="16467" name="Rectangle 57"/>
              <p:cNvSpPr>
                <a:spLocks noChangeArrowheads="1"/>
              </p:cNvSpPr>
              <p:nvPr/>
            </p:nvSpPr>
            <p:spPr bwMode="auto">
              <a:xfrm>
                <a:off x="839788" y="2427288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30</a:t>
                </a:r>
              </a:p>
            </p:txBody>
          </p:sp>
          <p:sp>
            <p:nvSpPr>
              <p:cNvPr id="16468" name="Rectangle 58"/>
              <p:cNvSpPr>
                <a:spLocks noChangeArrowheads="1"/>
              </p:cNvSpPr>
              <p:nvPr/>
            </p:nvSpPr>
            <p:spPr bwMode="auto">
              <a:xfrm>
                <a:off x="1216026" y="2432050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24</a:t>
                </a:r>
              </a:p>
            </p:txBody>
          </p:sp>
          <p:sp>
            <p:nvSpPr>
              <p:cNvPr id="16469" name="Rectangle 59"/>
              <p:cNvSpPr>
                <a:spLocks noChangeArrowheads="1"/>
              </p:cNvSpPr>
              <p:nvPr/>
            </p:nvSpPr>
            <p:spPr bwMode="auto">
              <a:xfrm>
                <a:off x="1597026" y="2432050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7</a:t>
                </a:r>
              </a:p>
            </p:txBody>
          </p:sp>
          <p:sp>
            <p:nvSpPr>
              <p:cNvPr id="16470" name="Rectangle 60"/>
              <p:cNvSpPr>
                <a:spLocks noChangeArrowheads="1"/>
              </p:cNvSpPr>
              <p:nvPr/>
            </p:nvSpPr>
            <p:spPr bwMode="auto">
              <a:xfrm>
                <a:off x="1982788" y="2432050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12</a:t>
                </a:r>
              </a:p>
            </p:txBody>
          </p:sp>
          <p:sp>
            <p:nvSpPr>
              <p:cNvPr id="16471" name="Rectangle 10"/>
              <p:cNvSpPr>
                <a:spLocks noChangeArrowheads="1"/>
              </p:cNvSpPr>
              <p:nvPr/>
            </p:nvSpPr>
            <p:spPr bwMode="auto">
              <a:xfrm>
                <a:off x="2359026" y="2432050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14</a:t>
                </a:r>
              </a:p>
            </p:txBody>
          </p:sp>
          <p:sp>
            <p:nvSpPr>
              <p:cNvPr id="16472" name="Rectangle 11"/>
              <p:cNvSpPr>
                <a:spLocks noChangeArrowheads="1"/>
              </p:cNvSpPr>
              <p:nvPr/>
            </p:nvSpPr>
            <p:spPr bwMode="auto">
              <a:xfrm>
                <a:off x="2735263" y="2436813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4</a:t>
                </a:r>
              </a:p>
            </p:txBody>
          </p:sp>
          <p:sp>
            <p:nvSpPr>
              <p:cNvPr id="16473" name="Rectangle 12"/>
              <p:cNvSpPr>
                <a:spLocks noChangeArrowheads="1"/>
              </p:cNvSpPr>
              <p:nvPr/>
            </p:nvSpPr>
            <p:spPr bwMode="auto">
              <a:xfrm>
                <a:off x="3116263" y="2436813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20</a:t>
                </a:r>
              </a:p>
            </p:txBody>
          </p:sp>
          <p:sp>
            <p:nvSpPr>
              <p:cNvPr id="16474" name="Rectangle 13"/>
              <p:cNvSpPr>
                <a:spLocks noChangeArrowheads="1"/>
              </p:cNvSpPr>
              <p:nvPr/>
            </p:nvSpPr>
            <p:spPr bwMode="auto">
              <a:xfrm>
                <a:off x="3502026" y="2436813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21</a:t>
                </a:r>
              </a:p>
            </p:txBody>
          </p:sp>
        </p:grpSp>
        <p:grpSp>
          <p:nvGrpSpPr>
            <p:cNvPr id="16464" name="Group 108"/>
            <p:cNvGrpSpPr>
              <a:grpSpLocks/>
            </p:cNvGrpSpPr>
            <p:nvPr/>
          </p:nvGrpSpPr>
          <p:grpSpPr bwMode="auto">
            <a:xfrm>
              <a:off x="2514600" y="2819400"/>
              <a:ext cx="3505200" cy="609600"/>
              <a:chOff x="2514600" y="2819400"/>
              <a:chExt cx="3505200" cy="609600"/>
            </a:xfrm>
          </p:grpSpPr>
          <p:cxnSp>
            <p:nvCxnSpPr>
              <p:cNvPr id="16465" name="Straight Arrow Connector 102"/>
              <p:cNvCxnSpPr>
                <a:cxnSpLocks noChangeShapeType="1"/>
              </p:cNvCxnSpPr>
              <p:nvPr/>
            </p:nvCxnSpPr>
            <p:spPr bwMode="auto">
              <a:xfrm flipH="1">
                <a:off x="2514600" y="2819400"/>
                <a:ext cx="457200" cy="609600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466" name="Straight Arrow Connector 104"/>
              <p:cNvCxnSpPr>
                <a:cxnSpLocks noChangeShapeType="1"/>
              </p:cNvCxnSpPr>
              <p:nvPr/>
            </p:nvCxnSpPr>
            <p:spPr bwMode="auto">
              <a:xfrm>
                <a:off x="5410200" y="2819400"/>
                <a:ext cx="609600" cy="609600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3124200" y="2068513"/>
            <a:ext cx="220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sz="1800"/>
              <a:t>Split the array into two or more parts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2895600" y="3363913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sz="1800"/>
              <a:t>Sort each part individually</a:t>
            </a:r>
          </a:p>
        </p:txBody>
      </p:sp>
      <p:grpSp>
        <p:nvGrpSpPr>
          <p:cNvPr id="26" name="Group 114"/>
          <p:cNvGrpSpPr>
            <a:grpSpLocks/>
          </p:cNvGrpSpPr>
          <p:nvPr/>
        </p:nvGrpSpPr>
        <p:grpSpPr bwMode="auto">
          <a:xfrm>
            <a:off x="990600" y="3287713"/>
            <a:ext cx="3046413" cy="990600"/>
            <a:chOff x="990600" y="4038600"/>
            <a:chExt cx="3046412" cy="990600"/>
          </a:xfrm>
        </p:grpSpPr>
        <p:grpSp>
          <p:nvGrpSpPr>
            <p:cNvPr id="16452" name="Group 74"/>
            <p:cNvGrpSpPr>
              <a:grpSpLocks/>
            </p:cNvGrpSpPr>
            <p:nvPr/>
          </p:nvGrpSpPr>
          <p:grpSpPr bwMode="auto">
            <a:xfrm>
              <a:off x="990600" y="4718050"/>
              <a:ext cx="3046412" cy="311150"/>
              <a:chOff x="839788" y="2427288"/>
              <a:chExt cx="3046412" cy="311150"/>
            </a:xfrm>
          </p:grpSpPr>
          <p:sp>
            <p:nvSpPr>
              <p:cNvPr id="16454" name="Rectangle 75"/>
              <p:cNvSpPr>
                <a:spLocks noChangeArrowheads="1"/>
              </p:cNvSpPr>
              <p:nvPr/>
            </p:nvSpPr>
            <p:spPr bwMode="auto">
              <a:xfrm>
                <a:off x="839788" y="2427288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4</a:t>
                </a:r>
              </a:p>
            </p:txBody>
          </p:sp>
          <p:sp>
            <p:nvSpPr>
              <p:cNvPr id="16455" name="Rectangle 76"/>
              <p:cNvSpPr>
                <a:spLocks noChangeArrowheads="1"/>
              </p:cNvSpPr>
              <p:nvPr/>
            </p:nvSpPr>
            <p:spPr bwMode="auto">
              <a:xfrm>
                <a:off x="1216026" y="2432050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7</a:t>
                </a:r>
              </a:p>
            </p:txBody>
          </p:sp>
          <p:sp>
            <p:nvSpPr>
              <p:cNvPr id="16456" name="Rectangle 77"/>
              <p:cNvSpPr>
                <a:spLocks noChangeArrowheads="1"/>
              </p:cNvSpPr>
              <p:nvPr/>
            </p:nvSpPr>
            <p:spPr bwMode="auto">
              <a:xfrm>
                <a:off x="1597026" y="2432050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12</a:t>
                </a:r>
              </a:p>
            </p:txBody>
          </p:sp>
          <p:sp>
            <p:nvSpPr>
              <p:cNvPr id="16457" name="Rectangle 78"/>
              <p:cNvSpPr>
                <a:spLocks noChangeArrowheads="1"/>
              </p:cNvSpPr>
              <p:nvPr/>
            </p:nvSpPr>
            <p:spPr bwMode="auto">
              <a:xfrm>
                <a:off x="1982788" y="2432050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14</a:t>
                </a:r>
              </a:p>
            </p:txBody>
          </p:sp>
          <p:sp>
            <p:nvSpPr>
              <p:cNvPr id="16458" name="Rectangle 10"/>
              <p:cNvSpPr>
                <a:spLocks noChangeArrowheads="1"/>
              </p:cNvSpPr>
              <p:nvPr/>
            </p:nvSpPr>
            <p:spPr bwMode="auto">
              <a:xfrm>
                <a:off x="2359026" y="2432050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20</a:t>
                </a:r>
              </a:p>
            </p:txBody>
          </p:sp>
          <p:sp>
            <p:nvSpPr>
              <p:cNvPr id="16459" name="Rectangle 11"/>
              <p:cNvSpPr>
                <a:spLocks noChangeArrowheads="1"/>
              </p:cNvSpPr>
              <p:nvPr/>
            </p:nvSpPr>
            <p:spPr bwMode="auto">
              <a:xfrm>
                <a:off x="2735262" y="2436813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21</a:t>
                </a:r>
              </a:p>
            </p:txBody>
          </p:sp>
          <p:sp>
            <p:nvSpPr>
              <p:cNvPr id="16460" name="Rectangle 12"/>
              <p:cNvSpPr>
                <a:spLocks noChangeArrowheads="1"/>
              </p:cNvSpPr>
              <p:nvPr/>
            </p:nvSpPr>
            <p:spPr bwMode="auto">
              <a:xfrm>
                <a:off x="3116262" y="2436813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24</a:t>
                </a:r>
              </a:p>
            </p:txBody>
          </p:sp>
          <p:sp>
            <p:nvSpPr>
              <p:cNvPr id="16461" name="Rectangle 13"/>
              <p:cNvSpPr>
                <a:spLocks noChangeArrowheads="1"/>
              </p:cNvSpPr>
              <p:nvPr/>
            </p:nvSpPr>
            <p:spPr bwMode="auto">
              <a:xfrm>
                <a:off x="3502025" y="2436813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  <a:latin typeface="Trebuchet MS" pitchFamily="34" charset="0"/>
                  </a:rPr>
                  <a:t>30</a:t>
                </a:r>
              </a:p>
            </p:txBody>
          </p:sp>
        </p:grpSp>
        <p:sp>
          <p:nvSpPr>
            <p:cNvPr id="16453" name="Down Arrow 112"/>
            <p:cNvSpPr>
              <a:spLocks noChangeArrowheads="1"/>
            </p:cNvSpPr>
            <p:nvPr/>
          </p:nvSpPr>
          <p:spPr bwMode="auto">
            <a:xfrm>
              <a:off x="2438400" y="4038600"/>
              <a:ext cx="228600" cy="533400"/>
            </a:xfrm>
            <a:prstGeom prst="downArrow">
              <a:avLst>
                <a:gd name="adj1" fmla="val 50000"/>
                <a:gd name="adj2" fmla="val 50005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115"/>
          <p:cNvGrpSpPr>
            <a:grpSpLocks/>
          </p:cNvGrpSpPr>
          <p:nvPr/>
        </p:nvGrpSpPr>
        <p:grpSpPr bwMode="auto">
          <a:xfrm>
            <a:off x="4497388" y="3287713"/>
            <a:ext cx="3046412" cy="990600"/>
            <a:chOff x="4497387" y="4038600"/>
            <a:chExt cx="3046413" cy="990600"/>
          </a:xfrm>
        </p:grpSpPr>
        <p:grpSp>
          <p:nvGrpSpPr>
            <p:cNvPr id="16442" name="Group 65"/>
            <p:cNvGrpSpPr>
              <a:grpSpLocks/>
            </p:cNvGrpSpPr>
            <p:nvPr/>
          </p:nvGrpSpPr>
          <p:grpSpPr bwMode="auto">
            <a:xfrm>
              <a:off x="4497387" y="4718050"/>
              <a:ext cx="3046413" cy="311150"/>
              <a:chOff x="3886200" y="2432050"/>
              <a:chExt cx="3046413" cy="311150"/>
            </a:xfrm>
          </p:grpSpPr>
          <p:sp>
            <p:nvSpPr>
              <p:cNvPr id="16444" name="Rectangle 14"/>
              <p:cNvSpPr>
                <a:spLocks noChangeArrowheads="1"/>
              </p:cNvSpPr>
              <p:nvPr/>
            </p:nvSpPr>
            <p:spPr bwMode="auto">
              <a:xfrm>
                <a:off x="3886200" y="2432050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9</a:t>
                </a:r>
              </a:p>
            </p:txBody>
          </p:sp>
          <p:sp>
            <p:nvSpPr>
              <p:cNvPr id="16445" name="Rectangle 15"/>
              <p:cNvSpPr>
                <a:spLocks noChangeArrowheads="1"/>
              </p:cNvSpPr>
              <p:nvPr/>
            </p:nvSpPr>
            <p:spPr bwMode="auto">
              <a:xfrm>
                <a:off x="4262437" y="2436812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10</a:t>
                </a:r>
              </a:p>
            </p:txBody>
          </p:sp>
          <p:sp>
            <p:nvSpPr>
              <p:cNvPr id="16446" name="Rectangle 16"/>
              <p:cNvSpPr>
                <a:spLocks noChangeArrowheads="1"/>
              </p:cNvSpPr>
              <p:nvPr/>
            </p:nvSpPr>
            <p:spPr bwMode="auto">
              <a:xfrm>
                <a:off x="4643437" y="2436812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16</a:t>
                </a:r>
              </a:p>
            </p:txBody>
          </p:sp>
          <p:sp>
            <p:nvSpPr>
              <p:cNvPr id="16447" name="Rectangle 17"/>
              <p:cNvSpPr>
                <a:spLocks noChangeArrowheads="1"/>
              </p:cNvSpPr>
              <p:nvPr/>
            </p:nvSpPr>
            <p:spPr bwMode="auto">
              <a:xfrm>
                <a:off x="5029200" y="2436812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23</a:t>
                </a:r>
              </a:p>
            </p:txBody>
          </p:sp>
          <p:sp>
            <p:nvSpPr>
              <p:cNvPr id="16448" name="Rectangle 18"/>
              <p:cNvSpPr>
                <a:spLocks noChangeArrowheads="1"/>
              </p:cNvSpPr>
              <p:nvPr/>
            </p:nvSpPr>
            <p:spPr bwMode="auto">
              <a:xfrm>
                <a:off x="5405437" y="2436812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28</a:t>
                </a:r>
              </a:p>
            </p:txBody>
          </p:sp>
          <p:sp>
            <p:nvSpPr>
              <p:cNvPr id="16449" name="Rectangle 19"/>
              <p:cNvSpPr>
                <a:spLocks noChangeArrowheads="1"/>
              </p:cNvSpPr>
              <p:nvPr/>
            </p:nvSpPr>
            <p:spPr bwMode="auto">
              <a:xfrm>
                <a:off x="5781676" y="2441575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33</a:t>
                </a:r>
              </a:p>
            </p:txBody>
          </p:sp>
          <p:sp>
            <p:nvSpPr>
              <p:cNvPr id="16450" name="Rectangle 20"/>
              <p:cNvSpPr>
                <a:spLocks noChangeArrowheads="1"/>
              </p:cNvSpPr>
              <p:nvPr/>
            </p:nvSpPr>
            <p:spPr bwMode="auto">
              <a:xfrm>
                <a:off x="6162676" y="2441575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38</a:t>
                </a:r>
              </a:p>
            </p:txBody>
          </p:sp>
          <p:sp>
            <p:nvSpPr>
              <p:cNvPr id="16451" name="Rectangle 21"/>
              <p:cNvSpPr>
                <a:spLocks noChangeArrowheads="1"/>
              </p:cNvSpPr>
              <p:nvPr/>
            </p:nvSpPr>
            <p:spPr bwMode="auto">
              <a:xfrm>
                <a:off x="6548438" y="2441575"/>
                <a:ext cx="384175" cy="30162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00FF"/>
                    </a:solidFill>
                    <a:latin typeface="Trebuchet MS" pitchFamily="34" charset="0"/>
                  </a:rPr>
                  <a:t>55</a:t>
                </a:r>
              </a:p>
            </p:txBody>
          </p:sp>
        </p:grpSp>
        <p:sp>
          <p:nvSpPr>
            <p:cNvPr id="16443" name="Down Arrow 113"/>
            <p:cNvSpPr>
              <a:spLocks noChangeArrowheads="1"/>
            </p:cNvSpPr>
            <p:nvPr/>
          </p:nvSpPr>
          <p:spPr bwMode="auto">
            <a:xfrm>
              <a:off x="5867400" y="4038600"/>
              <a:ext cx="228600" cy="533400"/>
            </a:xfrm>
            <a:prstGeom prst="downArrow">
              <a:avLst>
                <a:gd name="adj1" fmla="val 50000"/>
                <a:gd name="adj2" fmla="val 50005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457200" y="48117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sz="1800"/>
              <a:t>Merge</a:t>
            </a:r>
          </a:p>
        </p:txBody>
      </p:sp>
      <p:grpSp>
        <p:nvGrpSpPr>
          <p:cNvPr id="30" name="Group 151"/>
          <p:cNvGrpSpPr>
            <a:grpSpLocks/>
          </p:cNvGrpSpPr>
          <p:nvPr/>
        </p:nvGrpSpPr>
        <p:grpSpPr bwMode="auto">
          <a:xfrm>
            <a:off x="1182688" y="4268788"/>
            <a:ext cx="420687" cy="1889125"/>
            <a:chOff x="1182688" y="4268787"/>
            <a:chExt cx="420687" cy="1889126"/>
          </a:xfrm>
        </p:grpSpPr>
        <p:sp>
          <p:nvSpPr>
            <p:cNvPr id="16440" name="Rectangle 84"/>
            <p:cNvSpPr>
              <a:spLocks noChangeArrowheads="1"/>
            </p:cNvSpPr>
            <p:nvPr/>
          </p:nvSpPr>
          <p:spPr bwMode="auto">
            <a:xfrm>
              <a:off x="1219200" y="5856288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Trebuchet MS" pitchFamily="34" charset="0"/>
                </a:rPr>
                <a:t>4</a:t>
              </a:r>
            </a:p>
          </p:txBody>
        </p:sp>
        <p:cxnSp>
          <p:nvCxnSpPr>
            <p:cNvPr id="16441" name="Straight Arrow Connector 118"/>
            <p:cNvCxnSpPr>
              <a:cxnSpLocks noChangeShapeType="1"/>
              <a:stCxn id="16454" idx="2"/>
              <a:endCxn id="16440" idx="0"/>
            </p:cNvCxnSpPr>
            <p:nvPr/>
          </p:nvCxnSpPr>
          <p:spPr bwMode="auto">
            <a:xfrm>
              <a:off x="1182688" y="4268787"/>
              <a:ext cx="228600" cy="1587501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" name="Group 152"/>
          <p:cNvGrpSpPr>
            <a:grpSpLocks/>
          </p:cNvGrpSpPr>
          <p:nvPr/>
        </p:nvGrpSpPr>
        <p:grpSpPr bwMode="auto">
          <a:xfrm>
            <a:off x="1558925" y="4273550"/>
            <a:ext cx="420688" cy="1889125"/>
            <a:chOff x="1558925" y="4273549"/>
            <a:chExt cx="420687" cy="1889126"/>
          </a:xfrm>
        </p:grpSpPr>
        <p:sp>
          <p:nvSpPr>
            <p:cNvPr id="16438" name="Rectangle 85"/>
            <p:cNvSpPr>
              <a:spLocks noChangeArrowheads="1"/>
            </p:cNvSpPr>
            <p:nvPr/>
          </p:nvSpPr>
          <p:spPr bwMode="auto">
            <a:xfrm>
              <a:off x="1595438" y="5861050"/>
              <a:ext cx="384174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Trebuchet MS" pitchFamily="34" charset="0"/>
                </a:rPr>
                <a:t>7</a:t>
              </a:r>
            </a:p>
          </p:txBody>
        </p:sp>
        <p:cxnSp>
          <p:nvCxnSpPr>
            <p:cNvPr id="16439" name="Straight Arrow Connector 120"/>
            <p:cNvCxnSpPr>
              <a:cxnSpLocks noChangeShapeType="1"/>
              <a:stCxn id="16455" idx="2"/>
              <a:endCxn id="16438" idx="0"/>
            </p:cNvCxnSpPr>
            <p:nvPr/>
          </p:nvCxnSpPr>
          <p:spPr bwMode="auto">
            <a:xfrm>
              <a:off x="1558925" y="4273549"/>
              <a:ext cx="228599" cy="1587501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08" name="Group 153"/>
          <p:cNvGrpSpPr>
            <a:grpSpLocks/>
          </p:cNvGrpSpPr>
          <p:nvPr/>
        </p:nvGrpSpPr>
        <p:grpSpPr bwMode="auto">
          <a:xfrm>
            <a:off x="1976438" y="4268788"/>
            <a:ext cx="2713037" cy="1893887"/>
            <a:chOff x="1976437" y="4268787"/>
            <a:chExt cx="2713038" cy="1893888"/>
          </a:xfrm>
        </p:grpSpPr>
        <p:sp>
          <p:nvSpPr>
            <p:cNvPr id="16436" name="Rectangle 86"/>
            <p:cNvSpPr>
              <a:spLocks noChangeArrowheads="1"/>
            </p:cNvSpPr>
            <p:nvPr/>
          </p:nvSpPr>
          <p:spPr bwMode="auto">
            <a:xfrm>
              <a:off x="1976437" y="5861050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3300FF"/>
                  </a:solidFill>
                  <a:latin typeface="Trebuchet MS" pitchFamily="34" charset="0"/>
                </a:rPr>
                <a:t>9</a:t>
              </a:r>
            </a:p>
          </p:txBody>
        </p:sp>
        <p:cxnSp>
          <p:nvCxnSpPr>
            <p:cNvPr id="16437" name="Straight Arrow Connector 124"/>
            <p:cNvCxnSpPr>
              <a:cxnSpLocks noChangeShapeType="1"/>
              <a:stCxn id="16444" idx="2"/>
              <a:endCxn id="16436" idx="0"/>
            </p:cNvCxnSpPr>
            <p:nvPr/>
          </p:nvCxnSpPr>
          <p:spPr bwMode="auto">
            <a:xfrm flipH="1">
              <a:off x="2168524" y="4268787"/>
              <a:ext cx="2520951" cy="1592263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09" name="Group 154"/>
          <p:cNvGrpSpPr>
            <a:grpSpLocks/>
          </p:cNvGrpSpPr>
          <p:nvPr/>
        </p:nvGrpSpPr>
        <p:grpSpPr bwMode="auto">
          <a:xfrm>
            <a:off x="2362200" y="4273550"/>
            <a:ext cx="2703513" cy="1889125"/>
            <a:chOff x="2362200" y="4273550"/>
            <a:chExt cx="2703513" cy="1889125"/>
          </a:xfrm>
        </p:grpSpPr>
        <p:sp>
          <p:nvSpPr>
            <p:cNvPr id="16434" name="Rectangle 87"/>
            <p:cNvSpPr>
              <a:spLocks noChangeArrowheads="1"/>
            </p:cNvSpPr>
            <p:nvPr/>
          </p:nvSpPr>
          <p:spPr bwMode="auto">
            <a:xfrm>
              <a:off x="2362200" y="5861050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3300FF"/>
                  </a:solidFill>
                  <a:latin typeface="Trebuchet MS" pitchFamily="34" charset="0"/>
                </a:rPr>
                <a:t>10</a:t>
              </a:r>
            </a:p>
          </p:txBody>
        </p:sp>
        <p:cxnSp>
          <p:nvCxnSpPr>
            <p:cNvPr id="16435" name="Straight Arrow Connector 126"/>
            <p:cNvCxnSpPr>
              <a:cxnSpLocks noChangeShapeType="1"/>
              <a:stCxn id="16445" idx="2"/>
              <a:endCxn id="16434" idx="0"/>
            </p:cNvCxnSpPr>
            <p:nvPr/>
          </p:nvCxnSpPr>
          <p:spPr bwMode="auto">
            <a:xfrm flipH="1">
              <a:off x="2554288" y="4273550"/>
              <a:ext cx="2511425" cy="158750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10" name="Group 155"/>
          <p:cNvGrpSpPr>
            <a:grpSpLocks/>
          </p:cNvGrpSpPr>
          <p:nvPr/>
        </p:nvGrpSpPr>
        <p:grpSpPr bwMode="auto">
          <a:xfrm>
            <a:off x="1939925" y="4273550"/>
            <a:ext cx="1182688" cy="1889125"/>
            <a:chOff x="1939925" y="4273549"/>
            <a:chExt cx="1182687" cy="1889126"/>
          </a:xfrm>
        </p:grpSpPr>
        <p:sp>
          <p:nvSpPr>
            <p:cNvPr id="16432" name="Rectangle 10"/>
            <p:cNvSpPr>
              <a:spLocks noChangeArrowheads="1"/>
            </p:cNvSpPr>
            <p:nvPr/>
          </p:nvSpPr>
          <p:spPr bwMode="auto">
            <a:xfrm>
              <a:off x="2738437" y="5861050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Trebuchet MS" pitchFamily="34" charset="0"/>
                </a:rPr>
                <a:t>12</a:t>
              </a:r>
            </a:p>
          </p:txBody>
        </p:sp>
        <p:cxnSp>
          <p:nvCxnSpPr>
            <p:cNvPr id="16433" name="Straight Arrow Connector 128"/>
            <p:cNvCxnSpPr>
              <a:cxnSpLocks noChangeShapeType="1"/>
              <a:stCxn id="16456" idx="2"/>
              <a:endCxn id="16432" idx="0"/>
            </p:cNvCxnSpPr>
            <p:nvPr/>
          </p:nvCxnSpPr>
          <p:spPr bwMode="auto">
            <a:xfrm>
              <a:off x="1939925" y="4273549"/>
              <a:ext cx="990599" cy="1587501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11" name="Group 156"/>
          <p:cNvGrpSpPr>
            <a:grpSpLocks/>
          </p:cNvGrpSpPr>
          <p:nvPr/>
        </p:nvGrpSpPr>
        <p:grpSpPr bwMode="auto">
          <a:xfrm>
            <a:off x="2325688" y="4273550"/>
            <a:ext cx="1173162" cy="1893888"/>
            <a:chOff x="2325688" y="4273549"/>
            <a:chExt cx="1173162" cy="1893889"/>
          </a:xfrm>
        </p:grpSpPr>
        <p:sp>
          <p:nvSpPr>
            <p:cNvPr id="16430" name="Rectangle 11"/>
            <p:cNvSpPr>
              <a:spLocks noChangeArrowheads="1"/>
            </p:cNvSpPr>
            <p:nvPr/>
          </p:nvSpPr>
          <p:spPr bwMode="auto">
            <a:xfrm>
              <a:off x="3114675" y="5865813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rebuchet MS" pitchFamily="34" charset="0"/>
                </a:rPr>
                <a:t>14</a:t>
              </a:r>
            </a:p>
          </p:txBody>
        </p:sp>
        <p:cxnSp>
          <p:nvCxnSpPr>
            <p:cNvPr id="16431" name="Straight Arrow Connector 130"/>
            <p:cNvCxnSpPr>
              <a:cxnSpLocks noChangeShapeType="1"/>
              <a:stCxn id="16457" idx="2"/>
              <a:endCxn id="16430" idx="0"/>
            </p:cNvCxnSpPr>
            <p:nvPr/>
          </p:nvCxnSpPr>
          <p:spPr bwMode="auto">
            <a:xfrm>
              <a:off x="2325688" y="4273549"/>
              <a:ext cx="981075" cy="1592264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13" name="Group 157"/>
          <p:cNvGrpSpPr>
            <a:grpSpLocks/>
          </p:cNvGrpSpPr>
          <p:nvPr/>
        </p:nvGrpSpPr>
        <p:grpSpPr bwMode="auto">
          <a:xfrm>
            <a:off x="3495675" y="4273550"/>
            <a:ext cx="1951038" cy="1893888"/>
            <a:chOff x="3495675" y="4273550"/>
            <a:chExt cx="1951038" cy="1893888"/>
          </a:xfrm>
        </p:grpSpPr>
        <p:sp>
          <p:nvSpPr>
            <p:cNvPr id="16428" name="Rectangle 12"/>
            <p:cNvSpPr>
              <a:spLocks noChangeArrowheads="1"/>
            </p:cNvSpPr>
            <p:nvPr/>
          </p:nvSpPr>
          <p:spPr bwMode="auto">
            <a:xfrm>
              <a:off x="3495675" y="5865813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rebuchet MS" pitchFamily="34" charset="0"/>
                </a:rPr>
                <a:t>16</a:t>
              </a:r>
            </a:p>
          </p:txBody>
        </p:sp>
        <p:cxnSp>
          <p:nvCxnSpPr>
            <p:cNvPr id="16429" name="Straight Arrow Connector 132"/>
            <p:cNvCxnSpPr>
              <a:cxnSpLocks noChangeShapeType="1"/>
              <a:stCxn id="16446" idx="2"/>
              <a:endCxn id="16428" idx="0"/>
            </p:cNvCxnSpPr>
            <p:nvPr/>
          </p:nvCxnSpPr>
          <p:spPr bwMode="auto">
            <a:xfrm flipH="1">
              <a:off x="3687763" y="4273550"/>
              <a:ext cx="1758950" cy="1592263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14" name="Group 158"/>
          <p:cNvGrpSpPr>
            <a:grpSpLocks/>
          </p:cNvGrpSpPr>
          <p:nvPr/>
        </p:nvGrpSpPr>
        <p:grpSpPr bwMode="auto">
          <a:xfrm>
            <a:off x="2701925" y="4273550"/>
            <a:ext cx="1563688" cy="1893888"/>
            <a:chOff x="2701925" y="4273549"/>
            <a:chExt cx="1563687" cy="1893889"/>
          </a:xfrm>
        </p:grpSpPr>
        <p:sp>
          <p:nvSpPr>
            <p:cNvPr id="16426" name="Rectangle 13"/>
            <p:cNvSpPr>
              <a:spLocks noChangeArrowheads="1"/>
            </p:cNvSpPr>
            <p:nvPr/>
          </p:nvSpPr>
          <p:spPr bwMode="auto">
            <a:xfrm>
              <a:off x="3881437" y="5865813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Trebuchet MS" pitchFamily="34" charset="0"/>
                </a:rPr>
                <a:t>20</a:t>
              </a:r>
            </a:p>
          </p:txBody>
        </p:sp>
        <p:cxnSp>
          <p:nvCxnSpPr>
            <p:cNvPr id="16427" name="Straight Arrow Connector 134"/>
            <p:cNvCxnSpPr>
              <a:cxnSpLocks noChangeShapeType="1"/>
              <a:stCxn id="16458" idx="2"/>
              <a:endCxn id="16426" idx="0"/>
            </p:cNvCxnSpPr>
            <p:nvPr/>
          </p:nvCxnSpPr>
          <p:spPr bwMode="auto">
            <a:xfrm>
              <a:off x="2701925" y="4273549"/>
              <a:ext cx="1371599" cy="1592264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15" name="Group 159"/>
          <p:cNvGrpSpPr>
            <a:grpSpLocks/>
          </p:cNvGrpSpPr>
          <p:nvPr/>
        </p:nvGrpSpPr>
        <p:grpSpPr bwMode="auto">
          <a:xfrm>
            <a:off x="3078163" y="4278313"/>
            <a:ext cx="1571625" cy="1884362"/>
            <a:chOff x="3078163" y="4278312"/>
            <a:chExt cx="1571624" cy="1884363"/>
          </a:xfrm>
        </p:grpSpPr>
        <p:sp>
          <p:nvSpPr>
            <p:cNvPr id="16424" name="Rectangle 14"/>
            <p:cNvSpPr>
              <a:spLocks noChangeArrowheads="1"/>
            </p:cNvSpPr>
            <p:nvPr/>
          </p:nvSpPr>
          <p:spPr bwMode="auto">
            <a:xfrm>
              <a:off x="4265612" y="5861050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rebuchet MS" pitchFamily="34" charset="0"/>
                </a:rPr>
                <a:t>21</a:t>
              </a:r>
            </a:p>
          </p:txBody>
        </p:sp>
        <p:cxnSp>
          <p:nvCxnSpPr>
            <p:cNvPr id="16425" name="Straight Arrow Connector 136"/>
            <p:cNvCxnSpPr>
              <a:cxnSpLocks noChangeShapeType="1"/>
              <a:stCxn id="16459" idx="2"/>
              <a:endCxn id="16424" idx="0"/>
            </p:cNvCxnSpPr>
            <p:nvPr/>
          </p:nvCxnSpPr>
          <p:spPr bwMode="auto">
            <a:xfrm>
              <a:off x="3078163" y="4278312"/>
              <a:ext cx="1379536" cy="158273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16" name="Group 160"/>
          <p:cNvGrpSpPr>
            <a:grpSpLocks/>
          </p:cNvGrpSpPr>
          <p:nvPr/>
        </p:nvGrpSpPr>
        <p:grpSpPr bwMode="auto">
          <a:xfrm>
            <a:off x="4641850" y="4273550"/>
            <a:ext cx="1190625" cy="1893888"/>
            <a:chOff x="4641850" y="4273550"/>
            <a:chExt cx="1190625" cy="1893888"/>
          </a:xfrm>
        </p:grpSpPr>
        <p:sp>
          <p:nvSpPr>
            <p:cNvPr id="16422" name="Rectangle 15"/>
            <p:cNvSpPr>
              <a:spLocks noChangeArrowheads="1"/>
            </p:cNvSpPr>
            <p:nvPr/>
          </p:nvSpPr>
          <p:spPr bwMode="auto">
            <a:xfrm>
              <a:off x="4641850" y="5865813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rebuchet MS" pitchFamily="34" charset="0"/>
                </a:rPr>
                <a:t>23</a:t>
              </a:r>
            </a:p>
          </p:txBody>
        </p:sp>
        <p:cxnSp>
          <p:nvCxnSpPr>
            <p:cNvPr id="16423" name="Straight Arrow Connector 138"/>
            <p:cNvCxnSpPr>
              <a:cxnSpLocks noChangeShapeType="1"/>
              <a:stCxn id="16447" idx="2"/>
              <a:endCxn id="16422" idx="0"/>
            </p:cNvCxnSpPr>
            <p:nvPr/>
          </p:nvCxnSpPr>
          <p:spPr bwMode="auto">
            <a:xfrm flipH="1">
              <a:off x="4833938" y="4273550"/>
              <a:ext cx="998537" cy="1592263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17" name="Group 161"/>
          <p:cNvGrpSpPr>
            <a:grpSpLocks/>
          </p:cNvGrpSpPr>
          <p:nvPr/>
        </p:nvGrpSpPr>
        <p:grpSpPr bwMode="auto">
          <a:xfrm>
            <a:off x="3459163" y="4278313"/>
            <a:ext cx="1947862" cy="1889125"/>
            <a:chOff x="3459163" y="4278312"/>
            <a:chExt cx="1947862" cy="1889126"/>
          </a:xfrm>
        </p:grpSpPr>
        <p:sp>
          <p:nvSpPr>
            <p:cNvPr id="16420" name="Rectangle 16"/>
            <p:cNvSpPr>
              <a:spLocks noChangeArrowheads="1"/>
            </p:cNvSpPr>
            <p:nvPr/>
          </p:nvSpPr>
          <p:spPr bwMode="auto">
            <a:xfrm>
              <a:off x="5022850" y="5865813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rebuchet MS" pitchFamily="34" charset="0"/>
                </a:rPr>
                <a:t>24</a:t>
              </a:r>
            </a:p>
          </p:txBody>
        </p:sp>
        <p:cxnSp>
          <p:nvCxnSpPr>
            <p:cNvPr id="16421" name="Straight Arrow Connector 140"/>
            <p:cNvCxnSpPr>
              <a:cxnSpLocks noChangeShapeType="1"/>
              <a:stCxn id="16460" idx="2"/>
              <a:endCxn id="16420" idx="0"/>
            </p:cNvCxnSpPr>
            <p:nvPr/>
          </p:nvCxnSpPr>
          <p:spPr bwMode="auto">
            <a:xfrm>
              <a:off x="3459163" y="4278312"/>
              <a:ext cx="1755775" cy="1587501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18" name="Group 162"/>
          <p:cNvGrpSpPr>
            <a:grpSpLocks/>
          </p:cNvGrpSpPr>
          <p:nvPr/>
        </p:nvGrpSpPr>
        <p:grpSpPr bwMode="auto">
          <a:xfrm>
            <a:off x="5408613" y="4273550"/>
            <a:ext cx="800100" cy="1893888"/>
            <a:chOff x="5408612" y="4273550"/>
            <a:chExt cx="800101" cy="1893888"/>
          </a:xfrm>
        </p:grpSpPr>
        <p:sp>
          <p:nvSpPr>
            <p:cNvPr id="16418" name="Rectangle 17"/>
            <p:cNvSpPr>
              <a:spLocks noChangeArrowheads="1"/>
            </p:cNvSpPr>
            <p:nvPr/>
          </p:nvSpPr>
          <p:spPr bwMode="auto">
            <a:xfrm>
              <a:off x="5408612" y="5865813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rebuchet MS" pitchFamily="34" charset="0"/>
                </a:rPr>
                <a:t>28</a:t>
              </a:r>
            </a:p>
          </p:txBody>
        </p:sp>
        <p:cxnSp>
          <p:nvCxnSpPr>
            <p:cNvPr id="16419" name="Straight Arrow Connector 142"/>
            <p:cNvCxnSpPr>
              <a:cxnSpLocks noChangeShapeType="1"/>
              <a:stCxn id="16448" idx="2"/>
              <a:endCxn id="16418" idx="0"/>
            </p:cNvCxnSpPr>
            <p:nvPr/>
          </p:nvCxnSpPr>
          <p:spPr bwMode="auto">
            <a:xfrm flipH="1">
              <a:off x="5600699" y="4273550"/>
              <a:ext cx="608014" cy="1592263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19" name="Group 163"/>
          <p:cNvGrpSpPr>
            <a:grpSpLocks/>
          </p:cNvGrpSpPr>
          <p:nvPr/>
        </p:nvGrpSpPr>
        <p:grpSpPr bwMode="auto">
          <a:xfrm>
            <a:off x="3844925" y="4278313"/>
            <a:ext cx="2324100" cy="1889125"/>
            <a:chOff x="3844925" y="4278312"/>
            <a:chExt cx="2324100" cy="1889126"/>
          </a:xfrm>
        </p:grpSpPr>
        <p:sp>
          <p:nvSpPr>
            <p:cNvPr id="16416" name="Rectangle 18"/>
            <p:cNvSpPr>
              <a:spLocks noChangeArrowheads="1"/>
            </p:cNvSpPr>
            <p:nvPr/>
          </p:nvSpPr>
          <p:spPr bwMode="auto">
            <a:xfrm>
              <a:off x="5784850" y="5865813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rebuchet MS" pitchFamily="34" charset="0"/>
                </a:rPr>
                <a:t>30</a:t>
              </a:r>
            </a:p>
          </p:txBody>
        </p:sp>
        <p:cxnSp>
          <p:nvCxnSpPr>
            <p:cNvPr id="16417" name="Straight Arrow Connector 144"/>
            <p:cNvCxnSpPr>
              <a:cxnSpLocks noChangeShapeType="1"/>
              <a:stCxn id="16461" idx="2"/>
              <a:endCxn id="16416" idx="0"/>
            </p:cNvCxnSpPr>
            <p:nvPr/>
          </p:nvCxnSpPr>
          <p:spPr bwMode="auto">
            <a:xfrm>
              <a:off x="3844925" y="4278312"/>
              <a:ext cx="2132013" cy="1587501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20" name="Group 164"/>
          <p:cNvGrpSpPr>
            <a:grpSpLocks/>
          </p:cNvGrpSpPr>
          <p:nvPr/>
        </p:nvGrpSpPr>
        <p:grpSpPr bwMode="auto">
          <a:xfrm>
            <a:off x="6161088" y="4278313"/>
            <a:ext cx="423862" cy="1893887"/>
            <a:chOff x="6161087" y="4278312"/>
            <a:chExt cx="423863" cy="1893888"/>
          </a:xfrm>
        </p:grpSpPr>
        <p:sp>
          <p:nvSpPr>
            <p:cNvPr id="16414" name="Rectangle 19"/>
            <p:cNvSpPr>
              <a:spLocks noChangeArrowheads="1"/>
            </p:cNvSpPr>
            <p:nvPr/>
          </p:nvSpPr>
          <p:spPr bwMode="auto">
            <a:xfrm>
              <a:off x="6161087" y="5870575"/>
              <a:ext cx="384176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3300FF"/>
                  </a:solidFill>
                  <a:latin typeface="Trebuchet MS" pitchFamily="34" charset="0"/>
                </a:rPr>
                <a:t>33</a:t>
              </a:r>
            </a:p>
          </p:txBody>
        </p:sp>
        <p:cxnSp>
          <p:nvCxnSpPr>
            <p:cNvPr id="16415" name="Straight Arrow Connector 146"/>
            <p:cNvCxnSpPr>
              <a:cxnSpLocks noChangeShapeType="1"/>
              <a:stCxn id="16449" idx="2"/>
              <a:endCxn id="16414" idx="0"/>
            </p:cNvCxnSpPr>
            <p:nvPr/>
          </p:nvCxnSpPr>
          <p:spPr bwMode="auto">
            <a:xfrm flipH="1">
              <a:off x="6353174" y="4278312"/>
              <a:ext cx="231776" cy="1592263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21" name="Group 165"/>
          <p:cNvGrpSpPr>
            <a:grpSpLocks/>
          </p:cNvGrpSpPr>
          <p:nvPr/>
        </p:nvGrpSpPr>
        <p:grpSpPr bwMode="auto">
          <a:xfrm>
            <a:off x="6542088" y="4278313"/>
            <a:ext cx="423862" cy="1893887"/>
            <a:chOff x="6542087" y="4278312"/>
            <a:chExt cx="423863" cy="1893888"/>
          </a:xfrm>
        </p:grpSpPr>
        <p:sp>
          <p:nvSpPr>
            <p:cNvPr id="16412" name="Rectangle 20"/>
            <p:cNvSpPr>
              <a:spLocks noChangeArrowheads="1"/>
            </p:cNvSpPr>
            <p:nvPr/>
          </p:nvSpPr>
          <p:spPr bwMode="auto">
            <a:xfrm>
              <a:off x="6542087" y="5870575"/>
              <a:ext cx="384176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3300FF"/>
                  </a:solidFill>
                  <a:latin typeface="Trebuchet MS" pitchFamily="34" charset="0"/>
                </a:rPr>
                <a:t>38</a:t>
              </a:r>
            </a:p>
          </p:txBody>
        </p:sp>
        <p:cxnSp>
          <p:nvCxnSpPr>
            <p:cNvPr id="16413" name="Straight Arrow Connector 148"/>
            <p:cNvCxnSpPr>
              <a:cxnSpLocks noChangeShapeType="1"/>
              <a:stCxn id="16450" idx="2"/>
              <a:endCxn id="16412" idx="0"/>
            </p:cNvCxnSpPr>
            <p:nvPr/>
          </p:nvCxnSpPr>
          <p:spPr bwMode="auto">
            <a:xfrm flipH="1">
              <a:off x="6734174" y="4278312"/>
              <a:ext cx="231776" cy="1592263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822" name="Group 166"/>
          <p:cNvGrpSpPr>
            <a:grpSpLocks/>
          </p:cNvGrpSpPr>
          <p:nvPr/>
        </p:nvGrpSpPr>
        <p:grpSpPr bwMode="auto">
          <a:xfrm>
            <a:off x="6927850" y="4278313"/>
            <a:ext cx="423863" cy="1893887"/>
            <a:chOff x="6927850" y="4278312"/>
            <a:chExt cx="423863" cy="1893888"/>
          </a:xfrm>
        </p:grpSpPr>
        <p:sp>
          <p:nvSpPr>
            <p:cNvPr id="16410" name="Rectangle 21"/>
            <p:cNvSpPr>
              <a:spLocks noChangeArrowheads="1"/>
            </p:cNvSpPr>
            <p:nvPr/>
          </p:nvSpPr>
          <p:spPr bwMode="auto">
            <a:xfrm>
              <a:off x="6927850" y="5870575"/>
              <a:ext cx="384175" cy="30162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3300FF"/>
                  </a:solidFill>
                  <a:latin typeface="Trebuchet MS" pitchFamily="34" charset="0"/>
                </a:rPr>
                <a:t>55</a:t>
              </a:r>
            </a:p>
          </p:txBody>
        </p:sp>
        <p:cxnSp>
          <p:nvCxnSpPr>
            <p:cNvPr id="16411" name="Straight Arrow Connector 150"/>
            <p:cNvCxnSpPr>
              <a:cxnSpLocks noChangeShapeType="1"/>
              <a:stCxn id="16451" idx="2"/>
              <a:endCxn id="16410" idx="0"/>
            </p:cNvCxnSpPr>
            <p:nvPr/>
          </p:nvCxnSpPr>
          <p:spPr bwMode="auto">
            <a:xfrm flipH="1">
              <a:off x="7119938" y="4278312"/>
              <a:ext cx="231775" cy="1592263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18" name="Title 1"/>
          <p:cNvSpPr txBox="1">
            <a:spLocks/>
          </p:cNvSpPr>
          <p:nvPr/>
        </p:nvSpPr>
        <p:spPr>
          <a:xfrm>
            <a:off x="457200" y="178025"/>
            <a:ext cx="8229600" cy="469339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Merge Sort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1" grpId="0"/>
      <p:bldP spid="11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820"/>
            <a:ext cx="8229600" cy="4412267"/>
          </a:xfrm>
        </p:spPr>
        <p:txBody>
          <a:bodyPr/>
          <a:lstStyle/>
          <a:p>
            <a:r>
              <a:rPr lang="en-US" sz="2800" dirty="0" smtClean="0"/>
              <a:t>Try-throw-catch</a:t>
            </a:r>
          </a:p>
          <a:p>
            <a:pPr lvl="1"/>
            <a:r>
              <a:rPr lang="en-US" sz="2400" b="1" dirty="0"/>
              <a:t>Try block</a:t>
            </a:r>
            <a:r>
              <a:rPr lang="en-US" sz="2400" dirty="0" smtClean="0"/>
              <a:t>: detects exceptions</a:t>
            </a:r>
          </a:p>
          <a:p>
            <a:pPr lvl="1"/>
            <a:r>
              <a:rPr lang="en-US" sz="2400" b="1" dirty="0" smtClean="0"/>
              <a:t>Throw an exception</a:t>
            </a:r>
            <a:r>
              <a:rPr lang="en-US" sz="2400" dirty="0" smtClean="0"/>
              <a:t>: report a problem and asks for some code to handle it properly</a:t>
            </a:r>
          </a:p>
          <a:p>
            <a:pPr lvl="1"/>
            <a:r>
              <a:rPr lang="en-US" sz="2400" b="1" dirty="0" smtClean="0"/>
              <a:t>Catch block: catches an exception</a:t>
            </a:r>
            <a:r>
              <a:rPr lang="en-US" sz="2400" dirty="0" smtClean="0"/>
              <a:t>, a piece of code dedicated to handle one or more specific types of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D4E0-7430-A548-B363-6D8368E78A9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Text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 a file connects it to a stream</a:t>
            </a:r>
          </a:p>
          <a:p>
            <a:r>
              <a:rPr lang="en-US" dirty="0" smtClean="0"/>
              <a:t>The class </a:t>
            </a:r>
            <a:r>
              <a:rPr lang="en-US" dirty="0" err="1" smtClean="0"/>
              <a:t>PrintWriter</a:t>
            </a:r>
            <a:r>
              <a:rPr lang="en-US" dirty="0" smtClean="0"/>
              <a:t> in the package </a:t>
            </a:r>
            <a:r>
              <a:rPr lang="en-US" dirty="0" err="1" smtClean="0"/>
              <a:t>java.io</a:t>
            </a:r>
            <a:r>
              <a:rPr lang="en-US" dirty="0" smtClean="0"/>
              <a:t> is for writing to a text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89" y="3599187"/>
            <a:ext cx="6951637" cy="27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Text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we connect the file to the stream, we can write data to it</a:t>
            </a:r>
          </a:p>
          <a:p>
            <a:pPr lvl="1"/>
            <a:r>
              <a:rPr lang="en-US" dirty="0" err="1" smtClean="0"/>
              <a:t>outputStream.println</a:t>
            </a:r>
            <a:r>
              <a:rPr lang="en-US" dirty="0" smtClean="0"/>
              <a:t>(“This is line 1.”);</a:t>
            </a:r>
          </a:p>
          <a:p>
            <a:pPr lvl="1"/>
            <a:r>
              <a:rPr lang="en-US" dirty="0" err="1" smtClean="0"/>
              <a:t>outputStream.println</a:t>
            </a:r>
            <a:r>
              <a:rPr lang="en-US" dirty="0" smtClean="0"/>
              <a:t>(“Here is line 2.”);</a:t>
            </a:r>
          </a:p>
          <a:p>
            <a:r>
              <a:rPr lang="en-US" dirty="0" smtClean="0"/>
              <a:t>Closing a file disconnects it from a stream</a:t>
            </a:r>
          </a:p>
          <a:p>
            <a:pPr lvl="1"/>
            <a:r>
              <a:rPr lang="en-US" dirty="0" err="1" smtClean="0"/>
              <a:t>outputStream.close</a:t>
            </a:r>
            <a:r>
              <a:rPr lang="en-US" dirty="0" smtClean="0"/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2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From a Text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Scanner to open a text file for input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 smtClean="0"/>
              <a:t>E.g.: Scanner </a:t>
            </a:r>
            <a:r>
              <a:rPr lang="en-US" sz="2000" dirty="0" err="1" smtClean="0"/>
              <a:t>inputStream</a:t>
            </a:r>
            <a:r>
              <a:rPr lang="en-US" sz="2000" dirty="0" smtClean="0"/>
              <a:t> = new Scanner(new File(“</a:t>
            </a:r>
            <a:r>
              <a:rPr lang="en-US" sz="2000" dirty="0" err="1" smtClean="0"/>
              <a:t>out.txt</a:t>
            </a:r>
            <a:r>
              <a:rPr lang="en-US" sz="2000" dirty="0" smtClean="0"/>
              <a:t>”));</a:t>
            </a:r>
            <a:endParaRPr lang="en-US" sz="2000" dirty="0"/>
          </a:p>
          <a:p>
            <a:r>
              <a:rPr lang="en-US" dirty="0" smtClean="0"/>
              <a:t>Use the methods of Scanner to read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04" y="2356525"/>
            <a:ext cx="7693328" cy="480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81" y="4175242"/>
            <a:ext cx="6544969" cy="177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5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Thank you !!!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0460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Variables of a Primitive </a:t>
            </a:r>
            <a:r>
              <a:rPr lang="en-US" dirty="0"/>
              <a:t>T</a:t>
            </a:r>
            <a:r>
              <a:rPr lang="en-US" dirty="0" smtClean="0">
                <a:ea typeface="+mj-ea"/>
              </a:rPr>
              <a:t>ype</a:t>
            </a:r>
            <a:endParaRPr lang="en-US" dirty="0">
              <a:ea typeface="+mj-ea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value is stored in the location assigned to a variable of a primitive type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06160"/>
            <a:ext cx="8229600" cy="3910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24"/>
              </a:spcBef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b="0" i="0" kern="1200">
                <a:solidFill>
                  <a:srgbClr val="0000FF"/>
                </a:solidFill>
                <a:latin typeface="Arial Unicode MS"/>
                <a:ea typeface="+mn-ea"/>
                <a:cs typeface="Arial Unicode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Unicode MS"/>
                <a:ea typeface="+mn-ea"/>
                <a:cs typeface="Arial Unicode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Wingdings" charset="2"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800100" lvl="2" indent="0">
              <a:buFont typeface="Arial"/>
              <a:buNone/>
            </a:pPr>
            <a:r>
              <a:rPr lang="en-US" dirty="0" err="1" smtClean="0"/>
              <a:t>int</a:t>
            </a:r>
            <a:r>
              <a:rPr lang="en-US" dirty="0" smtClean="0"/>
              <a:t> sum;</a:t>
            </a:r>
          </a:p>
          <a:p>
            <a:pPr marL="800100" lvl="2" indent="0">
              <a:buFont typeface="Arial"/>
              <a:buNone/>
            </a:pPr>
            <a:endParaRPr lang="en-US" dirty="0" smtClean="0"/>
          </a:p>
          <a:p>
            <a:pPr marL="800100" lvl="2" indent="0">
              <a:buFont typeface="Arial"/>
              <a:buNone/>
            </a:pPr>
            <a:r>
              <a:rPr lang="en-US" dirty="0" smtClean="0"/>
              <a:t>sum = 4;</a:t>
            </a:r>
          </a:p>
          <a:p>
            <a:pPr marL="400050" lvl="1" indent="0">
              <a:buFont typeface="Wingdings" charset="2"/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400050" lvl="1" indent="0">
              <a:buFont typeface="Wingdings" charset="2"/>
              <a:buNone/>
            </a:pP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0000FF"/>
                </a:solidFill>
              </a:rPr>
              <a:t>sum = sum + 1;</a:t>
            </a:r>
          </a:p>
          <a:p>
            <a:pPr marL="400050" lvl="1" indent="0">
              <a:buFont typeface="Wingdings" charset="2"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20674"/>
              </p:ext>
            </p:extLst>
          </p:nvPr>
        </p:nvGraphicFramePr>
        <p:xfrm>
          <a:off x="6078672" y="3168096"/>
          <a:ext cx="2011363" cy="2006600"/>
        </p:xfrm>
        <a:graphic>
          <a:graphicData uri="http://schemas.openxmlformats.org/drawingml/2006/table">
            <a:tbl>
              <a:tblPr/>
              <a:tblGrid>
                <a:gridCol w="250825"/>
                <a:gridCol w="252413"/>
                <a:gridCol w="250825"/>
                <a:gridCol w="252412"/>
                <a:gridCol w="250825"/>
                <a:gridCol w="250825"/>
                <a:gridCol w="252413"/>
                <a:gridCol w="250825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B5E9F4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01116" y="5330932"/>
            <a:ext cx="1164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31140" y="5118090"/>
            <a:ext cx="676656" cy="26517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99353" y="2781804"/>
            <a:ext cx="142646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00000000</a:t>
            </a:r>
          </a:p>
          <a:p>
            <a:pPr algn="ctr"/>
            <a:r>
              <a:rPr lang="en-US" sz="2000" dirty="0" smtClean="0"/>
              <a:t>00000000</a:t>
            </a:r>
          </a:p>
          <a:p>
            <a:pPr algn="ctr"/>
            <a:r>
              <a:rPr lang="en-US" sz="2000" dirty="0" smtClean="0"/>
              <a:t>00000000</a:t>
            </a:r>
          </a:p>
          <a:p>
            <a:pPr algn="ctr"/>
            <a:r>
              <a:rPr lang="en-US" sz="2000" dirty="0" smtClean="0"/>
              <a:t>00000100</a:t>
            </a:r>
            <a:endParaRPr lang="en-US" sz="2000" dirty="0"/>
          </a:p>
        </p:txBody>
      </p:sp>
      <p:cxnSp>
        <p:nvCxnSpPr>
          <p:cNvPr id="12" name="Straight Arrow Connector 11"/>
          <p:cNvCxnSpPr>
            <a:stCxn id="14" idx="3"/>
          </p:cNvCxnSpPr>
          <p:nvPr/>
        </p:nvCxnSpPr>
        <p:spPr>
          <a:xfrm flipV="1">
            <a:off x="5525817" y="3824908"/>
            <a:ext cx="975911" cy="1741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1" idx="3"/>
          </p:cNvCxnSpPr>
          <p:nvPr/>
        </p:nvCxnSpPr>
        <p:spPr>
          <a:xfrm flipH="1" flipV="1">
            <a:off x="5525817" y="3443524"/>
            <a:ext cx="1001268" cy="334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9353" y="4904795"/>
            <a:ext cx="142646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00000000</a:t>
            </a:r>
          </a:p>
          <a:p>
            <a:pPr algn="ctr"/>
            <a:r>
              <a:rPr lang="en-US" sz="2000" dirty="0" smtClean="0"/>
              <a:t>00000000</a:t>
            </a:r>
          </a:p>
          <a:p>
            <a:pPr algn="ctr"/>
            <a:r>
              <a:rPr lang="en-US" sz="2000" dirty="0" smtClean="0"/>
              <a:t>00000000</a:t>
            </a:r>
          </a:p>
          <a:p>
            <a:pPr algn="ctr"/>
            <a:r>
              <a:rPr lang="en-US" sz="2000" dirty="0" smtClean="0"/>
              <a:t>00000101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endCxn id="14" idx="0"/>
          </p:cNvCxnSpPr>
          <p:nvPr/>
        </p:nvCxnSpPr>
        <p:spPr>
          <a:xfrm>
            <a:off x="4805727" y="4105243"/>
            <a:ext cx="6858" cy="799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0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of Class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	Student </a:t>
            </a:r>
            <a:r>
              <a:rPr lang="en-US" sz="2000" dirty="0" err="1">
                <a:solidFill>
                  <a:srgbClr val="0000FF"/>
                </a:solidFill>
              </a:rPr>
              <a:t>anna</a:t>
            </a:r>
            <a:r>
              <a:rPr lang="en-US" sz="2000" dirty="0">
                <a:solidFill>
                  <a:srgbClr val="0000FF"/>
                </a:solidFill>
              </a:rPr>
              <a:t> = new Student();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anna.PID</a:t>
            </a:r>
            <a:r>
              <a:rPr lang="en-US" sz="2000" dirty="0">
                <a:solidFill>
                  <a:srgbClr val="0000FF"/>
                </a:solidFill>
              </a:rPr>
              <a:t> = 1234;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anna.year</a:t>
            </a:r>
            <a:r>
              <a:rPr lang="en-US" sz="2000" dirty="0">
                <a:solidFill>
                  <a:srgbClr val="0000FF"/>
                </a:solidFill>
              </a:rPr>
              <a:t> = 3</a:t>
            </a:r>
            <a:r>
              <a:rPr lang="en-US" sz="2000" dirty="0" smtClean="0">
                <a:solidFill>
                  <a:srgbClr val="0000FF"/>
                </a:solidFill>
              </a:rPr>
              <a:t>;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Student </a:t>
            </a:r>
            <a:r>
              <a:rPr lang="en-US" sz="2000" dirty="0" err="1" smtClean="0">
                <a:solidFill>
                  <a:srgbClr val="0000FF"/>
                </a:solidFill>
              </a:rPr>
              <a:t>aCopy</a:t>
            </a:r>
            <a:r>
              <a:rPr lang="en-US" sz="2000" dirty="0" smtClean="0">
                <a:solidFill>
                  <a:srgbClr val="0000FF"/>
                </a:solidFill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anna</a:t>
            </a:r>
            <a:r>
              <a:rPr lang="en-US" sz="2000" dirty="0" smtClean="0">
                <a:solidFill>
                  <a:srgbClr val="0000FF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US" sz="2000" dirty="0" err="1" smtClean="0">
                <a:solidFill>
                  <a:srgbClr val="0000FF"/>
                </a:solidFill>
              </a:rPr>
              <a:t>aCopy.year</a:t>
            </a:r>
            <a:r>
              <a:rPr lang="en-US" sz="2000" dirty="0" smtClean="0">
                <a:solidFill>
                  <a:srgbClr val="0000FF"/>
                </a:solidFill>
              </a:rPr>
              <a:t> = 4;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sz="2000" dirty="0" err="1">
                <a:solidFill>
                  <a:srgbClr val="0000FF"/>
                </a:solidFill>
              </a:rPr>
              <a:t>System.out.println</a:t>
            </a:r>
            <a:r>
              <a:rPr lang="en-US" sz="2000" dirty="0">
                <a:solidFill>
                  <a:srgbClr val="0000FF"/>
                </a:solidFill>
              </a:rPr>
              <a:t>( </a:t>
            </a:r>
            <a:r>
              <a:rPr lang="en-US" sz="2000" dirty="0" err="1">
                <a:solidFill>
                  <a:srgbClr val="0000FF"/>
                </a:solidFill>
              </a:rPr>
              <a:t>anna.year</a:t>
            </a:r>
            <a:r>
              <a:rPr lang="en-US" sz="2000" dirty="0">
                <a:solidFill>
                  <a:srgbClr val="0000FF"/>
                </a:solidFill>
              </a:rPr>
              <a:t> );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920566"/>
              </p:ext>
            </p:extLst>
          </p:nvPr>
        </p:nvGraphicFramePr>
        <p:xfrm>
          <a:off x="5857243" y="1876298"/>
          <a:ext cx="2011363" cy="2006600"/>
        </p:xfrm>
        <a:graphic>
          <a:graphicData uri="http://schemas.openxmlformats.org/drawingml/2006/table">
            <a:tbl>
              <a:tblPr/>
              <a:tblGrid>
                <a:gridCol w="250825"/>
                <a:gridCol w="252413"/>
                <a:gridCol w="250825"/>
                <a:gridCol w="252412"/>
                <a:gridCol w="250825"/>
                <a:gridCol w="250825"/>
                <a:gridCol w="252413"/>
                <a:gridCol w="250825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B5E9F4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61307" marR="61307" marT="30657" marB="30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11659" y="3903071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497323" y="2482596"/>
            <a:ext cx="457200" cy="740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954523" y="2482596"/>
            <a:ext cx="73152" cy="1225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70260" y="2054068"/>
            <a:ext cx="1686983" cy="1169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09673" y="3590699"/>
            <a:ext cx="2527119" cy="117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0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Arrays of Objects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Smiley[] </a:t>
            </a:r>
            <a:r>
              <a:rPr lang="en-US" sz="1800" dirty="0" err="1" smtClean="0">
                <a:latin typeface="Consolas" pitchFamily="49" charset="0"/>
              </a:rPr>
              <a:t>smilies</a:t>
            </a:r>
            <a:r>
              <a:rPr lang="en-US" sz="1800" dirty="0" smtClean="0">
                <a:latin typeface="Consolas" pitchFamily="49" charset="0"/>
              </a:rPr>
              <a:t> = </a:t>
            </a:r>
            <a:r>
              <a:rPr lang="en-US" sz="1800" dirty="0" smtClean="0">
                <a:solidFill>
                  <a:srgbClr val="941EDF"/>
                </a:solidFill>
                <a:latin typeface="Consolas" pitchFamily="49" charset="0"/>
              </a:rPr>
              <a:t>new</a:t>
            </a:r>
            <a:r>
              <a:rPr lang="en-US" sz="1800" dirty="0" smtClean="0">
                <a:latin typeface="Consolas" pitchFamily="49" charset="0"/>
              </a:rPr>
              <a:t> Smiley[3];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solidFill>
                  <a:srgbClr val="941EDF"/>
                </a:solidFill>
                <a:latin typeface="Consolas" pitchFamily="49" charset="0"/>
              </a:rPr>
              <a:t>for</a:t>
            </a:r>
            <a:r>
              <a:rPr lang="en-US" sz="1800" dirty="0" smtClean="0">
                <a:latin typeface="Consolas" pitchFamily="49" charset="0"/>
              </a:rPr>
              <a:t> (</a:t>
            </a:r>
            <a:r>
              <a:rPr lang="en-US" sz="1800" dirty="0" err="1" smtClean="0">
                <a:solidFill>
                  <a:srgbClr val="941EDF"/>
                </a:solidFill>
                <a:latin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</a:rPr>
              <a:t>i</a:t>
            </a:r>
            <a:r>
              <a:rPr lang="en-US" sz="1800" dirty="0" smtClean="0">
                <a:latin typeface="Consolas" pitchFamily="49" charset="0"/>
              </a:rPr>
              <a:t> = 0; </a:t>
            </a:r>
            <a:r>
              <a:rPr lang="en-US" sz="1800" dirty="0" err="1" smtClean="0">
                <a:latin typeface="Consolas" pitchFamily="49" charset="0"/>
              </a:rPr>
              <a:t>i</a:t>
            </a:r>
            <a:r>
              <a:rPr lang="en-US" sz="1800" dirty="0" smtClean="0">
                <a:latin typeface="Consolas" pitchFamily="49" charset="0"/>
              </a:rPr>
              <a:t> &lt; </a:t>
            </a:r>
            <a:r>
              <a:rPr lang="en-US" sz="1800" dirty="0" err="1" smtClean="0">
                <a:latin typeface="Consolas" pitchFamily="49" charset="0"/>
              </a:rPr>
              <a:t>smilies.length</a:t>
            </a:r>
            <a:r>
              <a:rPr lang="en-US" sz="1800" dirty="0" smtClean="0">
                <a:latin typeface="Consolas" pitchFamily="49" charset="0"/>
              </a:rPr>
              <a:t>; </a:t>
            </a:r>
            <a:r>
              <a:rPr lang="en-US" sz="1800" dirty="0" err="1" smtClean="0">
                <a:latin typeface="Consolas" pitchFamily="49" charset="0"/>
              </a:rPr>
              <a:t>i</a:t>
            </a:r>
            <a:r>
              <a:rPr lang="en-US" sz="1800" dirty="0" smtClean="0">
                <a:latin typeface="Consolas" pitchFamily="49" charset="0"/>
              </a:rPr>
              <a:t>++)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{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    </a:t>
            </a:r>
            <a:r>
              <a:rPr lang="en-US" sz="1800" dirty="0" err="1" smtClean="0">
                <a:latin typeface="Consolas" pitchFamily="49" charset="0"/>
              </a:rPr>
              <a:t>smilies</a:t>
            </a:r>
            <a:r>
              <a:rPr lang="en-US" sz="1800" dirty="0" smtClean="0">
                <a:latin typeface="Consolas" pitchFamily="49" charset="0"/>
              </a:rPr>
              <a:t>[</a:t>
            </a:r>
            <a:r>
              <a:rPr lang="en-US" sz="1800" dirty="0" err="1" smtClean="0">
                <a:latin typeface="Consolas" pitchFamily="49" charset="0"/>
              </a:rPr>
              <a:t>i</a:t>
            </a:r>
            <a:r>
              <a:rPr lang="en-US" sz="1800" dirty="0" smtClean="0">
                <a:latin typeface="Consolas" pitchFamily="49" charset="0"/>
              </a:rPr>
              <a:t>] = </a:t>
            </a:r>
            <a:r>
              <a:rPr lang="en-US" sz="1800" dirty="0" smtClean="0">
                <a:solidFill>
                  <a:srgbClr val="941EDF"/>
                </a:solidFill>
                <a:latin typeface="Consolas" pitchFamily="49" charset="0"/>
              </a:rPr>
              <a:t>new</a:t>
            </a:r>
            <a:r>
              <a:rPr lang="en-US" sz="1800" dirty="0" smtClean="0">
                <a:latin typeface="Consolas" pitchFamily="49" charset="0"/>
              </a:rPr>
              <a:t> Smiley();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}</a:t>
            </a:r>
          </a:p>
          <a:p>
            <a:pPr>
              <a:buFont typeface="Wingdings 2" pitchFamily="18" charset="2"/>
              <a:buNone/>
            </a:pPr>
            <a:endParaRPr lang="en-US" sz="1800" dirty="0">
              <a:latin typeface="Consolas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800" dirty="0" err="1" smtClean="0">
                <a:latin typeface="Consolas" pitchFamily="49" charset="0"/>
              </a:rPr>
              <a:t>smilies</a:t>
            </a:r>
            <a:r>
              <a:rPr lang="en-US" sz="1800" dirty="0" smtClean="0">
                <a:latin typeface="Consolas" pitchFamily="49" charset="0"/>
              </a:rPr>
              <a:t>[0].</a:t>
            </a:r>
            <a:r>
              <a:rPr lang="en-US" sz="1800" dirty="0" err="1" smtClean="0">
                <a:latin typeface="Consolas" pitchFamily="49" charset="0"/>
              </a:rPr>
              <a:t>bSmile</a:t>
            </a:r>
            <a:r>
              <a:rPr lang="en-US" sz="1800" dirty="0">
                <a:latin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</a:rPr>
              <a:t>= true;</a:t>
            </a:r>
          </a:p>
          <a:p>
            <a:pPr>
              <a:buFont typeface="Wingdings 2" pitchFamily="18" charset="2"/>
              <a:buNone/>
            </a:pPr>
            <a:r>
              <a:rPr lang="en-US" sz="1800" dirty="0" smtClean="0">
                <a:latin typeface="Consolas" pitchFamily="49" charset="0"/>
              </a:rPr>
              <a:t>……</a:t>
            </a:r>
          </a:p>
        </p:txBody>
      </p:sp>
      <p:graphicFrame>
        <p:nvGraphicFramePr>
          <p:cNvPr id="5" name="Group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57479027"/>
              </p:ext>
            </p:extLst>
          </p:nvPr>
        </p:nvGraphicFramePr>
        <p:xfrm>
          <a:off x="4440035" y="2829602"/>
          <a:ext cx="3619500" cy="711200"/>
        </p:xfrm>
        <a:graphic>
          <a:graphicData uri="http://schemas.openxmlformats.org/drawingml/2006/table">
            <a:tbl>
              <a:tblPr/>
              <a:tblGrid>
                <a:gridCol w="1206500"/>
                <a:gridCol w="1206500"/>
                <a:gridCol w="12065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1045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2584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2836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53664155"/>
              </p:ext>
            </p:extLst>
          </p:nvPr>
        </p:nvGraphicFramePr>
        <p:xfrm>
          <a:off x="4440035" y="2829602"/>
          <a:ext cx="3619500" cy="711200"/>
        </p:xfrm>
        <a:graphic>
          <a:graphicData uri="http://schemas.openxmlformats.org/drawingml/2006/table">
            <a:tbl>
              <a:tblPr/>
              <a:tblGrid>
                <a:gridCol w="1206500"/>
                <a:gridCol w="1206500"/>
                <a:gridCol w="12065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2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12559014"/>
              </p:ext>
            </p:extLst>
          </p:nvPr>
        </p:nvGraphicFramePr>
        <p:xfrm>
          <a:off x="3559703" y="4582202"/>
          <a:ext cx="1612900" cy="1727201"/>
        </p:xfrm>
        <a:graphic>
          <a:graphicData uri="http://schemas.openxmlformats.org/drawingml/2006/table">
            <a:tbl>
              <a:tblPr/>
              <a:tblGrid>
                <a:gridCol w="16129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GREEN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105932"/>
              </p:ext>
            </p:extLst>
          </p:nvPr>
        </p:nvGraphicFramePr>
        <p:xfrm>
          <a:off x="5515503" y="4582202"/>
          <a:ext cx="1612900" cy="1727201"/>
        </p:xfrm>
        <a:graphic>
          <a:graphicData uri="http://schemas.openxmlformats.org/drawingml/2006/table">
            <a:tbl>
              <a:tblPr/>
              <a:tblGrid>
                <a:gridCol w="16129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BLUE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3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616283"/>
              </p:ext>
            </p:extLst>
          </p:nvPr>
        </p:nvGraphicFramePr>
        <p:xfrm>
          <a:off x="7382403" y="4594902"/>
          <a:ext cx="1612900" cy="1727201"/>
        </p:xfrm>
        <a:graphic>
          <a:graphicData uri="http://schemas.openxmlformats.org/drawingml/2006/table">
            <a:tbl>
              <a:tblPr/>
              <a:tblGrid>
                <a:gridCol w="16129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CYAN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pitchFamily="48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549" name="AutoShape 49"/>
          <p:cNvCxnSpPr>
            <a:cxnSpLocks noChangeAspect="1" noChangeShapeType="1"/>
          </p:cNvCxnSpPr>
          <p:nvPr/>
        </p:nvCxnSpPr>
        <p:spPr bwMode="auto">
          <a:xfrm rot="5400000">
            <a:off x="4236773" y="3684472"/>
            <a:ext cx="1027112" cy="79374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932A2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0" name="AutoShape 52"/>
          <p:cNvCxnSpPr>
            <a:cxnSpLocks noChangeAspect="1" noChangeShapeType="1"/>
            <a:endCxn id="7" idx="0"/>
          </p:cNvCxnSpPr>
          <p:nvPr/>
        </p:nvCxnSpPr>
        <p:spPr bwMode="auto">
          <a:xfrm rot="5400000">
            <a:off x="5866380" y="4010663"/>
            <a:ext cx="1027113" cy="11596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932A2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1" name="AutoShape 53"/>
          <p:cNvCxnSpPr>
            <a:cxnSpLocks noChangeAspect="1" noChangeShapeType="1"/>
          </p:cNvCxnSpPr>
          <p:nvPr/>
        </p:nvCxnSpPr>
        <p:spPr bwMode="auto">
          <a:xfrm rot="16200000" flipH="1">
            <a:off x="7261232" y="3752733"/>
            <a:ext cx="1039812" cy="615950"/>
          </a:xfrm>
          <a:prstGeom prst="curvedConnector3">
            <a:avLst>
              <a:gd name="adj1" fmla="val 50685"/>
            </a:avLst>
          </a:prstGeom>
          <a:noFill/>
          <a:ln w="9525">
            <a:solidFill>
              <a:srgbClr val="932A2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873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ava_lectur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java_lecture_template.thmx</Template>
  <TotalTime>4834</TotalTime>
  <Words>3097</Words>
  <Application>Microsoft Macintosh PowerPoint</Application>
  <PresentationFormat>On-screen Show (4:3)</PresentationFormat>
  <Paragraphs>765</Paragraphs>
  <Slides>68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java_lecture_template</vt:lpstr>
      <vt:lpstr>COMP 110-001 Final Exam Review</vt:lpstr>
      <vt:lpstr>Final Exam</vt:lpstr>
      <vt:lpstr>Computer Basics</vt:lpstr>
      <vt:lpstr>Variables</vt:lpstr>
      <vt:lpstr>Variables of a Primitive Type</vt:lpstr>
      <vt:lpstr>Variables of a Primitive Type</vt:lpstr>
      <vt:lpstr>Variables of a Primitive Type</vt:lpstr>
      <vt:lpstr>Variable of Class Types</vt:lpstr>
      <vt:lpstr>Arrays of Objects</vt:lpstr>
      <vt:lpstr>Type Casting</vt:lpstr>
      <vt:lpstr>String</vt:lpstr>
      <vt:lpstr>String’s Methods</vt:lpstr>
      <vt:lpstr>String Concatenation</vt:lpstr>
      <vt:lpstr>Branch Statements: if-else</vt:lpstr>
      <vt:lpstr>Boolean Expressions</vt:lpstr>
      <vt:lpstr>Branch Statements: switch</vt:lpstr>
      <vt:lpstr>Loop Statements</vt:lpstr>
      <vt:lpstr>Loop Statements</vt:lpstr>
      <vt:lpstr>Loop Statements</vt:lpstr>
      <vt:lpstr>Loop Statements</vt:lpstr>
      <vt:lpstr>Loop Statements</vt:lpstr>
      <vt:lpstr>Classes</vt:lpstr>
      <vt:lpstr>Class and Object</vt:lpstr>
      <vt:lpstr>Defining a Class</vt:lpstr>
      <vt:lpstr>Instance Variables</vt:lpstr>
      <vt:lpstr>Methods</vt:lpstr>
      <vt:lpstr>Method with Parameters</vt:lpstr>
      <vt:lpstr>Call-by-Value</vt:lpstr>
      <vt:lpstr>Call-by-Value</vt:lpstr>
      <vt:lpstr>public/private Modifier</vt:lpstr>
      <vt:lpstr>Example</vt:lpstr>
      <vt:lpstr>Information Hiding and Encapsulation </vt:lpstr>
      <vt:lpstr>Constructors</vt:lpstr>
      <vt:lpstr>Constructors</vt:lpstr>
      <vt:lpstr>Multiple Constructors</vt:lpstr>
      <vt:lpstr>Default Constructor</vt:lpstr>
      <vt:lpstr>Static Members</vt:lpstr>
      <vt:lpstr>static Version of pow Method</vt:lpstr>
      <vt:lpstr>static vs non-static</vt:lpstr>
      <vt:lpstr>Overloading</vt:lpstr>
      <vt:lpstr>Method signature</vt:lpstr>
      <vt:lpstr>Inheritance</vt:lpstr>
      <vt:lpstr>Polymorphism and Overriding</vt:lpstr>
      <vt:lpstr>The is-a Relationship</vt:lpstr>
      <vt:lpstr>Type Compatibilities</vt:lpstr>
      <vt:lpstr>Creating an Array</vt:lpstr>
      <vt:lpstr>Finding the Length of an Existing Array</vt:lpstr>
      <vt:lpstr>Arrays as Instance Variables</vt:lpstr>
      <vt:lpstr>Arrays as Parameters</vt:lpstr>
      <vt:lpstr>Arrays as Return Types</vt:lpstr>
      <vt:lpstr>Declaring and Creating 2D Arrays</vt:lpstr>
      <vt:lpstr>How do you use a 2D array?</vt:lpstr>
      <vt:lpstr>2D Array of Irregular Shape</vt:lpstr>
      <vt:lpstr>Array and ArrayList</vt:lpstr>
      <vt:lpstr>Example: ArrayList</vt:lpstr>
      <vt:lpstr>Recursion</vt:lpstr>
      <vt:lpstr>Sequential (Linear) Search</vt:lpstr>
      <vt:lpstr>Binary Search</vt:lpstr>
      <vt:lpstr>Selection</vt:lpstr>
      <vt:lpstr>Sorting</vt:lpstr>
      <vt:lpstr>Bubble Sort (or Sinking Sort)</vt:lpstr>
      <vt:lpstr>Selection Sort</vt:lpstr>
      <vt:lpstr>Merge Sort</vt:lpstr>
      <vt:lpstr>Exception Handling</vt:lpstr>
      <vt:lpstr>Creating a Text File</vt:lpstr>
      <vt:lpstr>Creating a Text File</vt:lpstr>
      <vt:lpstr>Reading From a Text File</vt:lpstr>
      <vt:lpstr>PowerPoint Presentation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</dc:creator>
  <cp:lastModifiedBy>Yi Hong</cp:lastModifiedBy>
  <cp:revision>1855</cp:revision>
  <dcterms:created xsi:type="dcterms:W3CDTF">2012-08-20T18:10:04Z</dcterms:created>
  <dcterms:modified xsi:type="dcterms:W3CDTF">2015-06-15T14:29:53Z</dcterms:modified>
</cp:coreProperties>
</file>